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0" r:id="rId5"/>
    <p:sldId id="259" r:id="rId6"/>
    <p:sldId id="266" r:id="rId7"/>
    <p:sldId id="265" r:id="rId8"/>
    <p:sldId id="264" r:id="rId9"/>
    <p:sldId id="261" r:id="rId10"/>
    <p:sldId id="262" r:id="rId11"/>
    <p:sldId id="263" r:id="rId12"/>
    <p:sldId id="26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3" d="100"/>
          <a:sy n="83" d="100"/>
        </p:scale>
        <p:origin x="-183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099DA0-2F5C-D540-A7F7-DF4A3399A8A9}" type="datetimeFigureOut">
              <a:rPr lang="en-US" smtClean="0"/>
              <a:t>9/7/14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2D2B56-666E-3C45-BC6C-69DE67A87F06}" type="slidenum">
              <a:rPr lang="en-US" smtClean="0"/>
              <a:t>‹#›</a:t>
            </a:fld>
            <a:endParaRPr lang="en-US"/>
          </a:p>
        </p:txBody>
      </p:sp>
    </p:spTree>
    <p:extLst>
      <p:ext uri="{BB962C8B-B14F-4D97-AF65-F5344CB8AC3E}">
        <p14:creationId xmlns:p14="http://schemas.microsoft.com/office/powerpoint/2010/main" val="3855652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99DA0-2F5C-D540-A7F7-DF4A3399A8A9}" type="datetimeFigureOut">
              <a:rPr lang="en-US" smtClean="0"/>
              <a:t>9/7/14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2D2B56-666E-3C45-BC6C-69DE67A87F06}" type="slidenum">
              <a:rPr lang="en-US" smtClean="0"/>
              <a:t>‹#›</a:t>
            </a:fld>
            <a:endParaRPr lang="en-US"/>
          </a:p>
        </p:txBody>
      </p:sp>
    </p:spTree>
    <p:extLst>
      <p:ext uri="{BB962C8B-B14F-4D97-AF65-F5344CB8AC3E}">
        <p14:creationId xmlns:p14="http://schemas.microsoft.com/office/powerpoint/2010/main" val="1257653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99DA0-2F5C-D540-A7F7-DF4A3399A8A9}" type="datetimeFigureOut">
              <a:rPr lang="en-US" smtClean="0"/>
              <a:t>9/7/14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2D2B56-666E-3C45-BC6C-69DE67A87F06}" type="slidenum">
              <a:rPr lang="en-US" smtClean="0"/>
              <a:t>‹#›</a:t>
            </a:fld>
            <a:endParaRPr lang="en-US"/>
          </a:p>
        </p:txBody>
      </p:sp>
    </p:spTree>
    <p:extLst>
      <p:ext uri="{BB962C8B-B14F-4D97-AF65-F5344CB8AC3E}">
        <p14:creationId xmlns:p14="http://schemas.microsoft.com/office/powerpoint/2010/main" val="1411554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99DA0-2F5C-D540-A7F7-DF4A3399A8A9}" type="datetimeFigureOut">
              <a:rPr lang="en-US" smtClean="0"/>
              <a:t>9/7/14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2D2B56-666E-3C45-BC6C-69DE67A87F06}" type="slidenum">
              <a:rPr lang="en-US" smtClean="0"/>
              <a:t>‹#›</a:t>
            </a:fld>
            <a:endParaRPr lang="en-US"/>
          </a:p>
        </p:txBody>
      </p:sp>
    </p:spTree>
    <p:extLst>
      <p:ext uri="{BB962C8B-B14F-4D97-AF65-F5344CB8AC3E}">
        <p14:creationId xmlns:p14="http://schemas.microsoft.com/office/powerpoint/2010/main" val="91624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99DA0-2F5C-D540-A7F7-DF4A3399A8A9}" type="datetimeFigureOut">
              <a:rPr lang="en-US" smtClean="0"/>
              <a:t>9/7/14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2D2B56-666E-3C45-BC6C-69DE67A87F06}" type="slidenum">
              <a:rPr lang="en-US" smtClean="0"/>
              <a:t>‹#›</a:t>
            </a:fld>
            <a:endParaRPr lang="en-US"/>
          </a:p>
        </p:txBody>
      </p:sp>
    </p:spTree>
    <p:extLst>
      <p:ext uri="{BB962C8B-B14F-4D97-AF65-F5344CB8AC3E}">
        <p14:creationId xmlns:p14="http://schemas.microsoft.com/office/powerpoint/2010/main" val="3813582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99DA0-2F5C-D540-A7F7-DF4A3399A8A9}" type="datetimeFigureOut">
              <a:rPr lang="en-US" smtClean="0"/>
              <a:t>9/7/14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2D2B56-666E-3C45-BC6C-69DE67A87F06}" type="slidenum">
              <a:rPr lang="en-US" smtClean="0"/>
              <a:t>‹#›</a:t>
            </a:fld>
            <a:endParaRPr lang="en-US"/>
          </a:p>
        </p:txBody>
      </p:sp>
    </p:spTree>
    <p:extLst>
      <p:ext uri="{BB962C8B-B14F-4D97-AF65-F5344CB8AC3E}">
        <p14:creationId xmlns:p14="http://schemas.microsoft.com/office/powerpoint/2010/main" val="3428305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099DA0-2F5C-D540-A7F7-DF4A3399A8A9}" type="datetimeFigureOut">
              <a:rPr lang="en-US" smtClean="0"/>
              <a:t>9/7/14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2D2B56-666E-3C45-BC6C-69DE67A87F06}" type="slidenum">
              <a:rPr lang="en-US" smtClean="0"/>
              <a:t>‹#›</a:t>
            </a:fld>
            <a:endParaRPr lang="en-US"/>
          </a:p>
        </p:txBody>
      </p:sp>
    </p:spTree>
    <p:extLst>
      <p:ext uri="{BB962C8B-B14F-4D97-AF65-F5344CB8AC3E}">
        <p14:creationId xmlns:p14="http://schemas.microsoft.com/office/powerpoint/2010/main" val="1243059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99DA0-2F5C-D540-A7F7-DF4A3399A8A9}" type="datetimeFigureOut">
              <a:rPr lang="en-US" smtClean="0"/>
              <a:t>9/7/14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2D2B56-666E-3C45-BC6C-69DE67A87F06}" type="slidenum">
              <a:rPr lang="en-US" smtClean="0"/>
              <a:t>‹#›</a:t>
            </a:fld>
            <a:endParaRPr lang="en-US"/>
          </a:p>
        </p:txBody>
      </p:sp>
    </p:spTree>
    <p:extLst>
      <p:ext uri="{BB962C8B-B14F-4D97-AF65-F5344CB8AC3E}">
        <p14:creationId xmlns:p14="http://schemas.microsoft.com/office/powerpoint/2010/main" val="189419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99DA0-2F5C-D540-A7F7-DF4A3399A8A9}" type="datetimeFigureOut">
              <a:rPr lang="en-US" smtClean="0"/>
              <a:t>9/7/14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2D2B56-666E-3C45-BC6C-69DE67A87F06}" type="slidenum">
              <a:rPr lang="en-US" smtClean="0"/>
              <a:t>‹#›</a:t>
            </a:fld>
            <a:endParaRPr lang="en-US"/>
          </a:p>
        </p:txBody>
      </p:sp>
    </p:spTree>
    <p:extLst>
      <p:ext uri="{BB962C8B-B14F-4D97-AF65-F5344CB8AC3E}">
        <p14:creationId xmlns:p14="http://schemas.microsoft.com/office/powerpoint/2010/main" val="2916299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99DA0-2F5C-D540-A7F7-DF4A3399A8A9}" type="datetimeFigureOut">
              <a:rPr lang="en-US" smtClean="0"/>
              <a:t>9/7/14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2D2B56-666E-3C45-BC6C-69DE67A87F06}" type="slidenum">
              <a:rPr lang="en-US" smtClean="0"/>
              <a:t>‹#›</a:t>
            </a:fld>
            <a:endParaRPr lang="en-US"/>
          </a:p>
        </p:txBody>
      </p:sp>
    </p:spTree>
    <p:extLst>
      <p:ext uri="{BB962C8B-B14F-4D97-AF65-F5344CB8AC3E}">
        <p14:creationId xmlns:p14="http://schemas.microsoft.com/office/powerpoint/2010/main" val="3577677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99DA0-2F5C-D540-A7F7-DF4A3399A8A9}" type="datetimeFigureOut">
              <a:rPr lang="en-US" smtClean="0"/>
              <a:t>9/7/14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2D2B56-666E-3C45-BC6C-69DE67A87F06}" type="slidenum">
              <a:rPr lang="en-US" smtClean="0"/>
              <a:t>‹#›</a:t>
            </a:fld>
            <a:endParaRPr lang="en-US"/>
          </a:p>
        </p:txBody>
      </p:sp>
    </p:spTree>
    <p:extLst>
      <p:ext uri="{BB962C8B-B14F-4D97-AF65-F5344CB8AC3E}">
        <p14:creationId xmlns:p14="http://schemas.microsoft.com/office/powerpoint/2010/main" val="102291060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99DA0-2F5C-D540-A7F7-DF4A3399A8A9}" type="datetimeFigureOut">
              <a:rPr lang="en-US" smtClean="0"/>
              <a:t>9/7/14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2D2B56-666E-3C45-BC6C-69DE67A87F06}" type="slidenum">
              <a:rPr lang="en-US" smtClean="0"/>
              <a:t>‹#›</a:t>
            </a:fld>
            <a:endParaRPr lang="en-US"/>
          </a:p>
        </p:txBody>
      </p:sp>
    </p:spTree>
    <p:extLst>
      <p:ext uri="{BB962C8B-B14F-4D97-AF65-F5344CB8AC3E}">
        <p14:creationId xmlns:p14="http://schemas.microsoft.com/office/powerpoint/2010/main" val="415216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2.jpg"/><Relationship Id="rId1" Type="http://schemas.openxmlformats.org/officeDocument/2006/relationships/slideLayout" Target="../slideLayouts/slideLayout2.xml"/><Relationship Id="rId2" Type="http://schemas.openxmlformats.org/officeDocument/2006/relationships/hyperlink" Target="http://en.wikipedia.org/wiki/Rainbow"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09550"/>
            <a:ext cx="7772400" cy="1332102"/>
          </a:xfrm>
        </p:spPr>
        <p:txBody>
          <a:bodyPr/>
          <a:lstStyle/>
          <a:p>
            <a:r>
              <a:rPr lang="en-US" dirty="0" smtClean="0"/>
              <a:t>Measurements</a:t>
            </a:r>
            <a:endParaRPr lang="en-US" dirty="0"/>
          </a:p>
        </p:txBody>
      </p:sp>
      <p:sp>
        <p:nvSpPr>
          <p:cNvPr id="3" name="Subtitle 2"/>
          <p:cNvSpPr>
            <a:spLocks noGrp="1"/>
          </p:cNvSpPr>
          <p:nvPr>
            <p:ph type="subTitle" idx="1"/>
          </p:nvPr>
        </p:nvSpPr>
        <p:spPr>
          <a:xfrm>
            <a:off x="1371600" y="2741652"/>
            <a:ext cx="6400800" cy="3144378"/>
          </a:xfrm>
        </p:spPr>
        <p:txBody>
          <a:bodyPr/>
          <a:lstStyle/>
          <a:p>
            <a:r>
              <a:rPr lang="en-US" dirty="0" smtClean="0"/>
              <a:t>Phenomena and illusions</a:t>
            </a:r>
          </a:p>
          <a:p>
            <a:r>
              <a:rPr lang="en-US" dirty="0" smtClean="0"/>
              <a:t>Measuring length, mass and time</a:t>
            </a:r>
          </a:p>
          <a:p>
            <a:r>
              <a:rPr lang="en-US" dirty="0" smtClean="0"/>
              <a:t>Estimating quantities</a:t>
            </a:r>
          </a:p>
          <a:p>
            <a:r>
              <a:rPr lang="en-US" dirty="0" smtClean="0"/>
              <a:t>Accuracy of measurements</a:t>
            </a:r>
          </a:p>
          <a:p>
            <a:r>
              <a:rPr lang="en-US" dirty="0" smtClean="0"/>
              <a:t>Heat and temperature</a:t>
            </a:r>
          </a:p>
          <a:p>
            <a:endParaRPr lang="en-US" dirty="0" smtClean="0"/>
          </a:p>
          <a:p>
            <a:endParaRPr lang="en-US" dirty="0"/>
          </a:p>
        </p:txBody>
      </p:sp>
    </p:spTree>
    <p:extLst>
      <p:ext uri="{BB962C8B-B14F-4D97-AF65-F5344CB8AC3E}">
        <p14:creationId xmlns:p14="http://schemas.microsoft.com/office/powerpoint/2010/main" val="340583242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406"/>
            <a:ext cx="8229600" cy="944863"/>
          </a:xfrm>
        </p:spPr>
        <p:txBody>
          <a:bodyPr/>
          <a:lstStyle/>
          <a:p>
            <a:r>
              <a:rPr lang="en-US" dirty="0" smtClean="0"/>
              <a:t>Heat and temperature</a:t>
            </a:r>
            <a:endParaRPr lang="en-US" dirty="0"/>
          </a:p>
        </p:txBody>
      </p:sp>
      <p:sp>
        <p:nvSpPr>
          <p:cNvPr id="3" name="Content Placeholder 2"/>
          <p:cNvSpPr>
            <a:spLocks noGrp="1"/>
          </p:cNvSpPr>
          <p:nvPr>
            <p:ph idx="1"/>
          </p:nvPr>
        </p:nvSpPr>
        <p:spPr>
          <a:xfrm>
            <a:off x="457200" y="1223676"/>
            <a:ext cx="8229600" cy="4902488"/>
          </a:xfrm>
        </p:spPr>
        <p:txBody>
          <a:bodyPr>
            <a:normAutofit fontScale="92500" lnSpcReduction="20000"/>
          </a:bodyPr>
          <a:lstStyle/>
          <a:p>
            <a:r>
              <a:rPr lang="en-US" dirty="0" smtClean="0"/>
              <a:t>The hotness or coldness of a substance is measured by taking its temperature.</a:t>
            </a:r>
          </a:p>
          <a:p>
            <a:r>
              <a:rPr lang="en-US" dirty="0" smtClean="0"/>
              <a:t>The most widely used temperature scale is the Celsius scale.</a:t>
            </a:r>
          </a:p>
          <a:p>
            <a:r>
              <a:rPr lang="en-US" dirty="0" smtClean="0"/>
              <a:t>- Its two fixed point are 0*C(melting point of ice or freezing point of water)</a:t>
            </a:r>
          </a:p>
          <a:p>
            <a:r>
              <a:rPr lang="en-US" dirty="0" smtClean="0"/>
              <a:t>100*C (the boiling point of water).</a:t>
            </a:r>
          </a:p>
          <a:p>
            <a:r>
              <a:rPr lang="en-US" dirty="0" smtClean="0"/>
              <a:t>The lowest possible temperature, known as absolute zero, is -273*C.</a:t>
            </a:r>
          </a:p>
          <a:p>
            <a:r>
              <a:rPr lang="en-US" dirty="0" smtClean="0"/>
              <a:t>Temperatures can go as high as millions of degrees Celsius.</a:t>
            </a:r>
          </a:p>
          <a:p>
            <a:endParaRPr lang="en-US" dirty="0" smtClean="0"/>
          </a:p>
          <a:p>
            <a:endParaRPr lang="en-US" dirty="0" smtClean="0"/>
          </a:p>
          <a:p>
            <a:endParaRPr lang="en-US" dirty="0"/>
          </a:p>
        </p:txBody>
      </p:sp>
    </p:spTree>
    <p:extLst>
      <p:ext uri="{BB962C8B-B14F-4D97-AF65-F5344CB8AC3E}">
        <p14:creationId xmlns:p14="http://schemas.microsoft.com/office/powerpoint/2010/main" val="18457932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Liquids in thermometers</a:t>
            </a:r>
            <a:endParaRPr lang="en-US" dirty="0"/>
          </a:p>
        </p:txBody>
      </p:sp>
      <p:sp>
        <p:nvSpPr>
          <p:cNvPr id="3" name="Content Placeholder 2"/>
          <p:cNvSpPr>
            <a:spLocks noGrp="1"/>
          </p:cNvSpPr>
          <p:nvPr>
            <p:ph idx="1"/>
          </p:nvPr>
        </p:nvSpPr>
        <p:spPr/>
        <p:txBody>
          <a:bodyPr/>
          <a:lstStyle/>
          <a:p>
            <a:r>
              <a:rPr lang="en-US" dirty="0" smtClean="0"/>
              <a:t>Two liquids that are commonly used in thermometers are mercury and alcohol.</a:t>
            </a:r>
          </a:p>
          <a:p>
            <a:r>
              <a:rPr lang="en-US" dirty="0" smtClean="0"/>
              <a:t>Mercury has a freezing point of -37*C, boiling point of 360*C.</a:t>
            </a:r>
          </a:p>
          <a:p>
            <a:r>
              <a:rPr lang="en-US" dirty="0" smtClean="0"/>
              <a:t>Alcohol has a freezing point of -112*C, boiling point of 78*C.</a:t>
            </a:r>
            <a:endParaRPr lang="en-US" dirty="0"/>
          </a:p>
        </p:txBody>
      </p:sp>
    </p:spTree>
    <p:extLst>
      <p:ext uri="{BB962C8B-B14F-4D97-AF65-F5344CB8AC3E}">
        <p14:creationId xmlns:p14="http://schemas.microsoft.com/office/powerpoint/2010/main" val="3739270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Wbook</a:t>
            </a:r>
            <a:r>
              <a:rPr lang="en-US" dirty="0" smtClean="0"/>
              <a:t> (</a:t>
            </a:r>
            <a:r>
              <a:rPr lang="en-US" dirty="0" err="1" smtClean="0"/>
              <a:t>nac</a:t>
            </a:r>
            <a:r>
              <a:rPr lang="en-US" dirty="0" smtClean="0"/>
              <a:t>. P. 26,27,28)</a:t>
            </a:r>
          </a:p>
          <a:p>
            <a:r>
              <a:rPr lang="en-US" dirty="0" smtClean="0"/>
              <a:t>Science 1 p.199 </a:t>
            </a:r>
            <a:endParaRPr lang="en-US" dirty="0"/>
          </a:p>
        </p:txBody>
      </p:sp>
    </p:spTree>
    <p:extLst>
      <p:ext uri="{BB962C8B-B14F-4D97-AF65-F5344CB8AC3E}">
        <p14:creationId xmlns:p14="http://schemas.microsoft.com/office/powerpoint/2010/main" val="2113767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Phenomena  and illusion</a:t>
            </a:r>
            <a:endParaRPr lang="en-US" dirty="0"/>
          </a:p>
        </p:txBody>
      </p:sp>
      <p:sp>
        <p:nvSpPr>
          <p:cNvPr id="3" name="Content Placeholder 2"/>
          <p:cNvSpPr>
            <a:spLocks noGrp="1"/>
          </p:cNvSpPr>
          <p:nvPr>
            <p:ph idx="1"/>
          </p:nvPr>
        </p:nvSpPr>
        <p:spPr/>
        <p:txBody>
          <a:bodyPr>
            <a:normAutofit lnSpcReduction="10000"/>
          </a:bodyPr>
          <a:lstStyle/>
          <a:p>
            <a:r>
              <a:rPr lang="en-US" dirty="0" smtClean="0"/>
              <a:t>Physics is the scientific study of how matter and energy interact.</a:t>
            </a:r>
          </a:p>
          <a:p>
            <a:r>
              <a:rPr lang="en-US" dirty="0" smtClean="0"/>
              <a:t>This interaction can produce the colors of the rainbow in a shower</a:t>
            </a:r>
          </a:p>
          <a:p>
            <a:r>
              <a:rPr lang="en-US" dirty="0" smtClean="0"/>
              <a:t>At a greater distance, the interaction of matter and energy in the Sun produces  light and heat.  In our eyes the light energy is converted into electrical energy, which passes to  our brain and allows us to see.</a:t>
            </a:r>
          </a:p>
          <a:p>
            <a:endParaRPr lang="en-US" dirty="0" smtClean="0"/>
          </a:p>
          <a:p>
            <a:endParaRPr lang="en-US" dirty="0"/>
          </a:p>
        </p:txBody>
      </p:sp>
    </p:spTree>
    <p:extLst>
      <p:ext uri="{BB962C8B-B14F-4D97-AF65-F5344CB8AC3E}">
        <p14:creationId xmlns:p14="http://schemas.microsoft.com/office/powerpoint/2010/main" val="397192185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lstStyle/>
          <a:p>
            <a:r>
              <a:rPr lang="en-US" dirty="0" smtClean="0">
                <a:hlinkClick r:id="rId2"/>
              </a:rPr>
              <a:t>A </a:t>
            </a:r>
            <a:r>
              <a:rPr lang="en-US" b="1" dirty="0" smtClean="0">
                <a:hlinkClick r:id="rId2"/>
              </a:rPr>
              <a:t>rainbow </a:t>
            </a:r>
            <a:r>
              <a:rPr lang="en-US" b="1" dirty="0">
                <a:hlinkClick r:id="rId2"/>
              </a:rPr>
              <a:t>is a meteorological phenomenon that appears as a multicolored arc that forms with the sunlight.</a:t>
            </a:r>
            <a:endParaRPr lang="en-US" dirty="0"/>
          </a:p>
        </p:txBody>
      </p:sp>
      <p:pic>
        <p:nvPicPr>
          <p:cNvPr id="4" name="Picture 3" descr="Unknown.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2357" y="3438681"/>
            <a:ext cx="3407573" cy="2313745"/>
          </a:xfrm>
          <a:prstGeom prst="rect">
            <a:avLst/>
          </a:prstGeom>
        </p:spPr>
      </p:pic>
      <p:pic>
        <p:nvPicPr>
          <p:cNvPr id="5" name="Picture 4" descr="images.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56307" y="3438681"/>
            <a:ext cx="3042035" cy="2313745"/>
          </a:xfrm>
          <a:prstGeom prst="rect">
            <a:avLst/>
          </a:prstGeom>
        </p:spPr>
      </p:pic>
    </p:spTree>
    <p:extLst>
      <p:ext uri="{BB962C8B-B14F-4D97-AF65-F5344CB8AC3E}">
        <p14:creationId xmlns:p14="http://schemas.microsoft.com/office/powerpoint/2010/main" val="10626400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phenomena</a:t>
            </a:r>
            <a:endParaRPr lang="en-US" dirty="0"/>
          </a:p>
        </p:txBody>
      </p:sp>
      <p:sp>
        <p:nvSpPr>
          <p:cNvPr id="3" name="Content Placeholder 2"/>
          <p:cNvSpPr>
            <a:spLocks noGrp="1"/>
          </p:cNvSpPr>
          <p:nvPr>
            <p:ph idx="1"/>
          </p:nvPr>
        </p:nvSpPr>
        <p:spPr/>
        <p:txBody>
          <a:bodyPr/>
          <a:lstStyle/>
          <a:p>
            <a:r>
              <a:rPr lang="en-US" dirty="0" smtClean="0"/>
              <a:t>All the information we gather with our senses, such as the presence of light, and </a:t>
            </a:r>
            <a:r>
              <a:rPr lang="en-US" dirty="0"/>
              <a:t>e</a:t>
            </a:r>
            <a:r>
              <a:rPr lang="en-US" dirty="0" smtClean="0"/>
              <a:t>vents, such</a:t>
            </a:r>
          </a:p>
          <a:p>
            <a:pPr marL="0" indent="0">
              <a:buNone/>
            </a:pPr>
            <a:r>
              <a:rPr lang="en-US" dirty="0" smtClean="0"/>
              <a:t>   as the formation of a rainbow, are called </a:t>
            </a:r>
            <a:r>
              <a:rPr lang="en-US" sz="4000" dirty="0" smtClean="0"/>
              <a:t>phenomena</a:t>
            </a:r>
            <a:r>
              <a:rPr lang="en-US" dirty="0" smtClean="0"/>
              <a:t> (singular: phenomenon)</a:t>
            </a:r>
            <a:endParaRPr lang="en-US" dirty="0"/>
          </a:p>
        </p:txBody>
      </p:sp>
    </p:spTree>
    <p:extLst>
      <p:ext uri="{BB962C8B-B14F-4D97-AF65-F5344CB8AC3E}">
        <p14:creationId xmlns:p14="http://schemas.microsoft.com/office/powerpoint/2010/main" val="295865350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Launching a rocket</a:t>
            </a:r>
            <a:endParaRPr lang="en-US" dirty="0"/>
          </a:p>
        </p:txBody>
      </p:sp>
      <p:sp>
        <p:nvSpPr>
          <p:cNvPr id="3" name="Content Placeholder 2"/>
          <p:cNvSpPr>
            <a:spLocks noGrp="1"/>
          </p:cNvSpPr>
          <p:nvPr>
            <p:ph idx="1"/>
          </p:nvPr>
        </p:nvSpPr>
        <p:spPr>
          <a:xfrm>
            <a:off x="457200" y="1417638"/>
            <a:ext cx="8229600" cy="5026016"/>
          </a:xfrm>
        </p:spPr>
        <p:txBody>
          <a:bodyPr>
            <a:normAutofit fontScale="92500" lnSpcReduction="10000"/>
          </a:bodyPr>
          <a:lstStyle/>
          <a:p>
            <a:r>
              <a:rPr lang="en-US" dirty="0" smtClean="0"/>
              <a:t>Light from the rocket engines can be seen immediately by the distant spectator.</a:t>
            </a:r>
          </a:p>
          <a:p>
            <a:r>
              <a:rPr lang="en-US" dirty="0" smtClean="0"/>
              <a:t>The rocket’s speed increases every second as it rises into the sky.</a:t>
            </a:r>
          </a:p>
          <a:p>
            <a:r>
              <a:rPr lang="en-US" dirty="0" smtClean="0"/>
              <a:t>The rocket is divided into parts, called stages.</a:t>
            </a:r>
          </a:p>
          <a:p>
            <a:r>
              <a:rPr lang="en-US" dirty="0" smtClean="0"/>
              <a:t>Each stage has fuel tanks and rocket engines.</a:t>
            </a:r>
          </a:p>
          <a:p>
            <a:r>
              <a:rPr lang="en-US" dirty="0" smtClean="0"/>
              <a:t>When the fuel is used up in one stage, that stage will separate from the rocket.</a:t>
            </a:r>
          </a:p>
          <a:p>
            <a:r>
              <a:rPr lang="en-US" dirty="0" smtClean="0"/>
              <a:t>When the last stage has separated, only a small spacecraft will remain in orbit round the Earth.</a:t>
            </a:r>
            <a:endParaRPr lang="en-US" dirty="0"/>
          </a:p>
        </p:txBody>
      </p:sp>
    </p:spTree>
    <p:extLst>
      <p:ext uri="{BB962C8B-B14F-4D97-AF65-F5344CB8AC3E}">
        <p14:creationId xmlns:p14="http://schemas.microsoft.com/office/powerpoint/2010/main" val="1492428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a:t>
            </a:r>
            <a:endParaRPr lang="en-US" dirty="0"/>
          </a:p>
        </p:txBody>
      </p:sp>
      <p:sp>
        <p:nvSpPr>
          <p:cNvPr id="3" name="Content Placeholder 2"/>
          <p:cNvSpPr>
            <a:spLocks noGrp="1"/>
          </p:cNvSpPr>
          <p:nvPr>
            <p:ph idx="1"/>
          </p:nvPr>
        </p:nvSpPr>
        <p:spPr>
          <a:xfrm>
            <a:off x="457200" y="1221010"/>
            <a:ext cx="8229600" cy="4905154"/>
          </a:xfrm>
        </p:spPr>
        <p:txBody>
          <a:bodyPr/>
          <a:lstStyle/>
          <a:p>
            <a:pPr marL="0" indent="0">
              <a:buNone/>
            </a:pPr>
            <a:r>
              <a:rPr lang="en-US" dirty="0" smtClean="0"/>
              <a:t>-Why was the light from the rocket seen before the sound of the rocket was heard?</a:t>
            </a:r>
          </a:p>
          <a:p>
            <a:pPr marL="0" indent="0">
              <a:buNone/>
            </a:pPr>
            <a:r>
              <a:rPr lang="en-US" dirty="0" smtClean="0"/>
              <a:t>( light goes faster than sound)</a:t>
            </a:r>
          </a:p>
          <a:p>
            <a:pPr marL="0" indent="0">
              <a:buNone/>
            </a:pPr>
            <a:r>
              <a:rPr lang="en-US" dirty="0"/>
              <a:t>-</a:t>
            </a:r>
            <a:r>
              <a:rPr lang="en-US" dirty="0" smtClean="0"/>
              <a:t>Why stages fall back to Earth when they are separated from the rocket?</a:t>
            </a:r>
          </a:p>
          <a:p>
            <a:pPr marL="0" indent="0">
              <a:buNone/>
            </a:pPr>
            <a:r>
              <a:rPr lang="en-US" dirty="0" smtClean="0"/>
              <a:t>( Earth’s gravity)</a:t>
            </a:r>
          </a:p>
          <a:p>
            <a:pPr marL="0" indent="0">
              <a:buNone/>
            </a:pPr>
            <a:r>
              <a:rPr lang="en-US" dirty="0" smtClean="0"/>
              <a:t>- Why did the stages burn up in the atmosphere? ( because of O</a:t>
            </a:r>
            <a:r>
              <a:rPr lang="en-US" sz="2400" dirty="0" smtClean="0"/>
              <a:t>2)</a:t>
            </a:r>
          </a:p>
          <a:p>
            <a:pPr marL="0" indent="0">
              <a:buNone/>
            </a:pPr>
            <a:endParaRPr lang="en-US" dirty="0"/>
          </a:p>
        </p:txBody>
      </p:sp>
    </p:spTree>
    <p:extLst>
      <p:ext uri="{BB962C8B-B14F-4D97-AF65-F5344CB8AC3E}">
        <p14:creationId xmlns:p14="http://schemas.microsoft.com/office/powerpoint/2010/main" val="84335182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Fooling our senses</a:t>
            </a:r>
            <a:endParaRPr lang="en-US" dirty="0"/>
          </a:p>
        </p:txBody>
      </p:sp>
      <p:sp>
        <p:nvSpPr>
          <p:cNvPr id="3" name="Content Placeholder 2"/>
          <p:cNvSpPr>
            <a:spLocks noGrp="1"/>
          </p:cNvSpPr>
          <p:nvPr>
            <p:ph idx="1"/>
          </p:nvPr>
        </p:nvSpPr>
        <p:spPr/>
        <p:txBody>
          <a:bodyPr/>
          <a:lstStyle/>
          <a:p>
            <a:r>
              <a:rPr lang="en-US" dirty="0" smtClean="0"/>
              <a:t>All our senses can be fooled into seeming to detect something that is not really present. </a:t>
            </a:r>
          </a:p>
          <a:p>
            <a:r>
              <a:rPr lang="en-US" dirty="0" smtClean="0"/>
              <a:t>We need to make more accurate observation of phenomena in science.</a:t>
            </a:r>
            <a:endParaRPr lang="en-US" dirty="0"/>
          </a:p>
        </p:txBody>
      </p:sp>
    </p:spTree>
    <p:extLst>
      <p:ext uri="{BB962C8B-B14F-4D97-AF65-F5344CB8AC3E}">
        <p14:creationId xmlns:p14="http://schemas.microsoft.com/office/powerpoint/2010/main" val="424013273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85714"/>
          </a:xfrm>
        </p:spPr>
        <p:txBody>
          <a:bodyPr>
            <a:normAutofit fontScale="90000"/>
          </a:bodyPr>
          <a:lstStyle/>
          <a:p>
            <a:r>
              <a:rPr lang="en-US" dirty="0" smtClean="0"/>
              <a:t>Length, mass and time</a:t>
            </a:r>
            <a:endParaRPr lang="en-US" dirty="0"/>
          </a:p>
        </p:txBody>
      </p:sp>
      <p:sp>
        <p:nvSpPr>
          <p:cNvPr id="3" name="Content Placeholder 2"/>
          <p:cNvSpPr>
            <a:spLocks noGrp="1"/>
          </p:cNvSpPr>
          <p:nvPr>
            <p:ph idx="1"/>
          </p:nvPr>
        </p:nvSpPr>
        <p:spPr>
          <a:xfrm>
            <a:off x="457200" y="960352"/>
            <a:ext cx="8229600" cy="5498792"/>
          </a:xfrm>
        </p:spPr>
        <p:txBody>
          <a:bodyPr>
            <a:normAutofit lnSpcReduction="10000"/>
          </a:bodyPr>
          <a:lstStyle/>
          <a:p>
            <a:r>
              <a:rPr lang="en-US" dirty="0" smtClean="0"/>
              <a:t>Three things that are measured.</a:t>
            </a:r>
          </a:p>
          <a:p>
            <a:r>
              <a:rPr lang="en-US" dirty="0" smtClean="0"/>
              <a:t>Any measurement is made in UNITS</a:t>
            </a:r>
          </a:p>
          <a:p>
            <a:r>
              <a:rPr lang="en-US" dirty="0" smtClean="0"/>
              <a:t>Scientists throughout the world use the System International </a:t>
            </a:r>
            <a:r>
              <a:rPr lang="en-US" dirty="0" err="1" smtClean="0"/>
              <a:t>d’Unites</a:t>
            </a:r>
            <a:r>
              <a:rPr lang="en-US" dirty="0" smtClean="0"/>
              <a:t>. (SI units).</a:t>
            </a:r>
          </a:p>
          <a:p>
            <a:r>
              <a:rPr lang="en-US" b="1" dirty="0" smtClean="0"/>
              <a:t>Measuring </a:t>
            </a:r>
            <a:r>
              <a:rPr lang="en-US" b="1" dirty="0" err="1" smtClean="0"/>
              <a:t>length</a:t>
            </a:r>
            <a:r>
              <a:rPr lang="en-US" dirty="0" err="1" smtClean="0"/>
              <a:t>:SI</a:t>
            </a:r>
            <a:r>
              <a:rPr lang="en-US" dirty="0" smtClean="0"/>
              <a:t> unit is the </a:t>
            </a:r>
            <a:r>
              <a:rPr lang="en-US" dirty="0" err="1" smtClean="0"/>
              <a:t>metre</a:t>
            </a:r>
            <a:endParaRPr lang="en-US" dirty="0" smtClean="0"/>
          </a:p>
          <a:p>
            <a:r>
              <a:rPr lang="en-US" dirty="0" err="1" smtClean="0"/>
              <a:t>Km,</a:t>
            </a:r>
            <a:r>
              <a:rPr lang="en-US" b="1" dirty="0" err="1" smtClean="0"/>
              <a:t>m</a:t>
            </a:r>
            <a:r>
              <a:rPr lang="en-US" dirty="0" err="1" smtClean="0"/>
              <a:t>,cm,mm</a:t>
            </a:r>
            <a:r>
              <a:rPr lang="en-US" dirty="0" smtClean="0"/>
              <a:t>, Mm, nm</a:t>
            </a:r>
          </a:p>
          <a:p>
            <a:r>
              <a:rPr lang="en-US" b="1" dirty="0" smtClean="0"/>
              <a:t>Measuring mass</a:t>
            </a:r>
            <a:r>
              <a:rPr lang="en-US" dirty="0" smtClean="0"/>
              <a:t>: SI unit of mass is the kg</a:t>
            </a:r>
          </a:p>
          <a:p>
            <a:r>
              <a:rPr lang="en-US" dirty="0" smtClean="0"/>
              <a:t>Mt, t, </a:t>
            </a:r>
            <a:r>
              <a:rPr lang="en-US" b="1" dirty="0" smtClean="0"/>
              <a:t>kg</a:t>
            </a:r>
            <a:r>
              <a:rPr lang="en-US" dirty="0" smtClean="0"/>
              <a:t>, g, mg</a:t>
            </a:r>
          </a:p>
          <a:p>
            <a:r>
              <a:rPr lang="en-US" dirty="0" smtClean="0"/>
              <a:t>Measuring time: SI unit of time is the second s</a:t>
            </a:r>
          </a:p>
          <a:p>
            <a:r>
              <a:rPr lang="en-US" dirty="0" smtClean="0"/>
              <a:t>D, h, min, </a:t>
            </a:r>
            <a:r>
              <a:rPr lang="en-US" b="1" dirty="0" smtClean="0"/>
              <a:t>s</a:t>
            </a:r>
            <a:r>
              <a:rPr lang="en-US" dirty="0" smtClean="0"/>
              <a:t>, </a:t>
            </a:r>
            <a:r>
              <a:rPr lang="en-US" dirty="0" err="1" smtClean="0"/>
              <a:t>ms</a:t>
            </a:r>
            <a:endParaRPr lang="en-US" dirty="0" smtClean="0"/>
          </a:p>
          <a:p>
            <a:endParaRPr lang="en-US" dirty="0" smtClean="0"/>
          </a:p>
          <a:p>
            <a:endParaRPr lang="en-US" dirty="0"/>
          </a:p>
        </p:txBody>
      </p:sp>
    </p:spTree>
    <p:extLst>
      <p:ext uri="{BB962C8B-B14F-4D97-AF65-F5344CB8AC3E}">
        <p14:creationId xmlns:p14="http://schemas.microsoft.com/office/powerpoint/2010/main" val="177864083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5506"/>
          </a:xfrm>
        </p:spPr>
        <p:txBody>
          <a:bodyPr>
            <a:noAutofit/>
          </a:bodyPr>
          <a:lstStyle/>
          <a:p>
            <a:r>
              <a:rPr lang="en-US" sz="3600" dirty="0" smtClean="0"/>
              <a:t>Estimating quantities</a:t>
            </a:r>
            <a:br>
              <a:rPr lang="en-US" sz="3600" dirty="0" smtClean="0"/>
            </a:br>
            <a:r>
              <a:rPr lang="en-US" sz="3600" dirty="0" smtClean="0"/>
              <a:t>Accuracy of measurements</a:t>
            </a:r>
            <a:endParaRPr lang="en-US" sz="3600" dirty="0"/>
          </a:p>
        </p:txBody>
      </p:sp>
      <p:sp>
        <p:nvSpPr>
          <p:cNvPr id="3" name="Content Placeholder 2"/>
          <p:cNvSpPr>
            <a:spLocks noGrp="1"/>
          </p:cNvSpPr>
          <p:nvPr>
            <p:ph idx="1"/>
          </p:nvPr>
        </p:nvSpPr>
        <p:spPr>
          <a:xfrm>
            <a:off x="457200" y="1394060"/>
            <a:ext cx="8229600" cy="4956657"/>
          </a:xfrm>
        </p:spPr>
        <p:txBody>
          <a:bodyPr>
            <a:normAutofit lnSpcReduction="10000"/>
          </a:bodyPr>
          <a:lstStyle/>
          <a:p>
            <a:r>
              <a:rPr lang="en-US" dirty="0" smtClean="0"/>
              <a:t>At the beginning of an investigation, it may be useful to estimate the quantities that are going to be used or the time that is going to be taken for certain observations</a:t>
            </a:r>
          </a:p>
          <a:p>
            <a:r>
              <a:rPr lang="en-US" dirty="0" smtClean="0"/>
              <a:t>Your accuracy when making a measurement depends on the measuring instrument-</a:t>
            </a:r>
          </a:p>
          <a:p>
            <a:r>
              <a:rPr lang="en-US" dirty="0" smtClean="0"/>
              <a:t>- how well it has been made and calibrated</a:t>
            </a:r>
          </a:p>
          <a:p>
            <a:r>
              <a:rPr lang="en-US" dirty="0" smtClean="0"/>
              <a:t>-how well the scale on the instrument has been constructed.</a:t>
            </a:r>
          </a:p>
          <a:p>
            <a:r>
              <a:rPr lang="en-US" dirty="0" smtClean="0"/>
              <a:t>-how well you use the measuring instrument.</a:t>
            </a:r>
          </a:p>
          <a:p>
            <a:endParaRPr lang="en-US" dirty="0" smtClean="0"/>
          </a:p>
          <a:p>
            <a:endParaRPr lang="en-US" dirty="0"/>
          </a:p>
        </p:txBody>
      </p:sp>
    </p:spTree>
    <p:extLst>
      <p:ext uri="{BB962C8B-B14F-4D97-AF65-F5344CB8AC3E}">
        <p14:creationId xmlns:p14="http://schemas.microsoft.com/office/powerpoint/2010/main" val="346276395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4123</TotalTime>
  <Words>637</Words>
  <Application>Microsoft Macintosh PowerPoint</Application>
  <PresentationFormat>On-screen Show (4:3)</PresentationFormat>
  <Paragraphs>60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Measurements</vt:lpstr>
      <vt:lpstr>Phenomena  and illusion</vt:lpstr>
      <vt:lpstr>PowerPoint Presentation</vt:lpstr>
      <vt:lpstr>phenomena</vt:lpstr>
      <vt:lpstr>Launching a rocket</vt:lpstr>
      <vt:lpstr>Why</vt:lpstr>
      <vt:lpstr>Fooling our senses</vt:lpstr>
      <vt:lpstr>Length, mass and time</vt:lpstr>
      <vt:lpstr>Estimating quantities Accuracy of measurements</vt:lpstr>
      <vt:lpstr>Heat and temperature</vt:lpstr>
      <vt:lpstr>Liquids in thermometers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Aleksndra Obradovic</dc:creator>
  <cp:lastModifiedBy>Aleksndra Obradovic</cp:lastModifiedBy>
  <cp:revision>29</cp:revision>
  <dcterms:created xsi:type="dcterms:W3CDTF">2014-06-08T09:45:29Z</dcterms:created>
  <dcterms:modified xsi:type="dcterms:W3CDTF">2014-09-07T15:47:47Z</dcterms:modified>
</cp:coreProperties>
</file>