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A5A76-7824-4577-8834-B59059D53FBA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DE2A-CB4F-42DA-ADCF-92F12838F6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A5A76-7824-4577-8834-B59059D53FBA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DE2A-CB4F-42DA-ADCF-92F12838F6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A5A76-7824-4577-8834-B59059D53FBA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DE2A-CB4F-42DA-ADCF-92F12838F6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A5A76-7824-4577-8834-B59059D53FBA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DE2A-CB4F-42DA-ADCF-92F12838F6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A5A76-7824-4577-8834-B59059D53FBA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DE2A-CB4F-42DA-ADCF-92F12838F6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A5A76-7824-4577-8834-B59059D53FBA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DE2A-CB4F-42DA-ADCF-92F12838F6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A5A76-7824-4577-8834-B59059D53FBA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DE2A-CB4F-42DA-ADCF-92F12838F6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A5A76-7824-4577-8834-B59059D53FBA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DE2A-CB4F-42DA-ADCF-92F12838F6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A5A76-7824-4577-8834-B59059D53FBA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DE2A-CB4F-42DA-ADCF-92F12838F6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A5A76-7824-4577-8834-B59059D53FBA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DE2A-CB4F-42DA-ADCF-92F12838F6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A5A76-7824-4577-8834-B59059D53FBA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897DE2A-CB4F-42DA-ADCF-92F12838F6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9A5A76-7824-4577-8834-B59059D53FBA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97DE2A-CB4F-42DA-ADCF-92F12838F64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WORLD OCEAN FISHERIES</a:t>
            </a:r>
            <a:br>
              <a:rPr lang="sr-Latn-R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- Source of protein</a:t>
            </a:r>
          </a:p>
          <a:p>
            <a:r>
              <a:rPr lang="en-US" dirty="0" smtClean="0"/>
              <a:t>J</a:t>
            </a:r>
            <a:r>
              <a:rPr lang="sr-Latn-RS" dirty="0" smtClean="0"/>
              <a:t>obs depend upon fishing</a:t>
            </a:r>
          </a:p>
          <a:p>
            <a:r>
              <a:rPr lang="sr-Latn-RS" dirty="0" smtClean="0"/>
              <a:t> related processing industries (canning, freezing)</a:t>
            </a:r>
          </a:p>
          <a:p>
            <a:r>
              <a:rPr lang="en-US" dirty="0" smtClean="0"/>
              <a:t>P</a:t>
            </a:r>
            <a:r>
              <a:rPr lang="sr-Latn-RS" dirty="0" smtClean="0"/>
              <a:t>et food, fertilizers</a:t>
            </a:r>
          </a:p>
          <a:p>
            <a:r>
              <a:rPr lang="en-US" dirty="0" smtClean="0"/>
              <a:t>B</a:t>
            </a:r>
            <a:r>
              <a:rPr lang="sr-Latn-RS" dirty="0" smtClean="0"/>
              <a:t>oat building, making nets, ice production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The thermo-layer-  the heat layer in the atmosphere or water, at a different temperature to the air or water above or below it</a:t>
            </a:r>
          </a:p>
          <a:p>
            <a:r>
              <a:rPr lang="en-US" dirty="0" smtClean="0"/>
              <a:t>F</a:t>
            </a:r>
            <a:r>
              <a:rPr lang="sr-Latn-RS" dirty="0" smtClean="0"/>
              <a:t>actors:</a:t>
            </a:r>
          </a:p>
          <a:p>
            <a:r>
              <a:rPr lang="sr-Latn-RS" dirty="0" smtClean="0"/>
              <a:t>- expanses of continental shelf (naturally rich in plankton)</a:t>
            </a:r>
          </a:p>
          <a:p>
            <a:r>
              <a:rPr lang="sr-Latn-RS" dirty="0" smtClean="0"/>
              <a:t>-ocean currents</a:t>
            </a:r>
          </a:p>
          <a:p>
            <a:r>
              <a:rPr lang="en-US" dirty="0" smtClean="0"/>
              <a:t>H</a:t>
            </a:r>
            <a:r>
              <a:rPr lang="sr-Latn-RS" dirty="0" smtClean="0"/>
              <a:t>uman factors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</a:t>
            </a:r>
            <a:r>
              <a:rPr lang="sr-Latn-RS" dirty="0" smtClean="0"/>
              <a:t>he sea fish caught:</a:t>
            </a:r>
          </a:p>
          <a:p>
            <a:r>
              <a:rPr lang="sr-Latn-RS" dirty="0" smtClean="0"/>
              <a:t>- pelagic (near the ocean surface- herring, mackerel, sardine)</a:t>
            </a:r>
          </a:p>
          <a:p>
            <a:r>
              <a:rPr lang="sr-Latn-RS" dirty="0" smtClean="0"/>
              <a:t>- demersal (closer to the floor of the continental shelf- cod, haddock, plaice, sole)</a:t>
            </a:r>
          </a:p>
          <a:p>
            <a:pPr>
              <a:buNone/>
            </a:pPr>
            <a:r>
              <a:rPr lang="en-US" dirty="0" smtClean="0"/>
              <a:t>O</a:t>
            </a:r>
            <a:r>
              <a:rPr lang="sr-Latn-RS" dirty="0" smtClean="0"/>
              <a:t>ther main marine animals of commercial value:</a:t>
            </a:r>
          </a:p>
          <a:p>
            <a:pPr>
              <a:buNone/>
            </a:pPr>
            <a:r>
              <a:rPr lang="sr-Latn-RS" dirty="0" smtClean="0"/>
              <a:t>-crustacea (crabs, lobsters, crayfish)</a:t>
            </a:r>
          </a:p>
          <a:p>
            <a:pPr>
              <a:buFontTx/>
              <a:buChar char="-"/>
            </a:pPr>
            <a:r>
              <a:rPr lang="en-US" dirty="0" smtClean="0"/>
              <a:t>M</a:t>
            </a:r>
            <a:r>
              <a:rPr lang="sr-Latn-RS" dirty="0" smtClean="0"/>
              <a:t>olluscs (oysters, mussels)</a:t>
            </a:r>
          </a:p>
          <a:p>
            <a:pPr>
              <a:buFontTx/>
              <a:buChar char="-"/>
            </a:pPr>
            <a:r>
              <a:rPr lang="en-US" dirty="0" smtClean="0"/>
              <a:t>D</a:t>
            </a:r>
            <a:r>
              <a:rPr lang="sr-Latn-RS" dirty="0" smtClean="0"/>
              <a:t>olphins, seals, turtles, whales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OVERFISHING AND ITS CONSEQUENCES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</a:t>
            </a:r>
            <a:r>
              <a:rPr lang="sr-Latn-RS" dirty="0" smtClean="0"/>
              <a:t>verfishing – there are insufficient fish left to carry on the reproductive cycle and raise stock levels to the point where large scale commercial fishing can return</a:t>
            </a:r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r>
              <a:rPr lang="en-US" dirty="0" smtClean="0"/>
              <a:t>S</a:t>
            </a:r>
            <a:r>
              <a:rPr lang="sr-Latn-RS" dirty="0" smtClean="0"/>
              <a:t>hould not be determined by the number of fish available, but  by the numbers that will be left to maintain future fish stock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</a:t>
            </a:r>
            <a:r>
              <a:rPr lang="sr-Latn-RS" dirty="0" smtClean="0"/>
              <a:t>auses:</a:t>
            </a:r>
          </a:p>
          <a:p>
            <a:r>
              <a:rPr lang="en-US" dirty="0" smtClean="0"/>
              <a:t>U</a:t>
            </a:r>
            <a:r>
              <a:rPr lang="sr-Latn-RS" dirty="0" smtClean="0"/>
              <a:t>se of new technology</a:t>
            </a:r>
          </a:p>
          <a:p>
            <a:r>
              <a:rPr lang="en-US" dirty="0" smtClean="0"/>
              <a:t>D</a:t>
            </a:r>
            <a:r>
              <a:rPr lang="sr-Latn-RS" dirty="0" smtClean="0"/>
              <a:t>emand for fish continues to rise as the world population increases</a:t>
            </a:r>
          </a:p>
          <a:p>
            <a:endParaRPr lang="sr-Latn-RS" dirty="0" smtClean="0"/>
          </a:p>
          <a:p>
            <a:r>
              <a:rPr lang="en-US" dirty="0" smtClean="0"/>
              <a:t>C</a:t>
            </a:r>
            <a:r>
              <a:rPr lang="sr-Latn-RS" dirty="0" smtClean="0"/>
              <a:t>onsenquences</a:t>
            </a:r>
          </a:p>
          <a:p>
            <a:r>
              <a:rPr lang="sr-Latn-RS" dirty="0" smtClean="0"/>
              <a:t>- fish stocks on some fishing grounds are at such low levels </a:t>
            </a:r>
          </a:p>
          <a:p>
            <a:r>
              <a:rPr lang="en-US" dirty="0" smtClean="0"/>
              <a:t>J</a:t>
            </a:r>
            <a:r>
              <a:rPr lang="sr-Latn-RS" dirty="0" smtClean="0"/>
              <a:t>obs in fishing and related industries were lost in the 1990s</a:t>
            </a:r>
          </a:p>
          <a:p>
            <a:r>
              <a:rPr lang="en-US" dirty="0" smtClean="0"/>
              <a:t>S</a:t>
            </a:r>
            <a:r>
              <a:rPr lang="sr-Latn-RS" dirty="0" smtClean="0"/>
              <a:t>earch for new fish supplies is spreading the problem of overfishing to other parts of the world   (Southern Ocean)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Strategies for the sustainable fisheries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UN Law of the Sea Conference (1974)- </a:t>
            </a:r>
          </a:p>
          <a:p>
            <a:pPr>
              <a:buNone/>
            </a:pPr>
            <a:r>
              <a:rPr lang="sr-Latn-RS" dirty="0" smtClean="0"/>
              <a:t>200 nautical miles zone  </a:t>
            </a:r>
          </a:p>
          <a:p>
            <a:pPr>
              <a:buNone/>
            </a:pPr>
            <a:r>
              <a:rPr lang="sr-Latn-RS" dirty="0" smtClean="0"/>
              <a:t>(a country has sole rights to all natural resources (Economic Exclusion Zone – EEZ)</a:t>
            </a:r>
          </a:p>
          <a:p>
            <a:pPr>
              <a:buNone/>
            </a:pPr>
            <a:r>
              <a:rPr lang="en-US" dirty="0" smtClean="0"/>
              <a:t>C</a:t>
            </a:r>
            <a:r>
              <a:rPr lang="sr-Latn-RS" dirty="0" smtClean="0"/>
              <a:t>ountries are responsible for marine resources in their own territorial waters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QUOTAS – annual limits are set for the amount and types of fish that can be caught</a:t>
            </a:r>
          </a:p>
          <a:p>
            <a:r>
              <a:rPr lang="en-US" dirty="0" smtClean="0"/>
              <a:t>C</a:t>
            </a:r>
            <a:r>
              <a:rPr lang="sr-Latn-RS" dirty="0" smtClean="0"/>
              <a:t>an be supported by other management policies:</a:t>
            </a:r>
          </a:p>
          <a:p>
            <a:pPr>
              <a:buFontTx/>
              <a:buChar char="-"/>
            </a:pPr>
            <a:r>
              <a:rPr lang="en-US" dirty="0" smtClean="0"/>
              <a:t>C</a:t>
            </a:r>
            <a:r>
              <a:rPr lang="sr-Latn-RS" dirty="0" smtClean="0"/>
              <a:t>losed season for fishing (during the breeding time)</a:t>
            </a:r>
          </a:p>
          <a:p>
            <a:pPr>
              <a:buFontTx/>
              <a:buChar char="-"/>
            </a:pPr>
            <a:r>
              <a:rPr lang="en-US" dirty="0" smtClean="0"/>
              <a:t>R</a:t>
            </a:r>
            <a:r>
              <a:rPr lang="sr-Latn-RS" dirty="0" smtClean="0"/>
              <a:t>estricted areas  (so that breeding can take place and stock recover)</a:t>
            </a:r>
          </a:p>
          <a:p>
            <a:pPr>
              <a:buFontTx/>
              <a:buChar char="-"/>
            </a:pPr>
            <a:r>
              <a:rPr lang="en-US" dirty="0" smtClean="0"/>
              <a:t>L</a:t>
            </a:r>
            <a:r>
              <a:rPr lang="sr-Latn-RS" smtClean="0"/>
              <a:t>imits on net types and sizes (so that young fish can swim through the nets)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125</TotalTime>
  <Words>391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WORLD OCEAN FISHERIES </vt:lpstr>
      <vt:lpstr>Slide 2</vt:lpstr>
      <vt:lpstr>Slide 3</vt:lpstr>
      <vt:lpstr>Slide 4</vt:lpstr>
      <vt:lpstr>OVERFISHING AND ITS CONSEQUENCES</vt:lpstr>
      <vt:lpstr>Slide 6</vt:lpstr>
      <vt:lpstr>Strategies for the sustainable fisheries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OCEAN FISHERIES</dc:title>
  <dc:creator>maja.serdar</dc:creator>
  <cp:lastModifiedBy>maja.serdar</cp:lastModifiedBy>
  <cp:revision>17</cp:revision>
  <dcterms:created xsi:type="dcterms:W3CDTF">2015-04-21T12:04:14Z</dcterms:created>
  <dcterms:modified xsi:type="dcterms:W3CDTF">2015-04-21T14:36:27Z</dcterms:modified>
</cp:coreProperties>
</file>