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66" r:id="rId6"/>
    <p:sldId id="261" r:id="rId7"/>
    <p:sldId id="271" r:id="rId8"/>
    <p:sldId id="259" r:id="rId9"/>
    <p:sldId id="260" r:id="rId10"/>
    <p:sldId id="262" r:id="rId11"/>
    <p:sldId id="264" r:id="rId12"/>
    <p:sldId id="270" r:id="rId13"/>
    <p:sldId id="258" r:id="rId14"/>
    <p:sldId id="267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FD90-9C79-4A7E-BFC7-463AE7748064}" type="datetimeFigureOut">
              <a:rPr lang="en-US" smtClean="0"/>
              <a:pPr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593DE-9E95-4F79-8FE9-456DFAB5ED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2643206"/>
          </a:xfrm>
        </p:spPr>
        <p:txBody>
          <a:bodyPr>
            <a:normAutofit/>
          </a:bodyPr>
          <a:lstStyle/>
          <a:p>
            <a:r>
              <a:rPr lang="sr-Latn-CS" sz="7200" b="1" dirty="0" smtClean="0">
                <a:latin typeface="Times New Roman" pitchFamily="18" charset="0"/>
                <a:cs typeface="Times New Roman" pitchFamily="18" charset="0"/>
              </a:rPr>
              <a:t>RENESANSA </a:t>
            </a:r>
            <a:br>
              <a:rPr lang="sr-Latn-CS" sz="7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Linearna perspektiva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Linearna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geometrijska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pravilna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perspektiva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temelji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prirodnom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zakonu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udaljavanjem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matrača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likovi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smanjuju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razmerno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udaljenosti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pravo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linijski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linearno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svi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nestaju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jednoj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istoj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čki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nedogledu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7027" t="21886" r="5982" b="10786"/>
          <a:stretch>
            <a:fillRect/>
          </a:stretch>
        </p:blipFill>
        <p:spPr bwMode="auto">
          <a:xfrm>
            <a:off x="4829513" y="4429132"/>
            <a:ext cx="3671578" cy="2133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71736" y="5643578"/>
            <a:ext cx="2154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Leonardo da Vinči, Linearna perspektiva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428868"/>
            <a:ext cx="6262710" cy="174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4214818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/>
              <a:t>Panorama idealnog grada, Piero della Franceska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4296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dirty="0" smtClean="0">
                <a:latin typeface="Times New Roman" pitchFamily="18" charset="0"/>
                <a:cs typeface="Times New Roman" pitchFamily="18" charset="0"/>
              </a:rPr>
              <a:t>Arhitektura</a:t>
            </a:r>
          </a:p>
          <a:p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arhitekturi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 nastale najveće promene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tako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ona postaje jedna od umetnosti.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nspirisa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delima iz antičke umetnosti, njihovom srazmernošću,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jednostavnošću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pravilnom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proporcijom i lepotom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ored kamena,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koristili 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opek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mermer.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Nastaju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novi tipovi objekata kao gradske palate i gradske i prigradske vile.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Filipo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Bruneleski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inače skulptor,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otkrio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linearnu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perspektivu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To njegovo otkriće ostavilo je posledice na razvoj slikarstva renesanse,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on sam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sve više okretao arhitekturi.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Najpoznatija dela su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kupola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Firentinske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katedrale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Kapela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upload.wikimedia.org/wikipedia/commons/c/c8/Lightmatter_Sistine_Chapel_ceilin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jorge sancez\Desktop\skola\renesansa\k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2838773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42913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upola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Firentinske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katedrale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, Bruneleski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Documents and Settings\jorge sancez\Desktop\skola\renesansa\263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14488"/>
            <a:ext cx="3331580" cy="45208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564357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Kapela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Paci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, Bruneleski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1" descr="C:\Documents and Settings\jorge sancez\Desktop\skola\bramante2 tempi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3144236" cy="471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Documents and Settings\jorge sancez\Desktop\skola\tempie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288654"/>
            <a:ext cx="3214710" cy="3157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86182" y="642918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Rimu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Donato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Bramante gradi Tempieto (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hram) visine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metara,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kružni sa šesnaest stubova, dva sprata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kupolom, lanternom i apsolutno je simetričan. Po skladu i simetriji nazivaju ga Partenonom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novog veka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785794"/>
            <a:ext cx="82868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dirty="0" smtClean="0">
                <a:latin typeface="Times New Roman" pitchFamily="18" charset="0"/>
                <a:cs typeface="Times New Roman" pitchFamily="18" charset="0"/>
              </a:rPr>
              <a:t>Skulptura</a:t>
            </a:r>
          </a:p>
          <a:p>
            <a:pPr algn="ctr"/>
            <a:endParaRPr lang="sr-Latn-C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kulptura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se javlja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posebno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slobodnostojeća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umetnici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uspešno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savladavaju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dramatizaciju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ekspresivnost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predstavljanju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emocija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ljudskog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draperije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Veliki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izazov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skulpture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konjima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portreti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javljaju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biste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poznatih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ličnosti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poznate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sitne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plastike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medalje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jorge sancez\Desktop\skola\renesansa\277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2430673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550070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Mikelanđelo, David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642918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Mikelanđelo 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Michelangelo di Lodovico Buonarroti Simoni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1475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1564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. )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bio je italijanski renesansni vajar, slikar, arhitekta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. Iako je sebe smatrao vajarem, freske tavanice Sikstinske kapele predstavljaju njegova najveća dela.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irap.wonsaponatime.net/mich/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714620"/>
            <a:ext cx="3357720" cy="3364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28992" y="2857496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dirty="0" smtClean="0">
                <a:latin typeface="Times New Roman" pitchFamily="18" charset="0"/>
                <a:cs typeface="Times New Roman" pitchFamily="18" charset="0"/>
              </a:rPr>
              <a:t>Mikelanđelo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n-NO" sz="2000" dirty="0" smtClean="0">
                <a:latin typeface="Times New Roman" pitchFamily="18" charset="0"/>
                <a:cs typeface="Times New Roman" pitchFamily="18" charset="0"/>
              </a:rPr>
              <a:t> Pije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n-NO" sz="2000" dirty="0" smtClean="0">
                <a:latin typeface="Times New Roman" pitchFamily="18" charset="0"/>
                <a:cs typeface="Times New Roman" pitchFamily="18" charset="0"/>
              </a:rPr>
              <a:t>a, 1498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8674" name="Picture 2" descr="C:\Documents and Settings\jorge sancez\Desktop\skola\renesansa\Lightmatter_Sistine_Chapel_ceilin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280248" y="-422652"/>
            <a:ext cx="3201175" cy="5189439"/>
          </a:xfrm>
          <a:prstGeom prst="rect">
            <a:avLst/>
          </a:prstGeom>
          <a:noFill/>
        </p:spPr>
      </p:pic>
      <p:pic>
        <p:nvPicPr>
          <p:cNvPr id="28675" name="Picture 3" descr="C:\Documents and Settings\jorge sancez\Desktop\skola\renesansa\Creation_of_Ad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143380"/>
            <a:ext cx="4915595" cy="221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535782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Mikelanđelo, Stvaranje čoveka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2860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Mikelanđelo, svod Sikstinske kapele, 1508.-1512.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9698" name="Picture 2" descr="C:\Documents and Settings\jorge sancez\Desktop\skola\renesansa\Michelangelo_Buonarroti_-_Jugement_derni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80210"/>
            <a:ext cx="4442121" cy="49443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929198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Mikelanđelo, Poslednji sud,</a:t>
            </a: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1536.-1541.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000" dirty="0" smtClean="0">
                <a:latin typeface="Times New Roman" pitchFamily="18" charset="0"/>
                <a:cs typeface="Times New Roman" pitchFamily="18" charset="0"/>
              </a:rPr>
              <a:t>Renesansa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358246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Renesansa što znači preporod, je period promena u ljudskoj istoriji gde su umetnost, nauka i literatura doživele procvat.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askidaju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sa srednjovekovnom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tradicijom i počinje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da se menja sadržaj umetničkih dela koja nemaju više verski karakter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 slikari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, vajari nisu više zanatlije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već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postaju veoma cenjeni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umetnici.</a:t>
            </a:r>
          </a:p>
          <a:p>
            <a:pPr>
              <a:buNone/>
            </a:pP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Renesansa je nastala u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Italiji i raširila se na čitavu Evropu.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Renesansa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ital. </a:t>
            </a:r>
            <a:r>
              <a:rPr lang="sr-Latn-CS" sz="2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uattrocento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prvo umetničko razdoblje renesanse koje traje kroz ceo 15. vek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4000" dirty="0" smtClean="0">
                <a:latin typeface="Times New Roman" pitchFamily="18" charset="0"/>
                <a:cs typeface="Times New Roman" pitchFamily="18" charset="0"/>
              </a:rPr>
              <a:t>Slikarstvo</a:t>
            </a:r>
          </a:p>
          <a:p>
            <a:endParaRPr lang="sr-Latn-C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Slikari renesanse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studiraju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pokret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anatomij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izražava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emocije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 Takođe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reševaju sve više problem dubine prostora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enesansi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reovlađuje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slika u temperi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gde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glavna tema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religi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ja.</a:t>
            </a:r>
            <a:endParaRPr lang="sr-Latn-CS" sz="2400" dirty="0" smtClean="0"/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jorge sancez\Desktop\skola\renesansa\267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0372"/>
            <a:ext cx="2301922" cy="3315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86116" y="2857496"/>
            <a:ext cx="5429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Mazačo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njegovoj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slici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Sveto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trojstvo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sveta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lika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smeštena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prostor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oltara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renesansne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katedrale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smešteno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arhitektonski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okvir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izraženom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perspektivom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pomalo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tmurnih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specifičnom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karakterizacijom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likova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bogatstvom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polusen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ital.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chiaroscuro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likovima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60007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Mazačo, Sveto trojstvo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714356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Đoto (</a:t>
            </a:r>
            <a:r>
              <a:rPr lang="it-IT" sz="2400" dirty="0" smtClean="0"/>
              <a:t>Giotto di Bondone, 1266 — 1337</a:t>
            </a:r>
            <a:r>
              <a:rPr lang="sr-Latn-CS" sz="2400" dirty="0" smtClean="0"/>
              <a:t>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bio je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italijanski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slikar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arhitekta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skulptor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jorge sancez\Desktop\skola\renesansa\Djoto2 judin poljub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35827"/>
            <a:ext cx="4143404" cy="3729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500063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Đoto, Judin poljubac</a:t>
            </a:r>
            <a:endParaRPr lang="en-US" sz="2400" dirty="0"/>
          </a:p>
        </p:txBody>
      </p:sp>
      <p:pic>
        <p:nvPicPr>
          <p:cNvPr id="3075" name="Picture 3" descr="C:\Documents and Settings\jorge sancez\Desktop\skola\renesansa\200px-Giotto_-_Scrovegni_-_-36-_-_Lamentation_(The_Mourning_of_Christ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3143249"/>
            <a:ext cx="3429155" cy="3170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122" name="AutoShape 2" descr="https://upload.wikimedia.org/wikipedia/commons/thumb/0/0b/Sandro_Botticelli_-_La_nascita_di_Venere_-_Google_Art_Project_-_edited.jpg/1280px-Sandro_Botticelli_-_La_nascita_di_Venere_-_Google_Art_Project_-_edited.jpg"/>
          <p:cNvSpPr>
            <a:spLocks noChangeAspect="1" noChangeArrowheads="1"/>
          </p:cNvSpPr>
          <p:nvPr/>
        </p:nvSpPr>
        <p:spPr bwMode="auto">
          <a:xfrm>
            <a:off x="155575" y="-3154363"/>
            <a:ext cx="10458450" cy="6572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upload.wikimedia.org/wikipedia/commons/thumb/0/0b/Sandro_Botticelli_-_La_nascita_di_Venere_-_Google_Art_Project_-_edited.jpg/1280px-Sandro_Botticelli_-_La_nascita_di_Venere_-_Google_Art_Project_-_edited.jpg"/>
          <p:cNvSpPr>
            <a:spLocks noChangeAspect="1" noChangeArrowheads="1"/>
          </p:cNvSpPr>
          <p:nvPr/>
        </p:nvSpPr>
        <p:spPr bwMode="auto">
          <a:xfrm>
            <a:off x="155575" y="-3154363"/>
            <a:ext cx="10458450" cy="6572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1280px-Sandro_Botticelli_-_La_nascita_di_Venere_-_Google_Art_Project_-_edi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91" y="500042"/>
            <a:ext cx="4321821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3357562"/>
            <a:ext cx="25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Botičeli, Rađanje Venere, 1483.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642918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Botičeli (</a:t>
            </a:r>
            <a:r>
              <a:rPr lang="it-IT" sz="2000" dirty="0" smtClean="0"/>
              <a:t>Sandro Botticelli</a:t>
            </a:r>
            <a:r>
              <a:rPr lang="sr-Latn-CS" sz="2000" dirty="0" smtClean="0"/>
              <a:t>, 1445.-1510.)</a:t>
            </a:r>
            <a:r>
              <a:rPr lang="it-IT" sz="2000" dirty="0" smtClean="0"/>
              <a:t> 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najznačajnijih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talijanskih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renesansnih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slikara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Slikao je mitološke kao i religijske teme.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Radio 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skoro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celog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svog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života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 za porodicu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Mediči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Documents and Settings\jorge sancez\Desktop\skola\renesansa\270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40" y="3500438"/>
            <a:ext cx="4634860" cy="3045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28794" y="585789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Proleće, 1482.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6" descr="C:\Documents and Settings\jorge sancez\Desktop\skola\renesansa\perspektiva\Bogorodica sa Anom, Leonar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4612" y="1047138"/>
            <a:ext cx="3769354" cy="5057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642918"/>
            <a:ext cx="4214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Leonardo (Leonardo da Vinci, 1452.-1519.) 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talijanski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slikar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arhitekt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pronalazač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muzičar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matematičar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inženjer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Na Leonardovoj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slici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Madona sa Detetom, sv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 Anom i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jagnjetom gde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možemo prepoznati sve karakteristike njegovog slikarstva: likovi su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uvek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raspoređeni u nekom geometrijskom odnosu - piramidalna kompozicija, postupno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modeovanje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likova koji kao da izlaze iz neke magle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- ital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sfumato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valersko slikanje uz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upotrebu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kontrasta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svetlo-tamnog - ital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chiaro-scuro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4857752" y="1428736"/>
            <a:ext cx="3429024" cy="3929090"/>
          </a:xfrm>
          <a:prstGeom prst="triangle">
            <a:avLst>
              <a:gd name="adj" fmla="val 4704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557214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Leonardo,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Madona sa Detetom, sv. Anom i jagnjetom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4000" dirty="0" smtClean="0">
                <a:latin typeface="Times New Roman" pitchFamily="18" charset="0"/>
                <a:cs typeface="Times New Roman" pitchFamily="18" charset="0"/>
              </a:rPr>
              <a:t>Perspektiva</a:t>
            </a:r>
          </a:p>
          <a:p>
            <a:endParaRPr lang="sr-Latn-C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likovnoj umetnosti perspektiva označava način prikazivanja volumena i prostora na površini slike, stvaranja prikaza dubine prostora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1420. godine Bruneleski istražuje linearnu perspektivu. B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italijanski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arhitekta, vajar i inženjer.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jorge sancez\Desktop\skola\44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876"/>
            <a:ext cx="2786064" cy="2680645"/>
          </a:xfrm>
          <a:prstGeom prst="rect">
            <a:avLst/>
          </a:prstGeom>
          <a:noFill/>
        </p:spPr>
      </p:pic>
      <p:pic>
        <p:nvPicPr>
          <p:cNvPr id="1028" name="Picture 4" descr="C:\Documents and Settings\jorge sancez\Desktop\skola\200px-Bunellesc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714752"/>
            <a:ext cx="1510263" cy="25145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378619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Bruneleski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535782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Bruneleski,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izgradnj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kupole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Firentinske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katedrale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8" descr="C:\Documents and Settings\jorge sancez\Desktop\skola\renesansa\perspektiva\Leonardo Tajna vecera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4214810" y="428604"/>
            <a:ext cx="4500593" cy="2299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C:\Documents and Settings\jorge sancez\Desktop\skola\renesansa\perspektiva\Mona_Lisa_vazdusna perspekti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429000"/>
            <a:ext cx="1818536" cy="2771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Documents and Settings\jorge sancez\Desktop\skola\renesansa\perspektiva\Leonardo Mona Li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143248"/>
            <a:ext cx="2282389" cy="3401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357166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Atmosferska perspektiva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predstavlja promenu tonova i boja usled udaljavanja oblika od 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tačke posmatranja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to su predmeti dalji oni su bljeđi, mekši i gube se s daljinom u plavetnilo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a što su bliži to su oštriji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jačih lokalnih boja.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2066" y="5000636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Leonardova Mona Lisa je čudesan portret žene koja se tajanstveno smeši, ispred pejzaža kamenja i rijeka.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27860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Leonardo, Tajna večera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orge sancez\Desktop\skola\photoshop-paper-textures_613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7" descr="C:\Documents and Settings\jorge sancez\Desktop\skola\renesansa\perspektiva\Mrtav Hrist Manten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4482981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478632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Andrea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Mantenja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proučavanje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perspektive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doveo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vrhunca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Najizrazitije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njegovom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Mrtvi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Hrist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Hrist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prikazan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izvanrednom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skraćenju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nogama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prvom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694" y="928670"/>
            <a:ext cx="2436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Mrtvi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Hrist</a:t>
            </a:r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, Mantenja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826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RENESANSA  </vt:lpstr>
      <vt:lpstr>Renesansa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</dc:creator>
  <cp:lastModifiedBy>Jorge</cp:lastModifiedBy>
  <cp:revision>145</cp:revision>
  <dcterms:created xsi:type="dcterms:W3CDTF">2016-10-28T10:37:17Z</dcterms:created>
  <dcterms:modified xsi:type="dcterms:W3CDTF">2016-11-12T12:26:06Z</dcterms:modified>
</cp:coreProperties>
</file>