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2" r:id="rId6"/>
    <p:sldId id="283" r:id="rId7"/>
    <p:sldId id="279" r:id="rId8"/>
    <p:sldId id="281" r:id="rId9"/>
    <p:sldId id="287" r:id="rId10"/>
    <p:sldId id="288" r:id="rId11"/>
    <p:sldId id="289" r:id="rId12"/>
    <p:sldId id="284" r:id="rId13"/>
    <p:sldId id="285" r:id="rId14"/>
    <p:sldId id="290" r:id="rId15"/>
    <p:sldId id="291" r:id="rId16"/>
    <p:sldId id="292" r:id="rId17"/>
    <p:sldId id="293" r:id="rId18"/>
    <p:sldId id="294" r:id="rId19"/>
    <p:sldId id="306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304" r:id="rId28"/>
    <p:sldId id="303" r:id="rId29"/>
    <p:sldId id="305" r:id="rId30"/>
    <p:sldId id="307" r:id="rId31"/>
    <p:sldId id="308" r:id="rId32"/>
    <p:sldId id="309" r:id="rId33"/>
    <p:sldId id="322" r:id="rId34"/>
    <p:sldId id="310" r:id="rId35"/>
    <p:sldId id="311" r:id="rId36"/>
    <p:sldId id="312" r:id="rId37"/>
    <p:sldId id="320" r:id="rId38"/>
    <p:sldId id="321" r:id="rId39"/>
    <p:sldId id="316" r:id="rId40"/>
    <p:sldId id="317" r:id="rId41"/>
    <p:sldId id="318" r:id="rId42"/>
  </p:sldIdLst>
  <p:sldSz cx="9144000" cy="6858000" type="screen4x3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FF00"/>
    <a:srgbClr val="CEE2E2"/>
    <a:srgbClr val="66FFFF"/>
    <a:srgbClr val="003366"/>
    <a:srgbClr val="FFFF00"/>
    <a:srgbClr val="25004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70" d="100"/>
          <a:sy n="70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AB89-F6FA-42E6-9ACA-DC52D7F9214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28861-618A-40F2-A53E-02B182BB17F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3356-49D9-4C79-B4FF-B22033E5E0E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E46A-EFB7-4EF9-9C23-62FF821EA78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C425-D74D-4B8D-A9FA-77FF3B54570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4D61-A196-4C9B-ADAC-DCD0D24D734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78F5-88E5-4548-A449-833EA772926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F620-516B-4DC3-9B1F-5FF76322B01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9C3B-B9AC-432D-9312-BE1D3090E5B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3E6B-EDB1-4960-A1B1-216CE2BF3EA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9C8B-8408-4636-AF29-384FD998DC0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E80F-872B-40AD-999D-27A08F4BAC5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S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3BB539-032D-4498-A0FE-E60D0B3E8DA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rs/url?sa=i&amp;rct=j&amp;q=&amp;esrc=s&amp;source=images&amp;cd=&amp;cad=rja&amp;uact=8&amp;ved=0CAcQjRxqFQoTCLOM2cLPisgCFULYGgodYVoNrw&amp;url=http%3A%2F%2Fwww.suggestkeyword.com%2Fc3BsaXQgbGlnaHQ%2F&amp;psig=AFQjCNF49ltB4nu2TnhIM8ph_FikUaPuNQ&amp;ust=144301049352787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437063"/>
            <a:ext cx="6400800" cy="914400"/>
          </a:xfrm>
        </p:spPr>
        <p:txBody>
          <a:bodyPr/>
          <a:lstStyle/>
          <a:p>
            <a:pPr algn="r" eaLnBrk="1" hangingPunct="1"/>
            <a:r>
              <a:rPr lang="en-US" sz="4400" dirty="0" smtClean="0">
                <a:latin typeface="+mj-lt"/>
              </a:rPr>
              <a:t>Refraction of Light</a:t>
            </a:r>
            <a:endParaRPr lang="en-SG" altLang="zh-CN" sz="4400" dirty="0" smtClean="0">
              <a:latin typeface="+mj-lt"/>
              <a:ea typeface="宋体" pitchFamily="2" charset="-122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7544" y="1412776"/>
            <a:ext cx="5616624" cy="790575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ln w="9525">
                  <a:noFill/>
                  <a:round/>
                  <a:headEnd/>
                  <a:tailEnd/>
                </a:ln>
                <a:latin typeface="Adobe Fan Heiti Std B" pitchFamily="34" charset="-128"/>
                <a:ea typeface="Adobe Fan Heiti Std B" pitchFamily="34" charset="-128"/>
              </a:rPr>
              <a:t>CHAPTER 7</a:t>
            </a:r>
            <a:endParaRPr lang="es-MX" sz="3600" kern="10" dirty="0">
              <a:ln w="9525">
                <a:noFill/>
                <a:round/>
                <a:headEnd/>
                <a:tailEnd/>
              </a:ln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979712" y="0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latin typeface="Impac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552" y="620688"/>
            <a:ext cx="8208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b="1" dirty="0"/>
              <a:t>Light speeds up when it enters an optically less dense medium. The refracted ray </a:t>
            </a:r>
            <a:r>
              <a:rPr lang="en-SG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bends away </a:t>
            </a:r>
            <a:r>
              <a:rPr lang="en-SG" sz="2400" b="1" dirty="0"/>
              <a:t>from the normal when the second medium is optically less dense than the first. </a:t>
            </a:r>
            <a:endParaRPr lang="en-SG" sz="2400" b="1" u="sng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5288" y="2708275"/>
            <a:ext cx="4248150" cy="388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5288" y="2708275"/>
            <a:ext cx="424815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611188" y="48688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air</a:t>
            </a:r>
            <a:endParaRPr lang="en-SG" sz="1600" b="1"/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539750" y="40052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water</a:t>
            </a:r>
            <a:endParaRPr lang="en-SG" sz="1600" b="1"/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2413000" y="3790950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1187450" y="2779713"/>
            <a:ext cx="1225550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2411413" y="4725988"/>
            <a:ext cx="2160587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276" name="AutoShape 25"/>
          <p:cNvSpPr>
            <a:spLocks noChangeArrowheads="1"/>
          </p:cNvSpPr>
          <p:nvPr/>
        </p:nvSpPr>
        <p:spPr bwMode="auto">
          <a:xfrm rot="8554902">
            <a:off x="1692275" y="35004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26"/>
          <p:cNvSpPr>
            <a:spLocks noChangeArrowheads="1"/>
          </p:cNvSpPr>
          <p:nvPr/>
        </p:nvSpPr>
        <p:spPr bwMode="auto">
          <a:xfrm rot="7529483">
            <a:off x="3420269" y="5301457"/>
            <a:ext cx="215900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rc 27"/>
          <p:cNvSpPr>
            <a:spLocks/>
          </p:cNvSpPr>
          <p:nvPr/>
        </p:nvSpPr>
        <p:spPr bwMode="auto">
          <a:xfrm flipH="1">
            <a:off x="2195513" y="4237038"/>
            <a:ext cx="444500" cy="284162"/>
          </a:xfrm>
          <a:custGeom>
            <a:avLst/>
            <a:gdLst>
              <a:gd name="T0" fmla="*/ 4542817 w 19999"/>
              <a:gd name="T1" fmla="*/ 0 h 19545"/>
              <a:gd name="T2" fmla="*/ 9879505 w 19999"/>
              <a:gd name="T3" fmla="*/ 2406327 h 19545"/>
              <a:gd name="T4" fmla="*/ 0 w 19999"/>
              <a:gd name="T5" fmla="*/ 4131391 h 19545"/>
              <a:gd name="T6" fmla="*/ 0 60000 65536"/>
              <a:gd name="T7" fmla="*/ 0 60000 65536"/>
              <a:gd name="T8" fmla="*/ 0 60000 65536"/>
              <a:gd name="T9" fmla="*/ 0 w 19999"/>
              <a:gd name="T10" fmla="*/ 0 h 19545"/>
              <a:gd name="T11" fmla="*/ 19999 w 19999"/>
              <a:gd name="T12" fmla="*/ 19545 h 19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19545" fill="none" extrusionOk="0">
                <a:moveTo>
                  <a:pt x="9195" y="0"/>
                </a:moveTo>
                <a:cubicBezTo>
                  <a:pt x="14096" y="2306"/>
                  <a:pt x="17952" y="6369"/>
                  <a:pt x="19998" y="11384"/>
                </a:cubicBezTo>
              </a:path>
              <a:path w="19999" h="19545" stroke="0" extrusionOk="0">
                <a:moveTo>
                  <a:pt x="9195" y="0"/>
                </a:moveTo>
                <a:cubicBezTo>
                  <a:pt x="14096" y="2306"/>
                  <a:pt x="17952" y="6369"/>
                  <a:pt x="19998" y="11384"/>
                </a:cubicBezTo>
                <a:lnTo>
                  <a:pt x="0" y="1954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279" name="Arc 28"/>
          <p:cNvSpPr>
            <a:spLocks/>
          </p:cNvSpPr>
          <p:nvPr/>
        </p:nvSpPr>
        <p:spPr bwMode="auto">
          <a:xfrm rot="11609905" flipH="1">
            <a:off x="2266950" y="4873625"/>
            <a:ext cx="479425" cy="298450"/>
          </a:xfrm>
          <a:custGeom>
            <a:avLst/>
            <a:gdLst>
              <a:gd name="T0" fmla="*/ 3260144 w 21527"/>
              <a:gd name="T1" fmla="*/ 0 h 20576"/>
              <a:gd name="T2" fmla="*/ 10677210 w 21527"/>
              <a:gd name="T3" fmla="*/ 3956566 h 20576"/>
              <a:gd name="T4" fmla="*/ 0 w 21527"/>
              <a:gd name="T5" fmla="*/ 4328947 h 20576"/>
              <a:gd name="T6" fmla="*/ 0 60000 65536"/>
              <a:gd name="T7" fmla="*/ 0 60000 65536"/>
              <a:gd name="T8" fmla="*/ 0 60000 65536"/>
              <a:gd name="T9" fmla="*/ 0 w 21527"/>
              <a:gd name="T10" fmla="*/ 0 h 20576"/>
              <a:gd name="T11" fmla="*/ 21527 w 21527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7" h="20576" fill="none" extrusionOk="0">
                <a:moveTo>
                  <a:pt x="6572" y="0"/>
                </a:moveTo>
                <a:cubicBezTo>
                  <a:pt x="14905" y="2662"/>
                  <a:pt x="20810" y="10087"/>
                  <a:pt x="21527" y="18805"/>
                </a:cubicBezTo>
              </a:path>
              <a:path w="21527" h="20576" stroke="0" extrusionOk="0">
                <a:moveTo>
                  <a:pt x="6572" y="0"/>
                </a:moveTo>
                <a:cubicBezTo>
                  <a:pt x="14905" y="2662"/>
                  <a:pt x="20810" y="10087"/>
                  <a:pt x="21527" y="18805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2051050" y="38608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endParaRPr lang="en-SG" sz="2400" b="1">
              <a:latin typeface="Monotype Corsiva" pitchFamily="66" charset="0"/>
            </a:endParaRPr>
          </a:p>
        </p:txBody>
      </p:sp>
      <p:sp>
        <p:nvSpPr>
          <p:cNvPr id="11281" name="Text Box 30"/>
          <p:cNvSpPr txBox="1">
            <a:spLocks noChangeArrowheads="1"/>
          </p:cNvSpPr>
          <p:nvPr/>
        </p:nvSpPr>
        <p:spPr bwMode="auto">
          <a:xfrm>
            <a:off x="2411413" y="50593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endParaRPr lang="en-SG" sz="2400" b="1">
              <a:latin typeface="Monotype Corsiva" pitchFamily="66" charset="0"/>
            </a:endParaRPr>
          </a:p>
        </p:txBody>
      </p:sp>
      <p:sp>
        <p:nvSpPr>
          <p:cNvPr id="11282" name="Text Box 31"/>
          <p:cNvSpPr txBox="1">
            <a:spLocks noChangeArrowheads="1"/>
          </p:cNvSpPr>
          <p:nvPr/>
        </p:nvSpPr>
        <p:spPr bwMode="auto">
          <a:xfrm>
            <a:off x="1403350" y="2924175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Incident ray</a:t>
            </a:r>
            <a:endParaRPr lang="en-SG" sz="1600" b="1"/>
          </a:p>
        </p:txBody>
      </p:sp>
      <p:sp>
        <p:nvSpPr>
          <p:cNvPr id="11283" name="Text Box 32"/>
          <p:cNvSpPr txBox="1">
            <a:spLocks noChangeArrowheads="1"/>
          </p:cNvSpPr>
          <p:nvPr/>
        </p:nvSpPr>
        <p:spPr bwMode="auto">
          <a:xfrm>
            <a:off x="2627313" y="5734050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Refracted ray</a:t>
            </a:r>
            <a:endParaRPr lang="en-SG" sz="1600" b="1"/>
          </a:p>
        </p:txBody>
      </p:sp>
      <p:sp>
        <p:nvSpPr>
          <p:cNvPr id="11284" name="Text Box 33"/>
          <p:cNvSpPr txBox="1">
            <a:spLocks noChangeArrowheads="1"/>
          </p:cNvSpPr>
          <p:nvPr/>
        </p:nvSpPr>
        <p:spPr bwMode="auto">
          <a:xfrm>
            <a:off x="2052638" y="3430588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normal</a:t>
            </a:r>
            <a:endParaRPr lang="en-SG" sz="1600" b="1"/>
          </a:p>
        </p:txBody>
      </p:sp>
      <p:pic>
        <p:nvPicPr>
          <p:cNvPr id="82978" name="Picture 34"/>
          <p:cNvPicPr>
            <a:picLocks noChangeAspect="1" noChangeArrowheads="1"/>
          </p:cNvPicPr>
          <p:nvPr/>
        </p:nvPicPr>
        <p:blipFill>
          <a:blip r:embed="rId2" cstate="print"/>
          <a:srcRect t="5220" r="45441" b="20566"/>
          <a:stretch>
            <a:fillRect/>
          </a:stretch>
        </p:blipFill>
        <p:spPr bwMode="auto">
          <a:xfrm>
            <a:off x="4932363" y="2708920"/>
            <a:ext cx="4211637" cy="38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4"/>
          <p:cNvSpPr>
            <a:spLocks noChangeArrowheads="1"/>
          </p:cNvSpPr>
          <p:nvPr/>
        </p:nvSpPr>
        <p:spPr bwMode="auto">
          <a:xfrm>
            <a:off x="4895850" y="2060575"/>
            <a:ext cx="4248150" cy="479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50"/>
          <p:cNvSpPr>
            <a:spLocks noChangeArrowheads="1"/>
          </p:cNvSpPr>
          <p:nvPr/>
        </p:nvSpPr>
        <p:spPr bwMode="auto">
          <a:xfrm>
            <a:off x="4895850" y="3573463"/>
            <a:ext cx="4248150" cy="16557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288" y="2060575"/>
            <a:ext cx="4248150" cy="479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23"/>
          <p:cNvSpPr>
            <a:spLocks noChangeArrowheads="1"/>
          </p:cNvSpPr>
          <p:nvPr/>
        </p:nvSpPr>
        <p:spPr bwMode="auto">
          <a:xfrm>
            <a:off x="395288" y="5202238"/>
            <a:ext cx="4248150" cy="165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22"/>
          <p:cNvSpPr>
            <a:spLocks noChangeArrowheads="1"/>
          </p:cNvSpPr>
          <p:nvPr/>
        </p:nvSpPr>
        <p:spPr bwMode="auto">
          <a:xfrm>
            <a:off x="395288" y="3573463"/>
            <a:ext cx="4248150" cy="16557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WordArt 3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323528" y="548680"/>
            <a:ext cx="8496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Among the 3 transparent mediums (air, water and glass), glass has the highest optical density.</a:t>
            </a:r>
            <a:endParaRPr lang="en-SG" sz="2400" b="1" u="sng" dirty="0"/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851275" y="22304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air</a:t>
            </a:r>
            <a:endParaRPr lang="en-SG" sz="1600" b="1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779838" y="4100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water</a:t>
            </a:r>
            <a:endParaRPr lang="en-SG" sz="1600" b="1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2124075" y="2708275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179388" y="2085975"/>
            <a:ext cx="1944687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2124075" y="3573463"/>
            <a:ext cx="1223963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03" name="AutoShape 12"/>
          <p:cNvSpPr>
            <a:spLocks noChangeArrowheads="1"/>
          </p:cNvSpPr>
          <p:nvPr/>
        </p:nvSpPr>
        <p:spPr bwMode="auto">
          <a:xfrm rot="8554902">
            <a:off x="2555875" y="40767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rc 14"/>
          <p:cNvSpPr>
            <a:spLocks/>
          </p:cNvSpPr>
          <p:nvPr/>
        </p:nvSpPr>
        <p:spPr bwMode="auto">
          <a:xfrm flipH="1">
            <a:off x="1763713" y="3141663"/>
            <a:ext cx="444500" cy="309562"/>
          </a:xfrm>
          <a:custGeom>
            <a:avLst/>
            <a:gdLst>
              <a:gd name="T0" fmla="*/ 1918202 w 19999"/>
              <a:gd name="T1" fmla="*/ 0 h 21248"/>
              <a:gd name="T2" fmla="*/ 9879505 w 19999"/>
              <a:gd name="T3" fmla="*/ 2777783 h 21248"/>
              <a:gd name="T4" fmla="*/ 0 w 19999"/>
              <a:gd name="T5" fmla="*/ 4510007 h 21248"/>
              <a:gd name="T6" fmla="*/ 0 60000 65536"/>
              <a:gd name="T7" fmla="*/ 0 60000 65536"/>
              <a:gd name="T8" fmla="*/ 0 60000 65536"/>
              <a:gd name="T9" fmla="*/ 0 w 19999"/>
              <a:gd name="T10" fmla="*/ 0 h 21248"/>
              <a:gd name="T11" fmla="*/ 19999 w 19999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1248" fill="none" extrusionOk="0">
                <a:moveTo>
                  <a:pt x="3883" y="-1"/>
                </a:moveTo>
                <a:cubicBezTo>
                  <a:pt x="11136" y="1325"/>
                  <a:pt x="17212" y="6259"/>
                  <a:pt x="19998" y="13087"/>
                </a:cubicBezTo>
              </a:path>
              <a:path w="19999" h="21248" stroke="0" extrusionOk="0">
                <a:moveTo>
                  <a:pt x="3883" y="-1"/>
                </a:moveTo>
                <a:cubicBezTo>
                  <a:pt x="11136" y="1325"/>
                  <a:pt x="17212" y="6259"/>
                  <a:pt x="19998" y="13087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5" name="Arc 15"/>
          <p:cNvSpPr>
            <a:spLocks/>
          </p:cNvSpPr>
          <p:nvPr/>
        </p:nvSpPr>
        <p:spPr bwMode="auto">
          <a:xfrm rot="11609905" flipH="1">
            <a:off x="2051050" y="3789363"/>
            <a:ext cx="398463" cy="303212"/>
          </a:xfrm>
          <a:custGeom>
            <a:avLst/>
            <a:gdLst>
              <a:gd name="T0" fmla="*/ 2648721 w 17856"/>
              <a:gd name="T1" fmla="*/ 0 h 20935"/>
              <a:gd name="T2" fmla="*/ 8891843 w 17856"/>
              <a:gd name="T3" fmla="*/ 1841794 h 20935"/>
              <a:gd name="T4" fmla="*/ 0 w 17856"/>
              <a:gd name="T5" fmla="*/ 4391570 h 20935"/>
              <a:gd name="T6" fmla="*/ 0 60000 65536"/>
              <a:gd name="T7" fmla="*/ 0 60000 65536"/>
              <a:gd name="T8" fmla="*/ 0 60000 65536"/>
              <a:gd name="T9" fmla="*/ 0 w 17856"/>
              <a:gd name="T10" fmla="*/ 0 h 20935"/>
              <a:gd name="T11" fmla="*/ 17856 w 17856"/>
              <a:gd name="T12" fmla="*/ 20935 h 20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56" h="20935" fill="none" extrusionOk="0">
                <a:moveTo>
                  <a:pt x="5318" y="0"/>
                </a:moveTo>
                <a:cubicBezTo>
                  <a:pt x="10429" y="1298"/>
                  <a:pt x="14888" y="4421"/>
                  <a:pt x="17855" y="8780"/>
                </a:cubicBezTo>
              </a:path>
              <a:path w="17856" h="20935" stroke="0" extrusionOk="0">
                <a:moveTo>
                  <a:pt x="5318" y="0"/>
                </a:moveTo>
                <a:cubicBezTo>
                  <a:pt x="10429" y="1298"/>
                  <a:pt x="14888" y="4421"/>
                  <a:pt x="17855" y="8780"/>
                </a:cubicBezTo>
                <a:lnTo>
                  <a:pt x="0" y="2093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6" name="Text Box 16"/>
          <p:cNvSpPr txBox="1">
            <a:spLocks noChangeArrowheads="1"/>
          </p:cNvSpPr>
          <p:nvPr/>
        </p:nvSpPr>
        <p:spPr bwMode="auto">
          <a:xfrm>
            <a:off x="1692275" y="273367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07" name="Text Box 17"/>
          <p:cNvSpPr txBox="1">
            <a:spLocks noChangeArrowheads="1"/>
          </p:cNvSpPr>
          <p:nvPr/>
        </p:nvSpPr>
        <p:spPr bwMode="auto">
          <a:xfrm>
            <a:off x="2124075" y="40767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684213" y="2230438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Incident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2309" name="Text Box 19"/>
          <p:cNvSpPr txBox="1">
            <a:spLocks noChangeArrowheads="1"/>
          </p:cNvSpPr>
          <p:nvPr/>
        </p:nvSpPr>
        <p:spPr bwMode="auto">
          <a:xfrm>
            <a:off x="1762125" y="4605338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>
            <a:off x="3348038" y="5229225"/>
            <a:ext cx="503237" cy="162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>
            <a:off x="3348038" y="4437063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12" name="AutoShape 26"/>
          <p:cNvSpPr>
            <a:spLocks noChangeArrowheads="1"/>
          </p:cNvSpPr>
          <p:nvPr/>
        </p:nvSpPr>
        <p:spPr bwMode="auto">
          <a:xfrm rot="7804494">
            <a:off x="1150937" y="2698751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7"/>
          <p:cNvSpPr>
            <a:spLocks noChangeArrowheads="1"/>
          </p:cNvSpPr>
          <p:nvPr/>
        </p:nvSpPr>
        <p:spPr bwMode="auto">
          <a:xfrm rot="9630779">
            <a:off x="3563938" y="602138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8"/>
          <p:cNvSpPr txBox="1">
            <a:spLocks noChangeArrowheads="1"/>
          </p:cNvSpPr>
          <p:nvPr/>
        </p:nvSpPr>
        <p:spPr bwMode="auto">
          <a:xfrm>
            <a:off x="3851275" y="5324475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glass</a:t>
            </a:r>
            <a:endParaRPr lang="en-SG" sz="1600" b="1"/>
          </a:p>
        </p:txBody>
      </p:sp>
      <p:sp>
        <p:nvSpPr>
          <p:cNvPr id="12315" name="Arc 29"/>
          <p:cNvSpPr>
            <a:spLocks/>
          </p:cNvSpPr>
          <p:nvPr/>
        </p:nvSpPr>
        <p:spPr bwMode="auto">
          <a:xfrm flipH="1">
            <a:off x="3089275" y="4797425"/>
            <a:ext cx="341313" cy="309563"/>
          </a:xfrm>
          <a:custGeom>
            <a:avLst/>
            <a:gdLst>
              <a:gd name="T0" fmla="*/ 1915311 w 15368"/>
              <a:gd name="T1" fmla="*/ 0 h 21248"/>
              <a:gd name="T2" fmla="*/ 7580334 w 15368"/>
              <a:gd name="T3" fmla="*/ 1288399 h 21248"/>
              <a:gd name="T4" fmla="*/ 0 w 15368"/>
              <a:gd name="T5" fmla="*/ 4510036 h 21248"/>
              <a:gd name="T6" fmla="*/ 0 60000 65536"/>
              <a:gd name="T7" fmla="*/ 0 60000 65536"/>
              <a:gd name="T8" fmla="*/ 0 60000 65536"/>
              <a:gd name="T9" fmla="*/ 0 w 15368"/>
              <a:gd name="T10" fmla="*/ 0 h 21248"/>
              <a:gd name="T11" fmla="*/ 15368 w 15368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8" h="21248" fill="none" extrusionOk="0">
                <a:moveTo>
                  <a:pt x="3883" y="-1"/>
                </a:moveTo>
                <a:cubicBezTo>
                  <a:pt x="8243" y="796"/>
                  <a:pt x="12253" y="2915"/>
                  <a:pt x="15368" y="6069"/>
                </a:cubicBezTo>
              </a:path>
              <a:path w="15368" h="21248" stroke="0" extrusionOk="0">
                <a:moveTo>
                  <a:pt x="3883" y="-1"/>
                </a:moveTo>
                <a:cubicBezTo>
                  <a:pt x="8243" y="796"/>
                  <a:pt x="12253" y="2915"/>
                  <a:pt x="15368" y="6069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16" name="Text Box 30"/>
          <p:cNvSpPr txBox="1">
            <a:spLocks noChangeArrowheads="1"/>
          </p:cNvSpPr>
          <p:nvPr/>
        </p:nvSpPr>
        <p:spPr bwMode="auto">
          <a:xfrm>
            <a:off x="3017838" y="43656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17" name="Arc 31"/>
          <p:cNvSpPr>
            <a:spLocks/>
          </p:cNvSpPr>
          <p:nvPr/>
        </p:nvSpPr>
        <p:spPr bwMode="auto">
          <a:xfrm rot="11609905" flipH="1">
            <a:off x="3206750" y="5437188"/>
            <a:ext cx="311150" cy="288925"/>
          </a:xfrm>
          <a:custGeom>
            <a:avLst/>
            <a:gdLst>
              <a:gd name="T0" fmla="*/ 4120719 w 13913"/>
              <a:gd name="T1" fmla="*/ 0 h 19967"/>
              <a:gd name="T2" fmla="*/ 6958552 w 13913"/>
              <a:gd name="T3" fmla="*/ 721336 h 19967"/>
              <a:gd name="T4" fmla="*/ 0 w 13913"/>
              <a:gd name="T5" fmla="*/ 4180781 h 19967"/>
              <a:gd name="T6" fmla="*/ 0 60000 65536"/>
              <a:gd name="T7" fmla="*/ 0 60000 65536"/>
              <a:gd name="T8" fmla="*/ 0 60000 65536"/>
              <a:gd name="T9" fmla="*/ 0 w 13913"/>
              <a:gd name="T10" fmla="*/ 0 h 19967"/>
              <a:gd name="T11" fmla="*/ 13913 w 13913"/>
              <a:gd name="T12" fmla="*/ 19967 h 19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13" h="19967" fill="none" extrusionOk="0">
                <a:moveTo>
                  <a:pt x="8238" y="0"/>
                </a:moveTo>
                <a:cubicBezTo>
                  <a:pt x="10296" y="849"/>
                  <a:pt x="12210" y="2011"/>
                  <a:pt x="13913" y="3444"/>
                </a:cubicBezTo>
              </a:path>
              <a:path w="13913" h="19967" stroke="0" extrusionOk="0">
                <a:moveTo>
                  <a:pt x="8238" y="0"/>
                </a:moveTo>
                <a:cubicBezTo>
                  <a:pt x="10296" y="849"/>
                  <a:pt x="12210" y="2011"/>
                  <a:pt x="13913" y="3444"/>
                </a:cubicBezTo>
                <a:lnTo>
                  <a:pt x="0" y="1996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18" name="Text Box 32"/>
          <p:cNvSpPr txBox="1">
            <a:spLocks noChangeArrowheads="1"/>
          </p:cNvSpPr>
          <p:nvPr/>
        </p:nvSpPr>
        <p:spPr bwMode="auto">
          <a:xfrm>
            <a:off x="3132138" y="55895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19" name="Text Box 33"/>
          <p:cNvSpPr txBox="1">
            <a:spLocks noChangeArrowheads="1"/>
          </p:cNvSpPr>
          <p:nvPr/>
        </p:nvSpPr>
        <p:spPr bwMode="auto">
          <a:xfrm>
            <a:off x="2409825" y="6261100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2320" name="Rectangle 35"/>
          <p:cNvSpPr>
            <a:spLocks noChangeArrowheads="1"/>
          </p:cNvSpPr>
          <p:nvPr/>
        </p:nvSpPr>
        <p:spPr bwMode="auto">
          <a:xfrm>
            <a:off x="4859338" y="5202238"/>
            <a:ext cx="4284662" cy="165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Text Box 36"/>
          <p:cNvSpPr txBox="1">
            <a:spLocks noChangeArrowheads="1"/>
          </p:cNvSpPr>
          <p:nvPr/>
        </p:nvSpPr>
        <p:spPr bwMode="auto">
          <a:xfrm>
            <a:off x="8316913" y="223043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air</a:t>
            </a:r>
            <a:endParaRPr lang="en-SG" sz="1600" b="1"/>
          </a:p>
        </p:txBody>
      </p:sp>
      <p:sp>
        <p:nvSpPr>
          <p:cNvPr id="12322" name="Text Box 37"/>
          <p:cNvSpPr txBox="1">
            <a:spLocks noChangeArrowheads="1"/>
          </p:cNvSpPr>
          <p:nvPr/>
        </p:nvSpPr>
        <p:spPr bwMode="auto">
          <a:xfrm>
            <a:off x="8245475" y="41005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water</a:t>
            </a:r>
            <a:endParaRPr lang="en-SG" sz="1600" b="1"/>
          </a:p>
        </p:txBody>
      </p:sp>
      <p:sp>
        <p:nvSpPr>
          <p:cNvPr id="12323" name="Line 38"/>
          <p:cNvSpPr>
            <a:spLocks noChangeShapeType="1"/>
          </p:cNvSpPr>
          <p:nvPr/>
        </p:nvSpPr>
        <p:spPr bwMode="auto">
          <a:xfrm>
            <a:off x="5940425" y="4365625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24" name="Line 39"/>
          <p:cNvSpPr>
            <a:spLocks noChangeShapeType="1"/>
          </p:cNvSpPr>
          <p:nvPr/>
        </p:nvSpPr>
        <p:spPr bwMode="auto">
          <a:xfrm flipV="1">
            <a:off x="5219700" y="5229225"/>
            <a:ext cx="720725" cy="162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25" name="Line 40"/>
          <p:cNvSpPr>
            <a:spLocks noChangeShapeType="1"/>
          </p:cNvSpPr>
          <p:nvPr/>
        </p:nvSpPr>
        <p:spPr bwMode="auto">
          <a:xfrm flipH="1">
            <a:off x="5940425" y="3573463"/>
            <a:ext cx="1439863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26" name="Arc 41"/>
          <p:cNvSpPr>
            <a:spLocks/>
          </p:cNvSpPr>
          <p:nvPr/>
        </p:nvSpPr>
        <p:spPr bwMode="auto">
          <a:xfrm rot="2428514" flipH="1">
            <a:off x="5867400" y="4783138"/>
            <a:ext cx="444500" cy="301625"/>
          </a:xfrm>
          <a:custGeom>
            <a:avLst/>
            <a:gdLst>
              <a:gd name="T0" fmla="*/ 3023285 w 19999"/>
              <a:gd name="T1" fmla="*/ 0 h 20715"/>
              <a:gd name="T2" fmla="*/ 9879505 w 19999"/>
              <a:gd name="T3" fmla="*/ 2661624 h 20715"/>
              <a:gd name="T4" fmla="*/ 0 w 19999"/>
              <a:gd name="T5" fmla="*/ 4391873 h 20715"/>
              <a:gd name="T6" fmla="*/ 0 60000 65536"/>
              <a:gd name="T7" fmla="*/ 0 60000 65536"/>
              <a:gd name="T8" fmla="*/ 0 60000 65536"/>
              <a:gd name="T9" fmla="*/ 0 w 19999"/>
              <a:gd name="T10" fmla="*/ 0 h 20715"/>
              <a:gd name="T11" fmla="*/ 19999 w 19999"/>
              <a:gd name="T12" fmla="*/ 20715 h 20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0715" fill="none" extrusionOk="0">
                <a:moveTo>
                  <a:pt x="6119" y="0"/>
                </a:moveTo>
                <a:cubicBezTo>
                  <a:pt x="12413" y="1859"/>
                  <a:pt x="17519" y="6478"/>
                  <a:pt x="19998" y="12554"/>
                </a:cubicBezTo>
              </a:path>
              <a:path w="19999" h="20715" stroke="0" extrusionOk="0">
                <a:moveTo>
                  <a:pt x="6119" y="0"/>
                </a:moveTo>
                <a:cubicBezTo>
                  <a:pt x="12413" y="1859"/>
                  <a:pt x="17519" y="6478"/>
                  <a:pt x="19998" y="12554"/>
                </a:cubicBezTo>
                <a:lnTo>
                  <a:pt x="0" y="2071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27" name="Arc 42"/>
          <p:cNvSpPr>
            <a:spLocks/>
          </p:cNvSpPr>
          <p:nvPr/>
        </p:nvSpPr>
        <p:spPr bwMode="auto">
          <a:xfrm rot="13232479" flipH="1">
            <a:off x="5616575" y="5519738"/>
            <a:ext cx="398463" cy="288925"/>
          </a:xfrm>
          <a:custGeom>
            <a:avLst/>
            <a:gdLst>
              <a:gd name="T0" fmla="*/ 4151615 w 17856"/>
              <a:gd name="T1" fmla="*/ 0 h 19926"/>
              <a:gd name="T2" fmla="*/ 8891843 w 17856"/>
              <a:gd name="T3" fmla="*/ 1633834 h 19926"/>
              <a:gd name="T4" fmla="*/ 0 w 17856"/>
              <a:gd name="T5" fmla="*/ 4189384 h 19926"/>
              <a:gd name="T6" fmla="*/ 0 60000 65536"/>
              <a:gd name="T7" fmla="*/ 0 60000 65536"/>
              <a:gd name="T8" fmla="*/ 0 60000 65536"/>
              <a:gd name="T9" fmla="*/ 0 w 17856"/>
              <a:gd name="T10" fmla="*/ 0 h 19926"/>
              <a:gd name="T11" fmla="*/ 17856 w 17856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56" h="19926" fill="none" extrusionOk="0">
                <a:moveTo>
                  <a:pt x="8337" y="-1"/>
                </a:moveTo>
                <a:cubicBezTo>
                  <a:pt x="12195" y="1614"/>
                  <a:pt x="15502" y="4313"/>
                  <a:pt x="17855" y="7771"/>
                </a:cubicBezTo>
              </a:path>
              <a:path w="17856" h="19926" stroke="0" extrusionOk="0">
                <a:moveTo>
                  <a:pt x="8337" y="-1"/>
                </a:moveTo>
                <a:cubicBezTo>
                  <a:pt x="12195" y="1614"/>
                  <a:pt x="15502" y="4313"/>
                  <a:pt x="17855" y="7771"/>
                </a:cubicBezTo>
                <a:lnTo>
                  <a:pt x="0" y="199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28" name="Text Box 43"/>
          <p:cNvSpPr txBox="1">
            <a:spLocks noChangeArrowheads="1"/>
          </p:cNvSpPr>
          <p:nvPr/>
        </p:nvSpPr>
        <p:spPr bwMode="auto">
          <a:xfrm>
            <a:off x="5580063" y="5734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29" name="Text Box 44"/>
          <p:cNvSpPr txBox="1">
            <a:spLocks noChangeArrowheads="1"/>
          </p:cNvSpPr>
          <p:nvPr/>
        </p:nvSpPr>
        <p:spPr bwMode="auto">
          <a:xfrm>
            <a:off x="5940425" y="42211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30" name="Text Box 45"/>
          <p:cNvSpPr txBox="1">
            <a:spLocks noChangeArrowheads="1"/>
          </p:cNvSpPr>
          <p:nvPr/>
        </p:nvSpPr>
        <p:spPr bwMode="auto">
          <a:xfrm>
            <a:off x="5434013" y="6261100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Incident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2331" name="AutoShape 46"/>
          <p:cNvSpPr>
            <a:spLocks noChangeArrowheads="1"/>
          </p:cNvSpPr>
          <p:nvPr/>
        </p:nvSpPr>
        <p:spPr bwMode="auto">
          <a:xfrm rot="1409558">
            <a:off x="5508625" y="5876925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Text Box 47"/>
          <p:cNvSpPr txBox="1">
            <a:spLocks noChangeArrowheads="1"/>
          </p:cNvSpPr>
          <p:nvPr/>
        </p:nvSpPr>
        <p:spPr bwMode="auto">
          <a:xfrm>
            <a:off x="8243888" y="59499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glass</a:t>
            </a:r>
            <a:endParaRPr lang="en-SG" sz="1600" b="1"/>
          </a:p>
        </p:txBody>
      </p:sp>
      <p:sp>
        <p:nvSpPr>
          <p:cNvPr id="12333" name="Arc 48"/>
          <p:cNvSpPr>
            <a:spLocks/>
          </p:cNvSpPr>
          <p:nvPr/>
        </p:nvSpPr>
        <p:spPr bwMode="auto">
          <a:xfrm rot="13887722" flipH="1">
            <a:off x="7042944" y="3748882"/>
            <a:ext cx="419100" cy="309562"/>
          </a:xfrm>
          <a:custGeom>
            <a:avLst/>
            <a:gdLst>
              <a:gd name="T0" fmla="*/ 1915188 w 18871"/>
              <a:gd name="T1" fmla="*/ 0 h 21248"/>
              <a:gd name="T2" fmla="*/ 9307657 w 18871"/>
              <a:gd name="T3" fmla="*/ 2279203 h 21248"/>
              <a:gd name="T4" fmla="*/ 0 w 18871"/>
              <a:gd name="T5" fmla="*/ 4510007 h 21248"/>
              <a:gd name="T6" fmla="*/ 0 60000 65536"/>
              <a:gd name="T7" fmla="*/ 0 60000 65536"/>
              <a:gd name="T8" fmla="*/ 0 60000 65536"/>
              <a:gd name="T9" fmla="*/ 0 w 18871"/>
              <a:gd name="T10" fmla="*/ 0 h 21248"/>
              <a:gd name="T11" fmla="*/ 18871 w 18871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71" h="21248" fill="none" extrusionOk="0">
                <a:moveTo>
                  <a:pt x="3883" y="-1"/>
                </a:moveTo>
                <a:cubicBezTo>
                  <a:pt x="10232" y="1160"/>
                  <a:pt x="15730" y="5099"/>
                  <a:pt x="18870" y="10738"/>
                </a:cubicBezTo>
              </a:path>
              <a:path w="18871" h="21248" stroke="0" extrusionOk="0">
                <a:moveTo>
                  <a:pt x="3883" y="-1"/>
                </a:moveTo>
                <a:cubicBezTo>
                  <a:pt x="10232" y="1160"/>
                  <a:pt x="15730" y="5099"/>
                  <a:pt x="18870" y="10738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34" name="Text Box 49"/>
          <p:cNvSpPr txBox="1">
            <a:spLocks noChangeArrowheads="1"/>
          </p:cNvSpPr>
          <p:nvPr/>
        </p:nvSpPr>
        <p:spPr bwMode="auto">
          <a:xfrm>
            <a:off x="6946900" y="39338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35" name="Line 51"/>
          <p:cNvSpPr>
            <a:spLocks noChangeShapeType="1"/>
          </p:cNvSpPr>
          <p:nvPr/>
        </p:nvSpPr>
        <p:spPr bwMode="auto">
          <a:xfrm>
            <a:off x="7380288" y="2781300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36" name="Line 52"/>
          <p:cNvSpPr>
            <a:spLocks noChangeShapeType="1"/>
          </p:cNvSpPr>
          <p:nvPr/>
        </p:nvSpPr>
        <p:spPr bwMode="auto">
          <a:xfrm flipH="1">
            <a:off x="7380288" y="2781300"/>
            <a:ext cx="176371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37" name="AutoShape 53"/>
          <p:cNvSpPr>
            <a:spLocks noChangeArrowheads="1"/>
          </p:cNvSpPr>
          <p:nvPr/>
        </p:nvSpPr>
        <p:spPr bwMode="auto">
          <a:xfrm rot="2537899">
            <a:off x="6659563" y="41497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AutoShape 54"/>
          <p:cNvSpPr>
            <a:spLocks noChangeArrowheads="1"/>
          </p:cNvSpPr>
          <p:nvPr/>
        </p:nvSpPr>
        <p:spPr bwMode="auto">
          <a:xfrm rot="3885832">
            <a:off x="8172450" y="29972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Text Box 55"/>
          <p:cNvSpPr txBox="1">
            <a:spLocks noChangeArrowheads="1"/>
          </p:cNvSpPr>
          <p:nvPr/>
        </p:nvSpPr>
        <p:spPr bwMode="auto">
          <a:xfrm>
            <a:off x="7524750" y="28527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2340" name="Arc 56"/>
          <p:cNvSpPr>
            <a:spLocks/>
          </p:cNvSpPr>
          <p:nvPr/>
        </p:nvSpPr>
        <p:spPr bwMode="auto">
          <a:xfrm rot="2699533" flipH="1">
            <a:off x="7275513" y="3228975"/>
            <a:ext cx="403225" cy="314325"/>
          </a:xfrm>
          <a:custGeom>
            <a:avLst/>
            <a:gdLst>
              <a:gd name="T0" fmla="*/ 0 w 18214"/>
              <a:gd name="T1" fmla="*/ 10594 h 21600"/>
              <a:gd name="T2" fmla="*/ 8926671 w 18214"/>
              <a:gd name="T3" fmla="*/ 1686484 h 21600"/>
              <a:gd name="T4" fmla="*/ 716525 w 18214"/>
              <a:gd name="T5" fmla="*/ 4574084 h 21600"/>
              <a:gd name="T6" fmla="*/ 0 60000 65536"/>
              <a:gd name="T7" fmla="*/ 0 60000 65536"/>
              <a:gd name="T8" fmla="*/ 0 60000 65536"/>
              <a:gd name="T9" fmla="*/ 0 w 18214"/>
              <a:gd name="T10" fmla="*/ 0 h 21600"/>
              <a:gd name="T11" fmla="*/ 18214 w 182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4" h="21600" fill="none" extrusionOk="0">
                <a:moveTo>
                  <a:pt x="-1" y="49"/>
                </a:moveTo>
                <a:cubicBezTo>
                  <a:pt x="486" y="16"/>
                  <a:pt x="974" y="-1"/>
                  <a:pt x="1462" y="0"/>
                </a:cubicBezTo>
                <a:cubicBezTo>
                  <a:pt x="7959" y="0"/>
                  <a:pt x="14111" y="2924"/>
                  <a:pt x="18213" y="7964"/>
                </a:cubicBezTo>
              </a:path>
              <a:path w="18214" h="21600" stroke="0" extrusionOk="0">
                <a:moveTo>
                  <a:pt x="-1" y="49"/>
                </a:moveTo>
                <a:cubicBezTo>
                  <a:pt x="486" y="16"/>
                  <a:pt x="974" y="-1"/>
                  <a:pt x="1462" y="0"/>
                </a:cubicBezTo>
                <a:cubicBezTo>
                  <a:pt x="7959" y="0"/>
                  <a:pt x="14111" y="2924"/>
                  <a:pt x="18213" y="7964"/>
                </a:cubicBezTo>
                <a:lnTo>
                  <a:pt x="14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41" name="Text Box 57"/>
          <p:cNvSpPr txBox="1">
            <a:spLocks noChangeArrowheads="1"/>
          </p:cNvSpPr>
          <p:nvPr/>
        </p:nvSpPr>
        <p:spPr bwMode="auto">
          <a:xfrm>
            <a:off x="6515100" y="4460875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2342" name="Text Box 58"/>
          <p:cNvSpPr txBox="1">
            <a:spLocks noChangeArrowheads="1"/>
          </p:cNvSpPr>
          <p:nvPr/>
        </p:nvSpPr>
        <p:spPr bwMode="auto">
          <a:xfrm>
            <a:off x="7704138" y="2660650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1844675"/>
            <a:ext cx="9144000" cy="501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5292725" y="4149725"/>
            <a:ext cx="3384550" cy="20875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539750" y="4149725"/>
            <a:ext cx="3384550" cy="20875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547664" y="548680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400" b="1" dirty="0"/>
              <a:t>Complete these ray diagrams.</a:t>
            </a: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68313" y="4149725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19700" y="4149725"/>
            <a:ext cx="3529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611188" y="2349500"/>
            <a:ext cx="1873250" cy="179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 rot="8123228">
            <a:off x="1547813" y="3213100"/>
            <a:ext cx="144462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V="1">
            <a:off x="5867400" y="4149725"/>
            <a:ext cx="1081088" cy="2519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5" name="AutoShape 16"/>
          <p:cNvSpPr>
            <a:spLocks noChangeArrowheads="1"/>
          </p:cNvSpPr>
          <p:nvPr/>
        </p:nvSpPr>
        <p:spPr bwMode="auto">
          <a:xfrm rot="1473433">
            <a:off x="6372225" y="51562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2771775" y="3573463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air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2843213" y="4292600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glass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5435600" y="4221163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glass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3329" name="Text Box 20"/>
          <p:cNvSpPr txBox="1">
            <a:spLocks noChangeArrowheads="1"/>
          </p:cNvSpPr>
          <p:nvPr/>
        </p:nvSpPr>
        <p:spPr bwMode="auto">
          <a:xfrm>
            <a:off x="5364163" y="3573463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water</a:t>
            </a:r>
            <a:endParaRPr lang="en-SG" sz="200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844675"/>
            <a:ext cx="9144000" cy="501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-5400000">
            <a:off x="5904706" y="3393282"/>
            <a:ext cx="4175125" cy="2087562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5400000">
            <a:off x="-972343" y="3356768"/>
            <a:ext cx="4248150" cy="20875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75656" y="692696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400" b="1" dirty="0"/>
              <a:t>Complete these ray diagrams.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195513" y="2133600"/>
            <a:ext cx="0" cy="439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948488" y="2276475"/>
            <a:ext cx="0" cy="424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2195513" y="4005263"/>
            <a:ext cx="1944687" cy="2376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2340308">
            <a:off x="2987675" y="4941888"/>
            <a:ext cx="144463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6948488" y="4581525"/>
            <a:ext cx="2195512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-4039883">
            <a:off x="8207375" y="504825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771775" y="3573463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air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11188" y="3573463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water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308850" y="5445125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glass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011863" y="54451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air</a:t>
            </a:r>
            <a:endParaRPr lang="en-SG" sz="200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979612" y="549275"/>
            <a:ext cx="5328691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LAWS OF REFRACTION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59632" y="1412776"/>
            <a:ext cx="7019925" cy="822325"/>
          </a:xfrm>
          <a:prstGeom prst="rect">
            <a:avLst/>
          </a:prstGeom>
          <a:solidFill>
            <a:srgbClr val="FFFFFF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dirty="0"/>
              <a:t>The incident ray, the refracted ray and the normal at the point of incidence all lie in the same plane.</a:t>
            </a:r>
          </a:p>
        </p:txBody>
      </p:sp>
      <p:pic>
        <p:nvPicPr>
          <p:cNvPr id="1030" name="Picture 6" descr="http://scientificsentence.net/Optics/plane_ref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1" y="2564904"/>
            <a:ext cx="25241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4"/>
          <p:cNvSpPr>
            <a:spLocks noChangeArrowheads="1"/>
          </p:cNvSpPr>
          <p:nvPr/>
        </p:nvSpPr>
        <p:spPr bwMode="auto">
          <a:xfrm>
            <a:off x="5076057" y="5515350"/>
            <a:ext cx="3600400" cy="1152525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26"/>
          <p:cNvSpPr txBox="1">
            <a:spLocks noChangeArrowheads="1"/>
          </p:cNvSpPr>
          <p:nvPr/>
        </p:nvSpPr>
        <p:spPr bwMode="auto">
          <a:xfrm>
            <a:off x="4604751" y="2634668"/>
            <a:ext cx="4355976" cy="1938992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SG" sz="2400" dirty="0"/>
              <a:t>For two given media, the ratio </a:t>
            </a:r>
            <a:r>
              <a:rPr lang="en-SG" sz="2400" b="1" u="sng" dirty="0"/>
              <a:t>sin </a:t>
            </a:r>
            <a:r>
              <a:rPr lang="en-SG" sz="2400" b="1" u="sng" dirty="0" err="1"/>
              <a:t>i</a:t>
            </a:r>
            <a:r>
              <a:rPr lang="en-SG" sz="2400" b="1" u="sng" dirty="0"/>
              <a:t> </a:t>
            </a:r>
            <a:r>
              <a:rPr lang="en-US" sz="2400" b="1" u="sng" dirty="0"/>
              <a:t>÷</a:t>
            </a:r>
            <a:r>
              <a:rPr lang="en-SG" sz="2400" b="1" u="sng" dirty="0"/>
              <a:t> sin r is a </a:t>
            </a:r>
            <a:r>
              <a:rPr lang="en-SG" sz="2400" b="1" u="sng" dirty="0" smtClean="0"/>
              <a:t>constant</a:t>
            </a:r>
            <a:r>
              <a:rPr lang="en-SG" sz="2400" dirty="0" smtClean="0"/>
              <a:t>,</a:t>
            </a:r>
          </a:p>
          <a:p>
            <a:pPr algn="r"/>
            <a:endParaRPr lang="en-SG" sz="2400" dirty="0" smtClean="0"/>
          </a:p>
          <a:p>
            <a:pPr algn="r"/>
            <a:r>
              <a:rPr lang="en-SG" sz="2400" dirty="0" smtClean="0"/>
              <a:t> </a:t>
            </a:r>
            <a:r>
              <a:rPr lang="en-SG" sz="2400" b="1" dirty="0" err="1">
                <a:latin typeface="Monotype Corsiva" pitchFamily="66" charset="0"/>
              </a:rPr>
              <a:t>i</a:t>
            </a:r>
            <a:r>
              <a:rPr lang="en-SG" sz="2400" dirty="0"/>
              <a:t> </a:t>
            </a:r>
            <a:r>
              <a:rPr lang="en-SG" sz="2400" dirty="0" smtClean="0"/>
              <a:t> </a:t>
            </a:r>
            <a:r>
              <a:rPr lang="en-SG" sz="2000" dirty="0" smtClean="0"/>
              <a:t>is the </a:t>
            </a:r>
            <a:r>
              <a:rPr lang="en-SG" sz="2000" dirty="0"/>
              <a:t>angle of </a:t>
            </a:r>
            <a:r>
              <a:rPr lang="en-SG" sz="2000" dirty="0" smtClean="0"/>
              <a:t>incidence</a:t>
            </a:r>
          </a:p>
          <a:p>
            <a:pPr algn="r"/>
            <a:r>
              <a:rPr lang="en-SG" sz="2400" b="1" dirty="0" smtClean="0">
                <a:latin typeface="Monotype Corsiva" pitchFamily="66" charset="0"/>
              </a:rPr>
              <a:t>r</a:t>
            </a:r>
            <a:r>
              <a:rPr lang="en-SG" sz="2400" dirty="0" smtClean="0"/>
              <a:t>  </a:t>
            </a:r>
            <a:r>
              <a:rPr lang="en-SG" sz="2000" dirty="0" smtClean="0"/>
              <a:t>is </a:t>
            </a:r>
            <a:r>
              <a:rPr lang="en-SG" sz="2000" dirty="0"/>
              <a:t>the angle of refraction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1520" y="1556792"/>
            <a:ext cx="4248150" cy="489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1520" y="3789040"/>
            <a:ext cx="4248150" cy="28082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484438" y="2997200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95288" y="1844675"/>
            <a:ext cx="2089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484438" y="3860800"/>
            <a:ext cx="1582737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8231903">
            <a:off x="1476375" y="27813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9050944">
            <a:off x="3203575" y="50847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rc 12"/>
          <p:cNvSpPr>
            <a:spLocks/>
          </p:cNvSpPr>
          <p:nvPr/>
        </p:nvSpPr>
        <p:spPr bwMode="auto">
          <a:xfrm rot="-3762843">
            <a:off x="2128838" y="3424238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6397" name="Arc 13"/>
          <p:cNvSpPr>
            <a:spLocks/>
          </p:cNvSpPr>
          <p:nvPr/>
        </p:nvSpPr>
        <p:spPr bwMode="auto">
          <a:xfrm rot="7368809">
            <a:off x="2344738" y="4143375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051050" y="28527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i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482850" y="43656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r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39750" y="33575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air</a:t>
            </a:r>
            <a:endParaRPr lang="en-SG" sz="2000" b="1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68313" y="39338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water</a:t>
            </a:r>
            <a:endParaRPr lang="en-SG" sz="2000" b="1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84213" y="1916113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Incident ray</a:t>
            </a:r>
            <a:endParaRPr lang="en-SG" sz="2000" b="1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763713" y="5589588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Refracted ray</a:t>
            </a:r>
            <a:endParaRPr lang="en-SG" sz="2000" b="1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124075" y="2636838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normal</a:t>
            </a:r>
            <a:endParaRPr lang="en-SG" sz="2000" b="1"/>
          </a:p>
        </p:txBody>
      </p:sp>
      <p:sp>
        <p:nvSpPr>
          <p:cNvPr id="16405" name="WordArt 24"/>
          <p:cNvSpPr>
            <a:spLocks noChangeArrowheads="1" noChangeShapeType="1" noTextEdit="1"/>
          </p:cNvSpPr>
          <p:nvPr/>
        </p:nvSpPr>
        <p:spPr bwMode="auto">
          <a:xfrm>
            <a:off x="2050504" y="549275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LAWS OF REFRACTION</a:t>
            </a:r>
          </a:p>
        </p:txBody>
      </p:sp>
      <p:sp>
        <p:nvSpPr>
          <p:cNvPr id="16406" name="WordArt 25"/>
          <p:cNvSpPr>
            <a:spLocks noChangeArrowheads="1" noChangeShapeType="1" noTextEdit="1"/>
          </p:cNvSpPr>
          <p:nvPr/>
        </p:nvSpPr>
        <p:spPr bwMode="auto">
          <a:xfrm>
            <a:off x="7164388" y="1125538"/>
            <a:ext cx="1728787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s-MX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Impact"/>
            </a:endParaRPr>
          </a:p>
        </p:txBody>
      </p:sp>
      <p:sp>
        <p:nvSpPr>
          <p:cNvPr id="16408" name="Text Box 29"/>
          <p:cNvSpPr txBox="1">
            <a:spLocks noChangeArrowheads="1"/>
          </p:cNvSpPr>
          <p:nvPr/>
        </p:nvSpPr>
        <p:spPr bwMode="auto">
          <a:xfrm>
            <a:off x="5076056" y="5729974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b="1" dirty="0"/>
              <a:t>Refractive Index, n </a:t>
            </a:r>
          </a:p>
        </p:txBody>
      </p:sp>
      <p:sp>
        <p:nvSpPr>
          <p:cNvPr id="16409" name="Text Box 30"/>
          <p:cNvSpPr txBox="1">
            <a:spLocks noChangeArrowheads="1"/>
          </p:cNvSpPr>
          <p:nvPr/>
        </p:nvSpPr>
        <p:spPr bwMode="auto">
          <a:xfrm>
            <a:off x="6767512" y="57903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4000" b="1"/>
              <a:t>= </a:t>
            </a:r>
          </a:p>
        </p:txBody>
      </p:sp>
      <p:sp>
        <p:nvSpPr>
          <p:cNvPr id="16410" name="Text Box 31"/>
          <p:cNvSpPr txBox="1">
            <a:spLocks noChangeArrowheads="1"/>
          </p:cNvSpPr>
          <p:nvPr/>
        </p:nvSpPr>
        <p:spPr bwMode="auto">
          <a:xfrm>
            <a:off x="7319343" y="5622023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b="1" dirty="0"/>
              <a:t>sin </a:t>
            </a:r>
            <a:r>
              <a:rPr lang="en-SG" sz="2800" b="1" dirty="0" err="1">
                <a:latin typeface="Monotype Corsiva" pitchFamily="66" charset="0"/>
              </a:rPr>
              <a:t>i</a:t>
            </a:r>
            <a:r>
              <a:rPr lang="en-SG" sz="2400" b="1" dirty="0"/>
              <a:t> </a:t>
            </a:r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auto">
          <a:xfrm>
            <a:off x="7344252" y="6075124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b="1" dirty="0"/>
              <a:t>sin </a:t>
            </a:r>
            <a:r>
              <a:rPr lang="en-SG" sz="2800" b="1" dirty="0">
                <a:latin typeface="Monotype Corsiva" pitchFamily="66" charset="0"/>
              </a:rPr>
              <a:t>r</a:t>
            </a:r>
            <a:r>
              <a:rPr lang="en-SG" sz="2400" b="1" dirty="0"/>
              <a:t> </a:t>
            </a:r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>
            <a:off x="7321906" y="6091612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TextBox 1"/>
          <p:cNvSpPr txBox="1"/>
          <p:nvPr/>
        </p:nvSpPr>
        <p:spPr>
          <a:xfrm>
            <a:off x="5377021" y="1576104"/>
            <a:ext cx="2651760" cy="513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/>
              <a:t>Snell’s  law</a:t>
            </a:r>
            <a:endParaRPr lang="en-US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95850" y="2060575"/>
            <a:ext cx="4248150" cy="479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95850" y="3573463"/>
            <a:ext cx="4248150" cy="16557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2060575"/>
            <a:ext cx="4248150" cy="479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5202238"/>
            <a:ext cx="4248150" cy="1655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5288" y="3573463"/>
            <a:ext cx="4248150" cy="16557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1979712" y="332656"/>
            <a:ext cx="5040659" cy="432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REFRACTIVE INDEX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908720"/>
            <a:ext cx="9144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The higher the optical density, the greater the refractive index. The greater the refractive index, the greater the bending of light towards the normal.</a:t>
            </a:r>
            <a:endParaRPr lang="en-SG" sz="2400" b="1" u="sng" dirty="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51275" y="22304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air</a:t>
            </a:r>
            <a:endParaRPr lang="en-SG" sz="1600" b="1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79838" y="4100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water</a:t>
            </a:r>
            <a:endParaRPr lang="en-SG" sz="1600" b="1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124075" y="2708275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79388" y="2085975"/>
            <a:ext cx="1944687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124075" y="3573463"/>
            <a:ext cx="1223963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8554902">
            <a:off x="2555875" y="40767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Arc 16"/>
          <p:cNvSpPr>
            <a:spLocks/>
          </p:cNvSpPr>
          <p:nvPr/>
        </p:nvSpPr>
        <p:spPr bwMode="auto">
          <a:xfrm flipH="1">
            <a:off x="1763713" y="3141663"/>
            <a:ext cx="444500" cy="309562"/>
          </a:xfrm>
          <a:custGeom>
            <a:avLst/>
            <a:gdLst>
              <a:gd name="T0" fmla="*/ 1918202 w 19999"/>
              <a:gd name="T1" fmla="*/ 0 h 21248"/>
              <a:gd name="T2" fmla="*/ 9879505 w 19999"/>
              <a:gd name="T3" fmla="*/ 2777783 h 21248"/>
              <a:gd name="T4" fmla="*/ 0 w 19999"/>
              <a:gd name="T5" fmla="*/ 4510007 h 21248"/>
              <a:gd name="T6" fmla="*/ 0 60000 65536"/>
              <a:gd name="T7" fmla="*/ 0 60000 65536"/>
              <a:gd name="T8" fmla="*/ 0 60000 65536"/>
              <a:gd name="T9" fmla="*/ 0 w 19999"/>
              <a:gd name="T10" fmla="*/ 0 h 21248"/>
              <a:gd name="T11" fmla="*/ 19999 w 19999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1248" fill="none" extrusionOk="0">
                <a:moveTo>
                  <a:pt x="3883" y="-1"/>
                </a:moveTo>
                <a:cubicBezTo>
                  <a:pt x="11136" y="1325"/>
                  <a:pt x="17212" y="6259"/>
                  <a:pt x="19998" y="13087"/>
                </a:cubicBezTo>
              </a:path>
              <a:path w="19999" h="21248" stroke="0" extrusionOk="0">
                <a:moveTo>
                  <a:pt x="3883" y="-1"/>
                </a:moveTo>
                <a:cubicBezTo>
                  <a:pt x="11136" y="1325"/>
                  <a:pt x="17212" y="6259"/>
                  <a:pt x="19998" y="13087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25" name="Arc 17"/>
          <p:cNvSpPr>
            <a:spLocks/>
          </p:cNvSpPr>
          <p:nvPr/>
        </p:nvSpPr>
        <p:spPr bwMode="auto">
          <a:xfrm rot="11609905" flipH="1">
            <a:off x="2051050" y="3789363"/>
            <a:ext cx="398463" cy="303212"/>
          </a:xfrm>
          <a:custGeom>
            <a:avLst/>
            <a:gdLst>
              <a:gd name="T0" fmla="*/ 2648721 w 17856"/>
              <a:gd name="T1" fmla="*/ 0 h 20935"/>
              <a:gd name="T2" fmla="*/ 8891843 w 17856"/>
              <a:gd name="T3" fmla="*/ 1841794 h 20935"/>
              <a:gd name="T4" fmla="*/ 0 w 17856"/>
              <a:gd name="T5" fmla="*/ 4391570 h 20935"/>
              <a:gd name="T6" fmla="*/ 0 60000 65536"/>
              <a:gd name="T7" fmla="*/ 0 60000 65536"/>
              <a:gd name="T8" fmla="*/ 0 60000 65536"/>
              <a:gd name="T9" fmla="*/ 0 w 17856"/>
              <a:gd name="T10" fmla="*/ 0 h 20935"/>
              <a:gd name="T11" fmla="*/ 17856 w 17856"/>
              <a:gd name="T12" fmla="*/ 20935 h 20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56" h="20935" fill="none" extrusionOk="0">
                <a:moveTo>
                  <a:pt x="5318" y="0"/>
                </a:moveTo>
                <a:cubicBezTo>
                  <a:pt x="10429" y="1298"/>
                  <a:pt x="14888" y="4421"/>
                  <a:pt x="17855" y="8780"/>
                </a:cubicBezTo>
              </a:path>
              <a:path w="17856" h="20935" stroke="0" extrusionOk="0">
                <a:moveTo>
                  <a:pt x="5318" y="0"/>
                </a:moveTo>
                <a:cubicBezTo>
                  <a:pt x="10429" y="1298"/>
                  <a:pt x="14888" y="4421"/>
                  <a:pt x="17855" y="8780"/>
                </a:cubicBezTo>
                <a:lnTo>
                  <a:pt x="0" y="2093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692275" y="273367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124075" y="40767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84213" y="2230438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Incident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762125" y="4605338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348038" y="5229225"/>
            <a:ext cx="503237" cy="162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348038" y="4437063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7804494">
            <a:off x="1150937" y="2698751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9630779">
            <a:off x="3563938" y="602138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1275" y="5324475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glass</a:t>
            </a:r>
            <a:endParaRPr lang="en-SG" sz="1600" b="1"/>
          </a:p>
        </p:txBody>
      </p:sp>
      <p:sp>
        <p:nvSpPr>
          <p:cNvPr id="17435" name="Arc 27"/>
          <p:cNvSpPr>
            <a:spLocks/>
          </p:cNvSpPr>
          <p:nvPr/>
        </p:nvSpPr>
        <p:spPr bwMode="auto">
          <a:xfrm flipH="1">
            <a:off x="3089275" y="4797425"/>
            <a:ext cx="341313" cy="309563"/>
          </a:xfrm>
          <a:custGeom>
            <a:avLst/>
            <a:gdLst>
              <a:gd name="T0" fmla="*/ 1915311 w 15368"/>
              <a:gd name="T1" fmla="*/ 0 h 21248"/>
              <a:gd name="T2" fmla="*/ 7580334 w 15368"/>
              <a:gd name="T3" fmla="*/ 1288399 h 21248"/>
              <a:gd name="T4" fmla="*/ 0 w 15368"/>
              <a:gd name="T5" fmla="*/ 4510036 h 21248"/>
              <a:gd name="T6" fmla="*/ 0 60000 65536"/>
              <a:gd name="T7" fmla="*/ 0 60000 65536"/>
              <a:gd name="T8" fmla="*/ 0 60000 65536"/>
              <a:gd name="T9" fmla="*/ 0 w 15368"/>
              <a:gd name="T10" fmla="*/ 0 h 21248"/>
              <a:gd name="T11" fmla="*/ 15368 w 15368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8" h="21248" fill="none" extrusionOk="0">
                <a:moveTo>
                  <a:pt x="3883" y="-1"/>
                </a:moveTo>
                <a:cubicBezTo>
                  <a:pt x="8243" y="796"/>
                  <a:pt x="12253" y="2915"/>
                  <a:pt x="15368" y="6069"/>
                </a:cubicBezTo>
              </a:path>
              <a:path w="15368" h="21248" stroke="0" extrusionOk="0">
                <a:moveTo>
                  <a:pt x="3883" y="-1"/>
                </a:moveTo>
                <a:cubicBezTo>
                  <a:pt x="8243" y="796"/>
                  <a:pt x="12253" y="2915"/>
                  <a:pt x="15368" y="6069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017838" y="43656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37" name="Arc 29"/>
          <p:cNvSpPr>
            <a:spLocks/>
          </p:cNvSpPr>
          <p:nvPr/>
        </p:nvSpPr>
        <p:spPr bwMode="auto">
          <a:xfrm rot="11609905" flipH="1">
            <a:off x="3206750" y="5437188"/>
            <a:ext cx="311150" cy="288925"/>
          </a:xfrm>
          <a:custGeom>
            <a:avLst/>
            <a:gdLst>
              <a:gd name="T0" fmla="*/ 4120719 w 13913"/>
              <a:gd name="T1" fmla="*/ 0 h 19967"/>
              <a:gd name="T2" fmla="*/ 6958552 w 13913"/>
              <a:gd name="T3" fmla="*/ 721336 h 19967"/>
              <a:gd name="T4" fmla="*/ 0 w 13913"/>
              <a:gd name="T5" fmla="*/ 4180781 h 19967"/>
              <a:gd name="T6" fmla="*/ 0 60000 65536"/>
              <a:gd name="T7" fmla="*/ 0 60000 65536"/>
              <a:gd name="T8" fmla="*/ 0 60000 65536"/>
              <a:gd name="T9" fmla="*/ 0 w 13913"/>
              <a:gd name="T10" fmla="*/ 0 h 19967"/>
              <a:gd name="T11" fmla="*/ 13913 w 13913"/>
              <a:gd name="T12" fmla="*/ 19967 h 19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13" h="19967" fill="none" extrusionOk="0">
                <a:moveTo>
                  <a:pt x="8238" y="0"/>
                </a:moveTo>
                <a:cubicBezTo>
                  <a:pt x="10296" y="849"/>
                  <a:pt x="12210" y="2011"/>
                  <a:pt x="13913" y="3444"/>
                </a:cubicBezTo>
              </a:path>
              <a:path w="13913" h="19967" stroke="0" extrusionOk="0">
                <a:moveTo>
                  <a:pt x="8238" y="0"/>
                </a:moveTo>
                <a:cubicBezTo>
                  <a:pt x="10296" y="849"/>
                  <a:pt x="12210" y="2011"/>
                  <a:pt x="13913" y="3444"/>
                </a:cubicBezTo>
                <a:lnTo>
                  <a:pt x="0" y="1996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132138" y="55895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409825" y="6261100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859338" y="5202238"/>
            <a:ext cx="4284662" cy="1655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8316913" y="223043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air</a:t>
            </a:r>
            <a:endParaRPr lang="en-SG" sz="1600" b="1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8245475" y="41005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water</a:t>
            </a:r>
            <a:endParaRPr lang="en-SG" sz="1600" b="1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5940425" y="4365625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V="1">
            <a:off x="5219700" y="5229225"/>
            <a:ext cx="720725" cy="162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5940425" y="3573463"/>
            <a:ext cx="1439863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46" name="Arc 38"/>
          <p:cNvSpPr>
            <a:spLocks/>
          </p:cNvSpPr>
          <p:nvPr/>
        </p:nvSpPr>
        <p:spPr bwMode="auto">
          <a:xfrm rot="2428514" flipH="1">
            <a:off x="5867400" y="4797425"/>
            <a:ext cx="444500" cy="301625"/>
          </a:xfrm>
          <a:custGeom>
            <a:avLst/>
            <a:gdLst>
              <a:gd name="T0" fmla="*/ 3023285 w 19999"/>
              <a:gd name="T1" fmla="*/ 0 h 20715"/>
              <a:gd name="T2" fmla="*/ 9879505 w 19999"/>
              <a:gd name="T3" fmla="*/ 2661624 h 20715"/>
              <a:gd name="T4" fmla="*/ 0 w 19999"/>
              <a:gd name="T5" fmla="*/ 4391873 h 20715"/>
              <a:gd name="T6" fmla="*/ 0 60000 65536"/>
              <a:gd name="T7" fmla="*/ 0 60000 65536"/>
              <a:gd name="T8" fmla="*/ 0 60000 65536"/>
              <a:gd name="T9" fmla="*/ 0 w 19999"/>
              <a:gd name="T10" fmla="*/ 0 h 20715"/>
              <a:gd name="T11" fmla="*/ 19999 w 19999"/>
              <a:gd name="T12" fmla="*/ 20715 h 20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0715" fill="none" extrusionOk="0">
                <a:moveTo>
                  <a:pt x="6119" y="0"/>
                </a:moveTo>
                <a:cubicBezTo>
                  <a:pt x="12413" y="1859"/>
                  <a:pt x="17519" y="6478"/>
                  <a:pt x="19998" y="12554"/>
                </a:cubicBezTo>
              </a:path>
              <a:path w="19999" h="20715" stroke="0" extrusionOk="0">
                <a:moveTo>
                  <a:pt x="6119" y="0"/>
                </a:moveTo>
                <a:cubicBezTo>
                  <a:pt x="12413" y="1859"/>
                  <a:pt x="17519" y="6478"/>
                  <a:pt x="19998" y="12554"/>
                </a:cubicBezTo>
                <a:lnTo>
                  <a:pt x="0" y="2071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47" name="Arc 39"/>
          <p:cNvSpPr>
            <a:spLocks/>
          </p:cNvSpPr>
          <p:nvPr/>
        </p:nvSpPr>
        <p:spPr bwMode="auto">
          <a:xfrm rot="13232479" flipH="1">
            <a:off x="5616575" y="5519738"/>
            <a:ext cx="398463" cy="288925"/>
          </a:xfrm>
          <a:custGeom>
            <a:avLst/>
            <a:gdLst>
              <a:gd name="T0" fmla="*/ 4151615 w 17856"/>
              <a:gd name="T1" fmla="*/ 0 h 19926"/>
              <a:gd name="T2" fmla="*/ 8891843 w 17856"/>
              <a:gd name="T3" fmla="*/ 1633834 h 19926"/>
              <a:gd name="T4" fmla="*/ 0 w 17856"/>
              <a:gd name="T5" fmla="*/ 4189384 h 19926"/>
              <a:gd name="T6" fmla="*/ 0 60000 65536"/>
              <a:gd name="T7" fmla="*/ 0 60000 65536"/>
              <a:gd name="T8" fmla="*/ 0 60000 65536"/>
              <a:gd name="T9" fmla="*/ 0 w 17856"/>
              <a:gd name="T10" fmla="*/ 0 h 19926"/>
              <a:gd name="T11" fmla="*/ 17856 w 17856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56" h="19926" fill="none" extrusionOk="0">
                <a:moveTo>
                  <a:pt x="8337" y="-1"/>
                </a:moveTo>
                <a:cubicBezTo>
                  <a:pt x="12195" y="1614"/>
                  <a:pt x="15502" y="4313"/>
                  <a:pt x="17855" y="7771"/>
                </a:cubicBezTo>
              </a:path>
              <a:path w="17856" h="19926" stroke="0" extrusionOk="0">
                <a:moveTo>
                  <a:pt x="8337" y="-1"/>
                </a:moveTo>
                <a:cubicBezTo>
                  <a:pt x="12195" y="1614"/>
                  <a:pt x="15502" y="4313"/>
                  <a:pt x="17855" y="7771"/>
                </a:cubicBezTo>
                <a:lnTo>
                  <a:pt x="0" y="199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580063" y="5734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940425" y="42211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1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5434013" y="6261100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Incident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 rot="1409558">
            <a:off x="5508625" y="5876925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8243888" y="59499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glass</a:t>
            </a:r>
            <a:endParaRPr lang="en-SG" sz="1600" b="1"/>
          </a:p>
        </p:txBody>
      </p:sp>
      <p:sp>
        <p:nvSpPr>
          <p:cNvPr id="17453" name="Arc 45"/>
          <p:cNvSpPr>
            <a:spLocks/>
          </p:cNvSpPr>
          <p:nvPr/>
        </p:nvSpPr>
        <p:spPr bwMode="auto">
          <a:xfrm rot="13887722" flipH="1">
            <a:off x="7042944" y="3748882"/>
            <a:ext cx="419100" cy="309562"/>
          </a:xfrm>
          <a:custGeom>
            <a:avLst/>
            <a:gdLst>
              <a:gd name="T0" fmla="*/ 1915188 w 18871"/>
              <a:gd name="T1" fmla="*/ 0 h 21248"/>
              <a:gd name="T2" fmla="*/ 9307657 w 18871"/>
              <a:gd name="T3" fmla="*/ 2279203 h 21248"/>
              <a:gd name="T4" fmla="*/ 0 w 18871"/>
              <a:gd name="T5" fmla="*/ 4510007 h 21248"/>
              <a:gd name="T6" fmla="*/ 0 60000 65536"/>
              <a:gd name="T7" fmla="*/ 0 60000 65536"/>
              <a:gd name="T8" fmla="*/ 0 60000 65536"/>
              <a:gd name="T9" fmla="*/ 0 w 18871"/>
              <a:gd name="T10" fmla="*/ 0 h 21248"/>
              <a:gd name="T11" fmla="*/ 18871 w 18871"/>
              <a:gd name="T12" fmla="*/ 21248 h 2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71" h="21248" fill="none" extrusionOk="0">
                <a:moveTo>
                  <a:pt x="3883" y="-1"/>
                </a:moveTo>
                <a:cubicBezTo>
                  <a:pt x="10232" y="1160"/>
                  <a:pt x="15730" y="5099"/>
                  <a:pt x="18870" y="10738"/>
                </a:cubicBezTo>
              </a:path>
              <a:path w="18871" h="21248" stroke="0" extrusionOk="0">
                <a:moveTo>
                  <a:pt x="3883" y="-1"/>
                </a:moveTo>
                <a:cubicBezTo>
                  <a:pt x="10232" y="1160"/>
                  <a:pt x="15730" y="5099"/>
                  <a:pt x="18870" y="10738"/>
                </a:cubicBezTo>
                <a:lnTo>
                  <a:pt x="0" y="212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6946900" y="39338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7380288" y="2781300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H="1">
            <a:off x="7380288" y="2781300"/>
            <a:ext cx="176371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 rot="2537899">
            <a:off x="6659563" y="41497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AutoShape 50"/>
          <p:cNvSpPr>
            <a:spLocks noChangeArrowheads="1"/>
          </p:cNvSpPr>
          <p:nvPr/>
        </p:nvSpPr>
        <p:spPr bwMode="auto">
          <a:xfrm rot="3885832">
            <a:off x="8172450" y="29972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7524750" y="28527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r>
              <a:rPr lang="en-US" sz="2400" b="1" baseline="-25000">
                <a:latin typeface="Monotype Corsiva" pitchFamily="66" charset="0"/>
              </a:rPr>
              <a:t>2</a:t>
            </a:r>
            <a:endParaRPr lang="en-SG" sz="2400" b="1" baseline="-25000">
              <a:latin typeface="Monotype Corsiva" pitchFamily="66" charset="0"/>
            </a:endParaRPr>
          </a:p>
        </p:txBody>
      </p:sp>
      <p:sp>
        <p:nvSpPr>
          <p:cNvPr id="17460" name="Arc 52"/>
          <p:cNvSpPr>
            <a:spLocks/>
          </p:cNvSpPr>
          <p:nvPr/>
        </p:nvSpPr>
        <p:spPr bwMode="auto">
          <a:xfrm rot="2699533" flipH="1">
            <a:off x="7275513" y="3228975"/>
            <a:ext cx="403225" cy="314325"/>
          </a:xfrm>
          <a:custGeom>
            <a:avLst/>
            <a:gdLst>
              <a:gd name="T0" fmla="*/ 0 w 18214"/>
              <a:gd name="T1" fmla="*/ 10594 h 21600"/>
              <a:gd name="T2" fmla="*/ 8926671 w 18214"/>
              <a:gd name="T3" fmla="*/ 1686484 h 21600"/>
              <a:gd name="T4" fmla="*/ 716525 w 18214"/>
              <a:gd name="T5" fmla="*/ 4574084 h 21600"/>
              <a:gd name="T6" fmla="*/ 0 60000 65536"/>
              <a:gd name="T7" fmla="*/ 0 60000 65536"/>
              <a:gd name="T8" fmla="*/ 0 60000 65536"/>
              <a:gd name="T9" fmla="*/ 0 w 18214"/>
              <a:gd name="T10" fmla="*/ 0 h 21600"/>
              <a:gd name="T11" fmla="*/ 18214 w 182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4" h="21600" fill="none" extrusionOk="0">
                <a:moveTo>
                  <a:pt x="-1" y="49"/>
                </a:moveTo>
                <a:cubicBezTo>
                  <a:pt x="486" y="16"/>
                  <a:pt x="974" y="-1"/>
                  <a:pt x="1462" y="0"/>
                </a:cubicBezTo>
                <a:cubicBezTo>
                  <a:pt x="7959" y="0"/>
                  <a:pt x="14111" y="2924"/>
                  <a:pt x="18213" y="7964"/>
                </a:cubicBezTo>
              </a:path>
              <a:path w="18214" h="21600" stroke="0" extrusionOk="0">
                <a:moveTo>
                  <a:pt x="-1" y="49"/>
                </a:moveTo>
                <a:cubicBezTo>
                  <a:pt x="486" y="16"/>
                  <a:pt x="974" y="-1"/>
                  <a:pt x="1462" y="0"/>
                </a:cubicBezTo>
                <a:cubicBezTo>
                  <a:pt x="7959" y="0"/>
                  <a:pt x="14111" y="2924"/>
                  <a:pt x="18213" y="7964"/>
                </a:cubicBezTo>
                <a:lnTo>
                  <a:pt x="14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6515100" y="4460875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7704138" y="2660650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Monotype Corsiva" pitchFamily="66" charset="0"/>
              </a:rPr>
              <a:t>Refracted ray</a:t>
            </a:r>
            <a:endParaRPr lang="en-SG" sz="1600" b="1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827584" y="836712"/>
            <a:ext cx="7704138" cy="1187450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400" b="1" dirty="0"/>
              <a:t>If light is incident upon a piece of glass (refractive index 1.52) at an angle of 45</a:t>
            </a:r>
            <a:r>
              <a:rPr lang="en-SG" sz="2400" b="1" baseline="30000" dirty="0"/>
              <a:t>o</a:t>
            </a:r>
            <a:r>
              <a:rPr lang="en-SG" sz="2400" b="1" dirty="0"/>
              <a:t>, what is the angle of refraction?</a:t>
            </a:r>
          </a:p>
        </p:txBody>
      </p:sp>
      <p:pic>
        <p:nvPicPr>
          <p:cNvPr id="18437" name="Picture 18"/>
          <p:cNvPicPr>
            <a:picLocks noChangeAspect="1" noChangeArrowheads="1"/>
          </p:cNvPicPr>
          <p:nvPr/>
        </p:nvPicPr>
        <p:blipFill>
          <a:blip r:embed="rId2" cstate="print"/>
          <a:srcRect b="7555"/>
          <a:stretch>
            <a:fillRect/>
          </a:stretch>
        </p:blipFill>
        <p:spPr bwMode="auto">
          <a:xfrm>
            <a:off x="684213" y="2492375"/>
            <a:ext cx="3816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2375"/>
            <a:ext cx="3098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5576" y="692696"/>
            <a:ext cx="7704138" cy="1187450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400" b="1" dirty="0"/>
              <a:t>Given that the refractive index of water is 1.33, calculate the angle of refraction when the incident ray comes in at 60</a:t>
            </a:r>
            <a:r>
              <a:rPr lang="en-SG" sz="2400" b="1" baseline="30000" dirty="0"/>
              <a:t>o</a:t>
            </a:r>
            <a:r>
              <a:rPr lang="en-SG" sz="2400" b="1" dirty="0"/>
              <a:t> to the normal.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23850" y="2565400"/>
            <a:ext cx="4103688" cy="4103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611188" y="4437063"/>
            <a:ext cx="3529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84213" y="3068638"/>
            <a:ext cx="16557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2339975" y="3500438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2339975" y="4437063"/>
            <a:ext cx="1008063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 rot="7804494">
            <a:off x="1511301" y="3608387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13"/>
          <p:cNvSpPr>
            <a:spLocks noChangeArrowheads="1"/>
          </p:cNvSpPr>
          <p:nvPr/>
        </p:nvSpPr>
        <p:spPr bwMode="auto">
          <a:xfrm rot="9233371">
            <a:off x="2771775" y="53006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rc 14"/>
          <p:cNvSpPr>
            <a:spLocks/>
          </p:cNvSpPr>
          <p:nvPr/>
        </p:nvSpPr>
        <p:spPr bwMode="auto">
          <a:xfrm rot="21057028" flipH="1">
            <a:off x="1906588" y="3846513"/>
            <a:ext cx="455612" cy="314325"/>
          </a:xfrm>
          <a:custGeom>
            <a:avLst/>
            <a:gdLst>
              <a:gd name="T0" fmla="*/ 0 w 20501"/>
              <a:gd name="T1" fmla="*/ 1266 h 21600"/>
              <a:gd name="T2" fmla="*/ 10125471 w 20501"/>
              <a:gd name="T3" fmla="*/ 2845878 h 21600"/>
              <a:gd name="T4" fmla="*/ 247930 w 20501"/>
              <a:gd name="T5" fmla="*/ 4574084 h 21600"/>
              <a:gd name="T6" fmla="*/ 0 60000 65536"/>
              <a:gd name="T7" fmla="*/ 0 60000 65536"/>
              <a:gd name="T8" fmla="*/ 0 60000 65536"/>
              <a:gd name="T9" fmla="*/ 0 w 20501"/>
              <a:gd name="T10" fmla="*/ 0 h 21600"/>
              <a:gd name="T11" fmla="*/ 20501 w 205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01" h="21600" fill="none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9279" y="0"/>
                  <a:pt x="17184" y="5311"/>
                  <a:pt x="20500" y="13439"/>
                </a:cubicBezTo>
              </a:path>
              <a:path w="20501" h="21600" stroke="0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9279" y="0"/>
                  <a:pt x="17184" y="5311"/>
                  <a:pt x="20500" y="13439"/>
                </a:cubicBezTo>
                <a:lnTo>
                  <a:pt x="50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469" name="Arc 15"/>
          <p:cNvSpPr>
            <a:spLocks/>
          </p:cNvSpPr>
          <p:nvPr/>
        </p:nvSpPr>
        <p:spPr bwMode="auto">
          <a:xfrm rot="10994424" flipH="1">
            <a:off x="2124075" y="4795838"/>
            <a:ext cx="444500" cy="280987"/>
          </a:xfrm>
          <a:custGeom>
            <a:avLst/>
            <a:gdLst>
              <a:gd name="T0" fmla="*/ 4822932 w 19999"/>
              <a:gd name="T1" fmla="*/ 0 h 19268"/>
              <a:gd name="T2" fmla="*/ 9879505 w 19999"/>
              <a:gd name="T3" fmla="*/ 2362082 h 19268"/>
              <a:gd name="T4" fmla="*/ 0 w 19999"/>
              <a:gd name="T5" fmla="*/ 4097659 h 19268"/>
              <a:gd name="T6" fmla="*/ 0 60000 65536"/>
              <a:gd name="T7" fmla="*/ 0 60000 65536"/>
              <a:gd name="T8" fmla="*/ 0 60000 65536"/>
              <a:gd name="T9" fmla="*/ 0 w 19999"/>
              <a:gd name="T10" fmla="*/ 0 h 19268"/>
              <a:gd name="T11" fmla="*/ 19999 w 19999"/>
              <a:gd name="T12" fmla="*/ 19268 h 19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19268" fill="none" extrusionOk="0">
                <a:moveTo>
                  <a:pt x="9762" y="0"/>
                </a:moveTo>
                <a:cubicBezTo>
                  <a:pt x="14400" y="2350"/>
                  <a:pt x="18034" y="6293"/>
                  <a:pt x="19998" y="11107"/>
                </a:cubicBezTo>
              </a:path>
              <a:path w="19999" h="19268" stroke="0" extrusionOk="0">
                <a:moveTo>
                  <a:pt x="9762" y="0"/>
                </a:moveTo>
                <a:cubicBezTo>
                  <a:pt x="14400" y="2350"/>
                  <a:pt x="18034" y="6293"/>
                  <a:pt x="19998" y="11107"/>
                </a:cubicBezTo>
                <a:lnTo>
                  <a:pt x="0" y="1926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1763713" y="34290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60</a:t>
            </a:r>
            <a:r>
              <a:rPr lang="en-US" sz="2400" b="1" baseline="30000">
                <a:latin typeface="Monotype Corsiva" pitchFamily="66" charset="0"/>
              </a:rPr>
              <a:t>o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2268538" y="49879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3203575" y="39338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air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3132138" y="44370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water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4716463" y="2565400"/>
            <a:ext cx="4103687" cy="4103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4787900" y="25654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Monotype Corsiva" pitchFamily="66" charset="0"/>
              </a:rPr>
              <a:t>Solution</a:t>
            </a:r>
            <a:endParaRPr lang="en-SG" sz="2400" b="1" u="sng" baseline="30000">
              <a:latin typeface="Monotype Corsiva" pitchFamily="66" charset="0"/>
            </a:endParaRP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651500" y="28527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n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6515100" y="26368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Monotype Corsiva" pitchFamily="66" charset="0"/>
              </a:rPr>
              <a:t>sin </a:t>
            </a:r>
            <a:r>
              <a:rPr lang="en-US" sz="3200" b="1" dirty="0" err="1">
                <a:latin typeface="Monotype Corsiva" pitchFamily="66" charset="0"/>
              </a:rPr>
              <a:t>i</a:t>
            </a:r>
            <a:endParaRPr lang="en-SG" sz="3200" b="1" baseline="30000" dirty="0">
              <a:latin typeface="Monotype Corsiva" pitchFamily="66" charset="0"/>
            </a:endParaRP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515100" y="3141663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6443663" y="32131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5292725" y="3860800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1.33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6516688" y="3641725"/>
            <a:ext cx="1655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</a:t>
            </a:r>
            <a:r>
              <a:rPr lang="en-US" sz="2800" b="1">
                <a:latin typeface="Monotype Corsiva" pitchFamily="66" charset="0"/>
              </a:rPr>
              <a:t>60</a:t>
            </a:r>
            <a:r>
              <a:rPr lang="en-US" sz="2800" b="1" baseline="30000">
                <a:latin typeface="Monotype Corsiva" pitchFamily="66" charset="0"/>
              </a:rPr>
              <a:t>o</a:t>
            </a:r>
            <a:endParaRPr lang="en-SG" sz="2800" b="1" baseline="30000">
              <a:latin typeface="Monotype Corsiva" pitchFamily="66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6516688" y="4076700"/>
            <a:ext cx="1223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6443663" y="414972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5292725" y="4797425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6372225" y="4649788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</a:t>
            </a:r>
            <a:r>
              <a:rPr lang="en-US" sz="2800" b="1">
                <a:latin typeface="Monotype Corsiva" pitchFamily="66" charset="0"/>
              </a:rPr>
              <a:t>60</a:t>
            </a:r>
            <a:r>
              <a:rPr lang="en-US" sz="2800" b="1" baseline="30000">
                <a:latin typeface="Monotype Corsiva" pitchFamily="66" charset="0"/>
              </a:rPr>
              <a:t>o</a:t>
            </a:r>
            <a:endParaRPr lang="en-SG" sz="2800" b="1" baseline="30000">
              <a:latin typeface="Monotype Corsiva" pitchFamily="66" charset="0"/>
            </a:endParaRPr>
          </a:p>
        </p:txBody>
      </p:sp>
      <p:sp>
        <p:nvSpPr>
          <p:cNvPr id="94241" name="Line 33"/>
          <p:cNvSpPr>
            <a:spLocks noChangeShapeType="1"/>
          </p:cNvSpPr>
          <p:nvPr/>
        </p:nvSpPr>
        <p:spPr bwMode="auto">
          <a:xfrm>
            <a:off x="6443663" y="515778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445250" y="5084763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1.33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5435600" y="5802313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r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6011863" y="5805488"/>
            <a:ext cx="122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Monotype Corsiva" pitchFamily="66" charset="0"/>
              </a:rPr>
              <a:t>40.6</a:t>
            </a:r>
            <a:r>
              <a:rPr lang="en-US" sz="3200" b="1" u="sng" baseline="30000">
                <a:latin typeface="Monotype Corsiva" pitchFamily="66" charset="0"/>
              </a:rPr>
              <a:t>o</a:t>
            </a:r>
            <a:endParaRPr lang="en-SG" sz="3200" b="1" u="sng" baseline="30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 animBg="1"/>
      <p:bldP spid="94229" grpId="0"/>
      <p:bldP spid="94230" grpId="0"/>
      <p:bldP spid="94231" grpId="0"/>
      <p:bldP spid="94232" grpId="0"/>
      <p:bldP spid="94233" grpId="0" animBg="1"/>
      <p:bldP spid="94234" grpId="0"/>
      <p:bldP spid="94235" grpId="0"/>
      <p:bldP spid="94236" grpId="0"/>
      <p:bldP spid="94237" grpId="0" animBg="1"/>
      <p:bldP spid="94239" grpId="0"/>
      <p:bldP spid="94240" grpId="0"/>
      <p:bldP spid="94241" grpId="0" animBg="1"/>
      <p:bldP spid="94242" grpId="0"/>
      <p:bldP spid="94243" grpId="0"/>
      <p:bldP spid="942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1187450" y="2492375"/>
            <a:ext cx="1943100" cy="1152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WordArt 3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40127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noFill/>
                  <a:round/>
                  <a:headEnd/>
                  <a:tailEnd/>
                </a:ln>
                <a:latin typeface="Impact"/>
              </a:rPr>
              <a:t>SPECIAL CASE!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4248150" cy="1187450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When light travels from a less dense medium to a denser medium…</a:t>
            </a:r>
            <a:endParaRPr lang="en-SG" sz="2400" b="1" dirty="0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4716463" y="1052513"/>
            <a:ext cx="0" cy="561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187450" y="2781300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n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051050" y="2565400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Monotype Corsiva" pitchFamily="66" charset="0"/>
              </a:rPr>
              <a:t>sin i</a:t>
            </a:r>
            <a:endParaRPr lang="en-SG" sz="3200" b="1" baseline="3000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051050" y="3070225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Monotype Corsiva" pitchFamily="66" charset="0"/>
              </a:rPr>
              <a:t>sin r</a:t>
            </a:r>
            <a:endParaRPr lang="en-SG" sz="3200" b="1" baseline="3000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1979613" y="31416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179388" y="3716338"/>
            <a:ext cx="4248150" cy="288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539750" y="5084763"/>
            <a:ext cx="35290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684213" y="3716338"/>
            <a:ext cx="16557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2339975" y="4221163"/>
            <a:ext cx="1588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2339975" y="5084763"/>
            <a:ext cx="863600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496" name="AutoShape 19"/>
          <p:cNvSpPr>
            <a:spLocks noChangeArrowheads="1"/>
          </p:cNvSpPr>
          <p:nvPr/>
        </p:nvSpPr>
        <p:spPr bwMode="auto">
          <a:xfrm rot="7804494">
            <a:off x="1366837" y="4184651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AutoShape 20"/>
          <p:cNvSpPr>
            <a:spLocks noChangeArrowheads="1"/>
          </p:cNvSpPr>
          <p:nvPr/>
        </p:nvSpPr>
        <p:spPr bwMode="auto">
          <a:xfrm rot="9233371">
            <a:off x="2771775" y="573405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rc 21"/>
          <p:cNvSpPr>
            <a:spLocks/>
          </p:cNvSpPr>
          <p:nvPr/>
        </p:nvSpPr>
        <p:spPr bwMode="auto">
          <a:xfrm rot="21057028" flipH="1">
            <a:off x="1939925" y="4579938"/>
            <a:ext cx="425450" cy="314325"/>
          </a:xfrm>
          <a:custGeom>
            <a:avLst/>
            <a:gdLst>
              <a:gd name="T0" fmla="*/ 0 w 19163"/>
              <a:gd name="T1" fmla="*/ 1266 h 21600"/>
              <a:gd name="T2" fmla="*/ 9445686 w 19163"/>
              <a:gd name="T3" fmla="*/ 2270518 h 21600"/>
              <a:gd name="T4" fmla="*/ 247437 w 19163"/>
              <a:gd name="T5" fmla="*/ 4574084 h 21600"/>
              <a:gd name="T6" fmla="*/ 0 60000 65536"/>
              <a:gd name="T7" fmla="*/ 0 60000 65536"/>
              <a:gd name="T8" fmla="*/ 0 60000 65536"/>
              <a:gd name="T9" fmla="*/ 0 w 19163"/>
              <a:gd name="T10" fmla="*/ 0 h 21600"/>
              <a:gd name="T11" fmla="*/ 19163 w 191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63" h="21600" fill="none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8186" y="0"/>
                  <a:pt x="15292" y="4082"/>
                  <a:pt x="19162" y="10722"/>
                </a:cubicBezTo>
              </a:path>
              <a:path w="19163" h="21600" stroke="0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8186" y="0"/>
                  <a:pt x="15292" y="4082"/>
                  <a:pt x="19162" y="10722"/>
                </a:cubicBezTo>
                <a:lnTo>
                  <a:pt x="50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499" name="Arc 22"/>
          <p:cNvSpPr>
            <a:spLocks/>
          </p:cNvSpPr>
          <p:nvPr/>
        </p:nvSpPr>
        <p:spPr bwMode="auto">
          <a:xfrm rot="10994424" flipH="1">
            <a:off x="2124075" y="5300663"/>
            <a:ext cx="444500" cy="280987"/>
          </a:xfrm>
          <a:custGeom>
            <a:avLst/>
            <a:gdLst>
              <a:gd name="T0" fmla="*/ 4822932 w 19999"/>
              <a:gd name="T1" fmla="*/ 0 h 19268"/>
              <a:gd name="T2" fmla="*/ 9879505 w 19999"/>
              <a:gd name="T3" fmla="*/ 2362082 h 19268"/>
              <a:gd name="T4" fmla="*/ 0 w 19999"/>
              <a:gd name="T5" fmla="*/ 4097659 h 19268"/>
              <a:gd name="T6" fmla="*/ 0 60000 65536"/>
              <a:gd name="T7" fmla="*/ 0 60000 65536"/>
              <a:gd name="T8" fmla="*/ 0 60000 65536"/>
              <a:gd name="T9" fmla="*/ 0 w 19999"/>
              <a:gd name="T10" fmla="*/ 0 h 19268"/>
              <a:gd name="T11" fmla="*/ 19999 w 19999"/>
              <a:gd name="T12" fmla="*/ 19268 h 19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19268" fill="none" extrusionOk="0">
                <a:moveTo>
                  <a:pt x="9762" y="0"/>
                </a:moveTo>
                <a:cubicBezTo>
                  <a:pt x="14400" y="2350"/>
                  <a:pt x="18034" y="6293"/>
                  <a:pt x="19998" y="11107"/>
                </a:cubicBezTo>
              </a:path>
              <a:path w="19999" h="19268" stroke="0" extrusionOk="0">
                <a:moveTo>
                  <a:pt x="9762" y="0"/>
                </a:moveTo>
                <a:cubicBezTo>
                  <a:pt x="14400" y="2350"/>
                  <a:pt x="18034" y="6293"/>
                  <a:pt x="19998" y="11107"/>
                </a:cubicBezTo>
                <a:lnTo>
                  <a:pt x="0" y="1926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1835150" y="42211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2268538" y="56610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auto">
          <a:xfrm>
            <a:off x="3203575" y="44370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Monotype Corsiva" pitchFamily="66" charset="0"/>
              </a:rPr>
              <a:t>air</a:t>
            </a:r>
            <a:endParaRPr lang="en-SG" sz="2400" b="1" baseline="3000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0503" name="Text Box 26"/>
          <p:cNvSpPr txBox="1">
            <a:spLocks noChangeArrowheads="1"/>
          </p:cNvSpPr>
          <p:nvPr/>
        </p:nvSpPr>
        <p:spPr bwMode="auto">
          <a:xfrm>
            <a:off x="3132138" y="52292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Monotype Corsiva" pitchFamily="66" charset="0"/>
              </a:rPr>
              <a:t>water</a:t>
            </a:r>
            <a:endParaRPr lang="en-SG" sz="2400" b="1" baseline="3000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0504" name="Text Box 27"/>
          <p:cNvSpPr txBox="1">
            <a:spLocks noChangeArrowheads="1"/>
          </p:cNvSpPr>
          <p:nvPr/>
        </p:nvSpPr>
        <p:spPr bwMode="auto">
          <a:xfrm>
            <a:off x="4859338" y="1125538"/>
            <a:ext cx="4248150" cy="1187450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When light travels from a denser medium to a less dense medium…</a:t>
            </a:r>
            <a:endParaRPr lang="en-SG" sz="2400" b="1"/>
          </a:p>
        </p:txBody>
      </p:sp>
      <p:sp>
        <p:nvSpPr>
          <p:cNvPr id="20505" name="Rectangle 28"/>
          <p:cNvSpPr>
            <a:spLocks noChangeArrowheads="1"/>
          </p:cNvSpPr>
          <p:nvPr/>
        </p:nvSpPr>
        <p:spPr bwMode="auto">
          <a:xfrm>
            <a:off x="5940425" y="2490788"/>
            <a:ext cx="1943100" cy="1152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9"/>
          <p:cNvSpPr txBox="1">
            <a:spLocks noChangeArrowheads="1"/>
          </p:cNvSpPr>
          <p:nvPr/>
        </p:nvSpPr>
        <p:spPr bwMode="auto">
          <a:xfrm>
            <a:off x="5940425" y="2779713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n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0507" name="Text Box 30"/>
          <p:cNvSpPr txBox="1">
            <a:spLocks noChangeArrowheads="1"/>
          </p:cNvSpPr>
          <p:nvPr/>
        </p:nvSpPr>
        <p:spPr bwMode="auto">
          <a:xfrm>
            <a:off x="6804025" y="2563813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Monotype Corsiva" pitchFamily="66" charset="0"/>
              </a:rPr>
              <a:t>sin r</a:t>
            </a:r>
            <a:endParaRPr lang="en-SG" sz="3200" b="1" baseline="3000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6804025" y="30686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Monotype Corsiva" pitchFamily="66" charset="0"/>
              </a:rPr>
              <a:t>sin i</a:t>
            </a:r>
            <a:endParaRPr lang="en-SG" sz="3200" b="1" baseline="3000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>
            <a:off x="6732588" y="314007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510" name="Rectangle 33"/>
          <p:cNvSpPr>
            <a:spLocks noChangeArrowheads="1"/>
          </p:cNvSpPr>
          <p:nvPr/>
        </p:nvSpPr>
        <p:spPr bwMode="auto">
          <a:xfrm>
            <a:off x="4895850" y="3716338"/>
            <a:ext cx="4248150" cy="288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>
            <a:off x="5148263" y="5084763"/>
            <a:ext cx="352901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512" name="Line 35"/>
          <p:cNvSpPr>
            <a:spLocks noChangeShapeType="1"/>
          </p:cNvSpPr>
          <p:nvPr/>
        </p:nvSpPr>
        <p:spPr bwMode="auto">
          <a:xfrm>
            <a:off x="6948488" y="5084763"/>
            <a:ext cx="16557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>
            <a:off x="6948488" y="4221163"/>
            <a:ext cx="1587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514" name="Line 37"/>
          <p:cNvSpPr>
            <a:spLocks noChangeShapeType="1"/>
          </p:cNvSpPr>
          <p:nvPr/>
        </p:nvSpPr>
        <p:spPr bwMode="auto">
          <a:xfrm>
            <a:off x="6156325" y="3716338"/>
            <a:ext cx="792163" cy="1370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515" name="AutoShape 38"/>
          <p:cNvSpPr>
            <a:spLocks noChangeArrowheads="1"/>
          </p:cNvSpPr>
          <p:nvPr/>
        </p:nvSpPr>
        <p:spPr bwMode="auto">
          <a:xfrm rot="7804494">
            <a:off x="7631112" y="5553076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AutoShape 39"/>
          <p:cNvSpPr>
            <a:spLocks noChangeArrowheads="1"/>
          </p:cNvSpPr>
          <p:nvPr/>
        </p:nvSpPr>
        <p:spPr bwMode="auto">
          <a:xfrm rot="9233371">
            <a:off x="6443663" y="41497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Arc 40"/>
          <p:cNvSpPr>
            <a:spLocks/>
          </p:cNvSpPr>
          <p:nvPr/>
        </p:nvSpPr>
        <p:spPr bwMode="auto">
          <a:xfrm rot="21057028" flipH="1">
            <a:off x="6708775" y="4567238"/>
            <a:ext cx="261938" cy="314325"/>
          </a:xfrm>
          <a:custGeom>
            <a:avLst/>
            <a:gdLst>
              <a:gd name="T0" fmla="*/ 0 w 11818"/>
              <a:gd name="T1" fmla="*/ 1266 h 21600"/>
              <a:gd name="T2" fmla="*/ 5805679 w 11818"/>
              <a:gd name="T3" fmla="*/ 678069 h 21600"/>
              <a:gd name="T4" fmla="*/ 246600 w 11818"/>
              <a:gd name="T5" fmla="*/ 4574084 h 21600"/>
              <a:gd name="T6" fmla="*/ 0 60000 65536"/>
              <a:gd name="T7" fmla="*/ 0 60000 65536"/>
              <a:gd name="T8" fmla="*/ 0 60000 65536"/>
              <a:gd name="T9" fmla="*/ 0 w 11818"/>
              <a:gd name="T10" fmla="*/ 0 h 21600"/>
              <a:gd name="T11" fmla="*/ 11818 w 118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18" h="21600" fill="none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4497" y="0"/>
                  <a:pt x="8414" y="1108"/>
                  <a:pt x="11818" y="3201"/>
                </a:cubicBezTo>
              </a:path>
              <a:path w="11818" h="21600" stroke="0" extrusionOk="0">
                <a:moveTo>
                  <a:pt x="-1" y="5"/>
                </a:moveTo>
                <a:cubicBezTo>
                  <a:pt x="167" y="1"/>
                  <a:pt x="334" y="-1"/>
                  <a:pt x="502" y="0"/>
                </a:cubicBezTo>
                <a:cubicBezTo>
                  <a:pt x="4497" y="0"/>
                  <a:pt x="8414" y="1108"/>
                  <a:pt x="11818" y="3201"/>
                </a:cubicBezTo>
                <a:lnTo>
                  <a:pt x="50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518" name="Arc 41"/>
          <p:cNvSpPr>
            <a:spLocks/>
          </p:cNvSpPr>
          <p:nvPr/>
        </p:nvSpPr>
        <p:spPr bwMode="auto">
          <a:xfrm rot="12324405" flipH="1">
            <a:off x="6756400" y="5229225"/>
            <a:ext cx="479425" cy="280988"/>
          </a:xfrm>
          <a:custGeom>
            <a:avLst/>
            <a:gdLst>
              <a:gd name="T0" fmla="*/ 4812366 w 21594"/>
              <a:gd name="T1" fmla="*/ 0 h 19268"/>
              <a:gd name="T2" fmla="*/ 10644082 w 21594"/>
              <a:gd name="T3" fmla="*/ 3993273 h 19268"/>
              <a:gd name="T4" fmla="*/ 0 w 21594"/>
              <a:gd name="T5" fmla="*/ 4097688 h 19268"/>
              <a:gd name="T6" fmla="*/ 0 60000 65536"/>
              <a:gd name="T7" fmla="*/ 0 60000 65536"/>
              <a:gd name="T8" fmla="*/ 0 60000 65536"/>
              <a:gd name="T9" fmla="*/ 0 w 21594"/>
              <a:gd name="T10" fmla="*/ 0 h 19268"/>
              <a:gd name="T11" fmla="*/ 21594 w 21594"/>
              <a:gd name="T12" fmla="*/ 19268 h 19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19268" fill="none" extrusionOk="0">
                <a:moveTo>
                  <a:pt x="9762" y="0"/>
                </a:moveTo>
                <a:cubicBezTo>
                  <a:pt x="16866" y="3599"/>
                  <a:pt x="21413" y="10815"/>
                  <a:pt x="21594" y="18776"/>
                </a:cubicBezTo>
              </a:path>
              <a:path w="21594" h="19268" stroke="0" extrusionOk="0">
                <a:moveTo>
                  <a:pt x="9762" y="0"/>
                </a:moveTo>
                <a:cubicBezTo>
                  <a:pt x="16866" y="3599"/>
                  <a:pt x="21413" y="10815"/>
                  <a:pt x="21594" y="18776"/>
                </a:cubicBezTo>
                <a:lnTo>
                  <a:pt x="0" y="1926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519" name="Text Box 42"/>
          <p:cNvSpPr txBox="1">
            <a:spLocks noChangeArrowheads="1"/>
          </p:cNvSpPr>
          <p:nvPr/>
        </p:nvSpPr>
        <p:spPr bwMode="auto">
          <a:xfrm>
            <a:off x="6588125" y="41243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i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0520" name="Text Box 43"/>
          <p:cNvSpPr txBox="1">
            <a:spLocks noChangeArrowheads="1"/>
          </p:cNvSpPr>
          <p:nvPr/>
        </p:nvSpPr>
        <p:spPr bwMode="auto">
          <a:xfrm>
            <a:off x="6948488" y="54451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0521" name="Text Box 44"/>
          <p:cNvSpPr txBox="1">
            <a:spLocks noChangeArrowheads="1"/>
          </p:cNvSpPr>
          <p:nvPr/>
        </p:nvSpPr>
        <p:spPr bwMode="auto">
          <a:xfrm>
            <a:off x="7740650" y="52038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Monotype Corsiva" pitchFamily="66" charset="0"/>
              </a:rPr>
              <a:t>air</a:t>
            </a:r>
            <a:endParaRPr lang="en-SG" sz="2400" b="1" baseline="3000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0522" name="Text Box 45"/>
          <p:cNvSpPr txBox="1">
            <a:spLocks noChangeArrowheads="1"/>
          </p:cNvSpPr>
          <p:nvPr/>
        </p:nvSpPr>
        <p:spPr bwMode="auto">
          <a:xfrm>
            <a:off x="7596188" y="43656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Monotype Corsiva" pitchFamily="66" charset="0"/>
              </a:rPr>
              <a:t>water</a:t>
            </a:r>
            <a:endParaRPr lang="en-SG" sz="2400" b="1" baseline="3000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5576" y="1052736"/>
            <a:ext cx="777716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What is Refraction?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What is Optical Density?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The Laws of Refraction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The Refractive index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Angle of Incidence / Refraction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Total Internal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3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27584" y="548680"/>
            <a:ext cx="7704138" cy="1006475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000" b="1" dirty="0"/>
              <a:t>The figure shows light travelling from water into the air. The ray is incident upon the boundary at 30</a:t>
            </a:r>
            <a:r>
              <a:rPr lang="en-SG" sz="2000" b="1" baseline="30000" dirty="0"/>
              <a:t>o</a:t>
            </a:r>
            <a:r>
              <a:rPr lang="en-SG" sz="2000" b="1" dirty="0"/>
              <a:t>. What is the angle of refraction if the refractive index of water is 1.33?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23850" y="2565400"/>
            <a:ext cx="4103688" cy="4103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539750" y="486886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051050" y="4149725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21513" name="Group 35"/>
          <p:cNvGrpSpPr>
            <a:grpSpLocks/>
          </p:cNvGrpSpPr>
          <p:nvPr/>
        </p:nvGrpSpPr>
        <p:grpSpPr bwMode="auto">
          <a:xfrm>
            <a:off x="2051050" y="4868863"/>
            <a:ext cx="1655763" cy="1368425"/>
            <a:chOff x="431" y="1933"/>
            <a:chExt cx="1043" cy="862"/>
          </a:xfrm>
        </p:grpSpPr>
        <p:sp>
          <p:nvSpPr>
            <p:cNvPr id="21541" name="Line 7"/>
            <p:cNvSpPr>
              <a:spLocks noChangeShapeType="1"/>
            </p:cNvSpPr>
            <p:nvPr/>
          </p:nvSpPr>
          <p:spPr bwMode="auto">
            <a:xfrm>
              <a:off x="431" y="1933"/>
              <a:ext cx="1043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2" name="AutoShape 10"/>
            <p:cNvSpPr>
              <a:spLocks noChangeArrowheads="1"/>
            </p:cNvSpPr>
            <p:nvPr/>
          </p:nvSpPr>
          <p:spPr bwMode="auto">
            <a:xfrm rot="7804494">
              <a:off x="952" y="2273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4" name="Group 34"/>
          <p:cNvGrpSpPr>
            <a:grpSpLocks/>
          </p:cNvGrpSpPr>
          <p:nvPr/>
        </p:nvGrpSpPr>
        <p:grpSpPr bwMode="auto">
          <a:xfrm>
            <a:off x="1042988" y="2708275"/>
            <a:ext cx="1008062" cy="2160588"/>
            <a:chOff x="1474" y="2795"/>
            <a:chExt cx="635" cy="1361"/>
          </a:xfrm>
        </p:grpSpPr>
        <p:sp>
          <p:nvSpPr>
            <p:cNvPr id="21539" name="Line 9"/>
            <p:cNvSpPr>
              <a:spLocks noChangeShapeType="1"/>
            </p:cNvSpPr>
            <p:nvPr/>
          </p:nvSpPr>
          <p:spPr bwMode="auto">
            <a:xfrm>
              <a:off x="1474" y="2795"/>
              <a:ext cx="635" cy="1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0" name="AutoShape 11"/>
            <p:cNvSpPr>
              <a:spLocks noChangeArrowheads="1"/>
            </p:cNvSpPr>
            <p:nvPr/>
          </p:nvSpPr>
          <p:spPr bwMode="auto">
            <a:xfrm rot="9233371">
              <a:off x="1746" y="3339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5" name="Arc 12"/>
          <p:cNvSpPr>
            <a:spLocks/>
          </p:cNvSpPr>
          <p:nvPr/>
        </p:nvSpPr>
        <p:spPr bwMode="auto">
          <a:xfrm rot="21057028" flipH="1">
            <a:off x="1801813" y="4265613"/>
            <a:ext cx="300037" cy="314325"/>
          </a:xfrm>
          <a:custGeom>
            <a:avLst/>
            <a:gdLst>
              <a:gd name="T0" fmla="*/ 0 w 13486"/>
              <a:gd name="T1" fmla="*/ 124944 h 21600"/>
              <a:gd name="T2" fmla="*/ 6675235 w 13486"/>
              <a:gd name="T3" fmla="*/ 366349 h 21600"/>
              <a:gd name="T4" fmla="*/ 2482792 w 13486"/>
              <a:gd name="T5" fmla="*/ 4574084 h 21600"/>
              <a:gd name="T6" fmla="*/ 0 60000 65536"/>
              <a:gd name="T7" fmla="*/ 0 60000 65536"/>
              <a:gd name="T8" fmla="*/ 0 60000 65536"/>
              <a:gd name="T9" fmla="*/ 0 w 13486"/>
              <a:gd name="T10" fmla="*/ 0 h 21600"/>
              <a:gd name="T11" fmla="*/ 13486 w 13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86" h="21600" fill="none" extrusionOk="0">
                <a:moveTo>
                  <a:pt x="0" y="590"/>
                </a:moveTo>
                <a:cubicBezTo>
                  <a:pt x="1643" y="198"/>
                  <a:pt x="3326" y="-1"/>
                  <a:pt x="5016" y="0"/>
                </a:cubicBezTo>
                <a:cubicBezTo>
                  <a:pt x="7927" y="0"/>
                  <a:pt x="10808" y="588"/>
                  <a:pt x="13486" y="1729"/>
                </a:cubicBezTo>
              </a:path>
              <a:path w="13486" h="21600" stroke="0" extrusionOk="0">
                <a:moveTo>
                  <a:pt x="0" y="590"/>
                </a:moveTo>
                <a:cubicBezTo>
                  <a:pt x="1643" y="198"/>
                  <a:pt x="3326" y="-1"/>
                  <a:pt x="5016" y="0"/>
                </a:cubicBezTo>
                <a:cubicBezTo>
                  <a:pt x="7927" y="0"/>
                  <a:pt x="10808" y="588"/>
                  <a:pt x="13486" y="1729"/>
                </a:cubicBezTo>
                <a:lnTo>
                  <a:pt x="501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1516" name="Arc 13"/>
          <p:cNvSpPr>
            <a:spLocks/>
          </p:cNvSpPr>
          <p:nvPr/>
        </p:nvSpPr>
        <p:spPr bwMode="auto">
          <a:xfrm rot="10994424" flipH="1">
            <a:off x="1908175" y="5016500"/>
            <a:ext cx="469900" cy="298450"/>
          </a:xfrm>
          <a:custGeom>
            <a:avLst/>
            <a:gdLst>
              <a:gd name="T0" fmla="*/ 3364202 w 21123"/>
              <a:gd name="T1" fmla="*/ 0 h 20503"/>
              <a:gd name="T2" fmla="*/ 10453344 w 21123"/>
              <a:gd name="T3" fmla="*/ 3387683 h 20503"/>
              <a:gd name="T4" fmla="*/ 0 w 21123"/>
              <a:gd name="T5" fmla="*/ 4344360 h 20503"/>
              <a:gd name="T6" fmla="*/ 0 60000 65536"/>
              <a:gd name="T7" fmla="*/ 0 60000 65536"/>
              <a:gd name="T8" fmla="*/ 0 60000 65536"/>
              <a:gd name="T9" fmla="*/ 0 w 21123"/>
              <a:gd name="T10" fmla="*/ 0 h 20503"/>
              <a:gd name="T11" fmla="*/ 21123 w 21123"/>
              <a:gd name="T12" fmla="*/ 20503 h 205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3" h="20503" fill="none" extrusionOk="0">
                <a:moveTo>
                  <a:pt x="6797" y="0"/>
                </a:moveTo>
                <a:cubicBezTo>
                  <a:pt x="14070" y="2411"/>
                  <a:pt x="19521" y="8495"/>
                  <a:pt x="21122" y="15988"/>
                </a:cubicBezTo>
              </a:path>
              <a:path w="21123" h="20503" stroke="0" extrusionOk="0">
                <a:moveTo>
                  <a:pt x="6797" y="0"/>
                </a:moveTo>
                <a:cubicBezTo>
                  <a:pt x="14070" y="2411"/>
                  <a:pt x="19521" y="8495"/>
                  <a:pt x="21122" y="15988"/>
                </a:cubicBezTo>
                <a:lnTo>
                  <a:pt x="0" y="2050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1619250" y="38354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30</a:t>
            </a:r>
            <a:r>
              <a:rPr lang="en-US" sz="2400" b="1" baseline="30000">
                <a:latin typeface="Monotype Corsiva" pitchFamily="66" charset="0"/>
              </a:rPr>
              <a:t>o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2124075" y="52292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682625" y="50133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air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539750" y="42926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Monotype Corsiva" pitchFamily="66" charset="0"/>
              </a:rPr>
              <a:t>water</a:t>
            </a:r>
            <a:endParaRPr lang="en-SG" sz="2400" b="1" baseline="30000">
              <a:latin typeface="Monotype Corsiva" pitchFamily="66" charset="0"/>
            </a:endParaRP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4716463" y="2565400"/>
            <a:ext cx="4103687" cy="4103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4643438" y="249237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Monotype Corsiva" pitchFamily="66" charset="0"/>
              </a:rPr>
              <a:t>Solution</a:t>
            </a:r>
            <a:endParaRPr lang="en-SG" sz="2400" b="1" u="sng" baseline="30000">
              <a:latin typeface="Monotype Corsiva" pitchFamily="66" charset="0"/>
            </a:endParaRP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5867400" y="3065463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n 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6877050" y="27892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6877050" y="3289300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i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6804025" y="33575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527" name="Text Box 40"/>
          <p:cNvSpPr txBox="1">
            <a:spLocks noChangeArrowheads="1"/>
          </p:cNvSpPr>
          <p:nvPr/>
        </p:nvSpPr>
        <p:spPr bwMode="auto">
          <a:xfrm>
            <a:off x="6300788" y="308133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= 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28" name="Text Box 41"/>
          <p:cNvSpPr txBox="1">
            <a:spLocks noChangeArrowheads="1"/>
          </p:cNvSpPr>
          <p:nvPr/>
        </p:nvSpPr>
        <p:spPr bwMode="auto">
          <a:xfrm>
            <a:off x="5508625" y="4005263"/>
            <a:ext cx="1150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Monotype Corsiva" pitchFamily="66" charset="0"/>
              </a:rPr>
              <a:t>1.33</a:t>
            </a:r>
            <a:endParaRPr lang="en-SG" sz="3200" b="1" baseline="30000" dirty="0">
              <a:latin typeface="Monotype Corsiva" pitchFamily="66" charset="0"/>
            </a:endParaRPr>
          </a:p>
        </p:txBody>
      </p: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732588" y="4221163"/>
            <a:ext cx="122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30</a:t>
            </a:r>
            <a:r>
              <a:rPr lang="en-US" sz="3200" b="1" baseline="30000">
                <a:latin typeface="Monotype Corsiva" pitchFamily="66" charset="0"/>
              </a:rPr>
              <a:t>o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0" name="Text Box 43"/>
          <p:cNvSpPr txBox="1">
            <a:spLocks noChangeArrowheads="1"/>
          </p:cNvSpPr>
          <p:nvPr/>
        </p:nvSpPr>
        <p:spPr bwMode="auto">
          <a:xfrm>
            <a:off x="6877050" y="37861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1" name="Line 44"/>
          <p:cNvSpPr>
            <a:spLocks noChangeShapeType="1"/>
          </p:cNvSpPr>
          <p:nvPr/>
        </p:nvSpPr>
        <p:spPr bwMode="auto">
          <a:xfrm>
            <a:off x="6804025" y="429260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532" name="Text Box 47"/>
          <p:cNvSpPr txBox="1">
            <a:spLocks noChangeArrowheads="1"/>
          </p:cNvSpPr>
          <p:nvPr/>
        </p:nvSpPr>
        <p:spPr bwMode="auto">
          <a:xfrm>
            <a:off x="6300788" y="400208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= 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3" name="Text Box 48"/>
          <p:cNvSpPr txBox="1">
            <a:spLocks noChangeArrowheads="1"/>
          </p:cNvSpPr>
          <p:nvPr/>
        </p:nvSpPr>
        <p:spPr bwMode="auto">
          <a:xfrm>
            <a:off x="5508625" y="49418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r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4" name="Text Box 49"/>
          <p:cNvSpPr txBox="1">
            <a:spLocks noChangeArrowheads="1"/>
          </p:cNvSpPr>
          <p:nvPr/>
        </p:nvSpPr>
        <p:spPr bwMode="auto">
          <a:xfrm>
            <a:off x="6300788" y="494188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= 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5" name="Text Box 50"/>
          <p:cNvSpPr txBox="1">
            <a:spLocks noChangeArrowheads="1"/>
          </p:cNvSpPr>
          <p:nvPr/>
        </p:nvSpPr>
        <p:spPr bwMode="auto">
          <a:xfrm>
            <a:off x="6661150" y="4937125"/>
            <a:ext cx="115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1.33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6" name="Text Box 51"/>
          <p:cNvSpPr txBox="1">
            <a:spLocks noChangeArrowheads="1"/>
          </p:cNvSpPr>
          <p:nvPr/>
        </p:nvSpPr>
        <p:spPr bwMode="auto">
          <a:xfrm>
            <a:off x="7380288" y="4941888"/>
            <a:ext cx="122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sin 30</a:t>
            </a:r>
            <a:r>
              <a:rPr lang="en-US" sz="3200" b="1" baseline="30000">
                <a:latin typeface="Monotype Corsiva" pitchFamily="66" charset="0"/>
              </a:rPr>
              <a:t>o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7" name="Text Box 52"/>
          <p:cNvSpPr txBox="1">
            <a:spLocks noChangeArrowheads="1"/>
          </p:cNvSpPr>
          <p:nvPr/>
        </p:nvSpPr>
        <p:spPr bwMode="auto">
          <a:xfrm>
            <a:off x="5580063" y="5589588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r  =</a:t>
            </a:r>
            <a:endParaRPr lang="en-SG" sz="3200" b="1" baseline="30000">
              <a:latin typeface="Monotype Corsiva" pitchFamily="66" charset="0"/>
            </a:endParaRPr>
          </a:p>
        </p:txBody>
      </p:sp>
      <p:sp>
        <p:nvSpPr>
          <p:cNvPr id="21538" name="Text Box 53"/>
          <p:cNvSpPr txBox="1">
            <a:spLocks noChangeArrowheads="1"/>
          </p:cNvSpPr>
          <p:nvPr/>
        </p:nvSpPr>
        <p:spPr bwMode="auto">
          <a:xfrm>
            <a:off x="6227763" y="5589588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Monotype Corsiva" pitchFamily="66" charset="0"/>
              </a:rPr>
              <a:t>41.9</a:t>
            </a:r>
            <a:r>
              <a:rPr lang="en-US" sz="3200" b="1" u="sng" baseline="30000">
                <a:latin typeface="Monotype Corsiva" pitchFamily="66" charset="0"/>
              </a:rPr>
              <a:t>o</a:t>
            </a:r>
            <a:endParaRPr lang="en-SG" sz="3200" b="1" u="sng" baseline="30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989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4"/>
          <p:cNvSpPr>
            <a:spLocks noChangeArrowheads="1"/>
          </p:cNvSpPr>
          <p:nvPr/>
        </p:nvSpPr>
        <p:spPr bwMode="auto">
          <a:xfrm>
            <a:off x="1115616" y="5130800"/>
            <a:ext cx="7632973" cy="172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3568" y="476672"/>
            <a:ext cx="6624637" cy="457200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Other ways of calculating the refractive index…</a:t>
            </a:r>
            <a:endParaRPr lang="en-SG" sz="2400" b="1" dirty="0">
              <a:latin typeface="Times New Roman" pitchFamily="18" charset="0"/>
            </a:endParaRPr>
          </a:p>
        </p:txBody>
      </p:sp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3926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1835696" y="5733256"/>
            <a:ext cx="3960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Refractive index, n =</a:t>
            </a:r>
            <a:endParaRPr lang="en-SG" sz="2400" b="1" dirty="0"/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5435600" y="5229225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Speed of light in vacuum / air</a:t>
            </a:r>
            <a:endParaRPr lang="en-SG" sz="2000" b="1" dirty="0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5437188" y="6040438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Speed of light in medium</a:t>
            </a:r>
            <a:endParaRPr lang="en-SG" sz="2000" b="1"/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7451725" y="57340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=</a:t>
            </a:r>
            <a:endParaRPr lang="en-SG" sz="2000" b="1"/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7885113" y="5157788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c</a:t>
            </a:r>
            <a:endParaRPr lang="en-SG" sz="3600" b="1"/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7885113" y="5876925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v</a:t>
            </a:r>
            <a:endParaRPr lang="en-SG" sz="3600" b="1"/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>
            <a:off x="5219700" y="5949950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8101013" y="5949950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123728" y="260648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47664" y="764704"/>
            <a:ext cx="637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2800" b="1" dirty="0"/>
              <a:t>Take a look at this...</a:t>
            </a:r>
          </a:p>
        </p:txBody>
      </p:sp>
      <p:pic>
        <p:nvPicPr>
          <p:cNvPr id="23557" name="Picture 18" descr="DSC02242"/>
          <p:cNvPicPr>
            <a:picLocks noChangeAspect="1" noChangeArrowheads="1"/>
          </p:cNvPicPr>
          <p:nvPr/>
        </p:nvPicPr>
        <p:blipFill>
          <a:blip r:embed="rId2" cstate="print"/>
          <a:srcRect t="12686" r="3989"/>
          <a:stretch>
            <a:fillRect/>
          </a:stretch>
        </p:blipFill>
        <p:spPr bwMode="auto">
          <a:xfrm>
            <a:off x="0" y="1989138"/>
            <a:ext cx="46434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3" descr="DSC0224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854200"/>
            <a:ext cx="4405312" cy="3303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79512" y="1124744"/>
            <a:ext cx="878510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/>
              <a:t>The critical angle </a:t>
            </a:r>
            <a:r>
              <a:rPr lang="en-SG" sz="2400" b="1" dirty="0" smtClean="0"/>
              <a:t>c is </a:t>
            </a:r>
            <a:r>
              <a:rPr lang="en-SG" sz="2400" b="1" dirty="0"/>
              <a:t>the angle of incidence in the optically denser medium for which the angle of refraction is 90</a:t>
            </a:r>
            <a:r>
              <a:rPr lang="en-SG" sz="2400" b="1" baseline="30000" dirty="0"/>
              <a:t>o</a:t>
            </a:r>
            <a:r>
              <a:rPr lang="en-SG" sz="2400" b="1" dirty="0"/>
              <a:t>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 b="18666"/>
          <a:stretch>
            <a:fillRect/>
          </a:stretch>
        </p:blipFill>
        <p:spPr bwMode="auto">
          <a:xfrm>
            <a:off x="323528" y="2492896"/>
            <a:ext cx="4188663" cy="41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148064" y="2924944"/>
            <a:ext cx="280831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/>
              <a:t>When </a:t>
            </a:r>
            <a:r>
              <a:rPr lang="en-SG" sz="2400" b="1" dirty="0" err="1"/>
              <a:t>i</a:t>
            </a:r>
            <a:r>
              <a:rPr lang="en-SG" sz="2400" b="1" dirty="0" smtClean="0"/>
              <a:t> = c</a:t>
            </a:r>
          </a:p>
          <a:p>
            <a:pPr>
              <a:lnSpc>
                <a:spcPct val="80000"/>
              </a:lnSpc>
            </a:pPr>
            <a:r>
              <a:rPr lang="en-SG" sz="2400" b="1" dirty="0"/>
              <a:t> </a:t>
            </a:r>
            <a:r>
              <a:rPr lang="en-SG" sz="2400" b="1" dirty="0" smtClean="0"/>
              <a:t>    r </a:t>
            </a:r>
            <a:r>
              <a:rPr lang="en-SG" sz="2400" b="1" dirty="0"/>
              <a:t>= </a:t>
            </a:r>
            <a:r>
              <a:rPr lang="en-SG" sz="2400" b="1" dirty="0" smtClean="0"/>
              <a:t>90</a:t>
            </a:r>
            <a:r>
              <a:rPr lang="en-SG" sz="2400" b="1" baseline="30000" dirty="0" smtClean="0"/>
              <a:t>o</a:t>
            </a:r>
            <a:endParaRPr lang="en-SG" sz="2400" b="1" dirty="0"/>
          </a:p>
        </p:txBody>
      </p:sp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2411760" y="332656"/>
            <a:ext cx="482453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CRITICAL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  <a:latin typeface="Georgia" pitchFamily="18" charset="0"/>
              </a:rPr>
              <a:t>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ANGLE</a:t>
            </a:r>
            <a:endParaRPr lang="es-MX" sz="3600" kern="10" dirty="0">
              <a:ln w="9525">
                <a:noFill/>
                <a:round/>
                <a:headEnd/>
                <a:tailEnd/>
              </a:ln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3568" y="1268760"/>
            <a:ext cx="77057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2400" b="1" dirty="0"/>
              <a:t>This is called </a:t>
            </a:r>
            <a:r>
              <a:rPr lang="en-SG" sz="2400" b="1" dirty="0">
                <a:solidFill>
                  <a:srgbClr val="002060"/>
                </a:solidFill>
              </a:rPr>
              <a:t>TOTAL INTERNAL REFLECTION</a:t>
            </a:r>
            <a:r>
              <a:rPr lang="en-SG" sz="2400" b="1" dirty="0"/>
              <a:t>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39552" y="404664"/>
            <a:ext cx="8208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/>
              <a:t>When </a:t>
            </a:r>
            <a:r>
              <a:rPr lang="en-SG" sz="2400" b="1" dirty="0" err="1"/>
              <a:t>i</a:t>
            </a:r>
            <a:r>
              <a:rPr lang="en-SG" sz="2400" b="1" dirty="0"/>
              <a:t> &gt; critical angle, the ray gets reflected internally</a:t>
            </a:r>
            <a:r>
              <a:rPr lang="en-SG" sz="2400" b="1" dirty="0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1979712" y="0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pic>
        <p:nvPicPr>
          <p:cNvPr id="25606" name="Picture 7" descr="DSC02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76475"/>
            <a:ext cx="554513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DSC02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64801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11560" y="692696"/>
            <a:ext cx="77057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2400" b="1" dirty="0"/>
              <a:t>For TOTAL INTERNAL REFLECTION to take place: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95288" y="2349500"/>
            <a:ext cx="734536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>
                <a:solidFill>
                  <a:schemeClr val="bg1"/>
                </a:solidFill>
              </a:rPr>
              <a:t>The light ray must travel from an optically denser medium towards a less dense one.</a:t>
            </a:r>
          </a:p>
        </p:txBody>
      </p:sp>
      <p:sp>
        <p:nvSpPr>
          <p:cNvPr id="26630" name="WordArt 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258888" y="5373688"/>
            <a:ext cx="493236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>
                <a:solidFill>
                  <a:schemeClr val="bg1"/>
                </a:solidFill>
              </a:rPr>
              <a:t>The angle of incidence must be greater than the critical angle.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4140200" y="3805238"/>
            <a:ext cx="86360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1616749">
            <a:off x="3276600" y="3589338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Direction of light path</a:t>
            </a:r>
            <a:endParaRPr lang="en-SG" sz="1600">
              <a:solidFill>
                <a:schemeClr val="bg1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508625" y="3141663"/>
            <a:ext cx="0" cy="122396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6635" name="Arc 12"/>
          <p:cNvSpPr>
            <a:spLocks/>
          </p:cNvSpPr>
          <p:nvPr/>
        </p:nvSpPr>
        <p:spPr bwMode="auto">
          <a:xfrm rot="7572231">
            <a:off x="5095082" y="3498056"/>
            <a:ext cx="914400" cy="376237"/>
          </a:xfrm>
          <a:custGeom>
            <a:avLst/>
            <a:gdLst>
              <a:gd name="T0" fmla="*/ 35288472 w 21600"/>
              <a:gd name="T1" fmla="*/ 0 h 8877"/>
              <a:gd name="T2" fmla="*/ 38709597 w 21600"/>
              <a:gd name="T3" fmla="*/ 15946183 h 8877"/>
              <a:gd name="T4" fmla="*/ 0 w 21600"/>
              <a:gd name="T5" fmla="*/ 15946183 h 8877"/>
              <a:gd name="T6" fmla="*/ 0 60000 65536"/>
              <a:gd name="T7" fmla="*/ 0 60000 65536"/>
              <a:gd name="T8" fmla="*/ 0 60000 65536"/>
              <a:gd name="T9" fmla="*/ 0 w 21600"/>
              <a:gd name="T10" fmla="*/ 0 h 8877"/>
              <a:gd name="T11" fmla="*/ 21600 w 21600"/>
              <a:gd name="T12" fmla="*/ 8877 h 8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8877" fill="none" extrusionOk="0">
                <a:moveTo>
                  <a:pt x="19691" y="-1"/>
                </a:moveTo>
                <a:cubicBezTo>
                  <a:pt x="20949" y="2790"/>
                  <a:pt x="21600" y="5816"/>
                  <a:pt x="21600" y="8877"/>
                </a:cubicBezTo>
              </a:path>
              <a:path w="21600" h="8877" stroke="0" extrusionOk="0">
                <a:moveTo>
                  <a:pt x="19691" y="-1"/>
                </a:moveTo>
                <a:cubicBezTo>
                  <a:pt x="20949" y="2790"/>
                  <a:pt x="21600" y="5816"/>
                  <a:pt x="21600" y="8877"/>
                </a:cubicBezTo>
                <a:lnTo>
                  <a:pt x="0" y="8877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003800" y="40052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Monotype Corsiva" pitchFamily="66" charset="0"/>
              </a:rPr>
              <a:t>i</a:t>
            </a:r>
            <a:endParaRPr lang="en-SG" sz="28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V="1">
            <a:off x="4356100" y="4452938"/>
            <a:ext cx="792163" cy="9366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2" cstate="print"/>
          <a:srcRect b="18666"/>
          <a:stretch>
            <a:fillRect/>
          </a:stretch>
        </p:blipFill>
        <p:spPr bwMode="auto">
          <a:xfrm>
            <a:off x="4211638" y="2133600"/>
            <a:ext cx="44053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87624" y="692696"/>
            <a:ext cx="7705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2800" b="1" dirty="0"/>
              <a:t>How do we calculate the critical angle?</a:t>
            </a:r>
          </a:p>
        </p:txBody>
      </p:sp>
      <p:sp>
        <p:nvSpPr>
          <p:cNvPr id="27654" name="WordArt 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0" y="3213100"/>
            <a:ext cx="41767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2800" b="1" dirty="0"/>
              <a:t>We know that r = 90</a:t>
            </a:r>
            <a:r>
              <a:rPr lang="en-SG" sz="2800" b="1" baseline="30000" dirty="0"/>
              <a:t>o</a:t>
            </a:r>
            <a:r>
              <a:rPr lang="en-SG" sz="28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781300"/>
            <a:ext cx="1150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79388" y="1268413"/>
            <a:ext cx="41767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>
                <a:solidFill>
                  <a:schemeClr val="bg1"/>
                </a:solidFill>
                <a:ea typeface="宋体" pitchFamily="2" charset="-122"/>
              </a:rPr>
              <a:t>We know that when light travels from a less dense medium to a denser medium</a:t>
            </a: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7451725" y="4868863"/>
            <a:ext cx="10080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4860925" y="1970088"/>
            <a:ext cx="19446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>
                <a:solidFill>
                  <a:schemeClr val="bg1"/>
                </a:solidFill>
                <a:ea typeface="宋体" pitchFamily="2" charset="-122"/>
              </a:rPr>
              <a:t>Refractive Index, 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6227763" y="2206625"/>
            <a:ext cx="17287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solidFill>
                  <a:schemeClr val="bg1"/>
                </a:solidFill>
                <a:ea typeface="宋体" pitchFamily="2" charset="-122"/>
              </a:rPr>
              <a:t>=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7092950" y="2565400"/>
            <a:ext cx="17287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solidFill>
                  <a:schemeClr val="bg1"/>
                </a:solidFill>
                <a:ea typeface="宋体" pitchFamily="2" charset="-122"/>
              </a:rPr>
              <a:t>sin r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7092950" y="1846263"/>
            <a:ext cx="172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solidFill>
                  <a:schemeClr val="bg1"/>
                </a:solidFill>
                <a:ea typeface="宋体" pitchFamily="2" charset="-122"/>
              </a:rPr>
              <a:t>sin i</a:t>
            </a:r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7451725" y="2492375"/>
            <a:ext cx="1008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0" y="4149725"/>
            <a:ext cx="41767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 dirty="0">
                <a:ea typeface="宋体" pitchFamily="2" charset="-122"/>
              </a:rPr>
              <a:t>We know that when light travels from a denser medium to a less dense medium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067175" y="4437063"/>
            <a:ext cx="28082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 dirty="0">
                <a:ea typeface="宋体" pitchFamily="2" charset="-122"/>
              </a:rPr>
              <a:t>Refractive Index, n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084888" y="4724400"/>
            <a:ext cx="172878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=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6948264" y="4221088"/>
            <a:ext cx="172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 dirty="0">
                <a:ea typeface="宋体" pitchFamily="2" charset="-122"/>
              </a:rPr>
              <a:t>sin r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091363" y="5013325"/>
            <a:ext cx="17287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 dirty="0">
                <a:ea typeface="宋体" pitchFamily="2" charset="-122"/>
              </a:rPr>
              <a:t>sin </a:t>
            </a:r>
            <a:r>
              <a:rPr lang="en-SG" altLang="zh-CN" sz="3600" dirty="0" err="1">
                <a:ea typeface="宋体" pitchFamily="2" charset="-122"/>
              </a:rPr>
              <a:t>i</a:t>
            </a:r>
            <a:endParaRPr lang="en-SG" altLang="zh-CN" sz="36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72" grpId="0" animBg="1"/>
      <p:bldP spid="117773" grpId="0"/>
      <p:bldP spid="117774" grpId="0"/>
      <p:bldP spid="117775" grpId="0"/>
      <p:bldP spid="117776" grpId="0"/>
      <p:bldP spid="117777" grpId="0" animBg="1"/>
      <p:bldP spid="117778" grpId="0"/>
      <p:bldP spid="117779" grpId="0"/>
      <p:bldP spid="117780" grpId="0"/>
      <p:bldP spid="117781" grpId="0"/>
      <p:bldP spid="1177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1406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b="18666"/>
          <a:stretch>
            <a:fillRect/>
          </a:stretch>
        </p:blipFill>
        <p:spPr bwMode="auto">
          <a:xfrm>
            <a:off x="4211638" y="2133600"/>
            <a:ext cx="44053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87624" y="548680"/>
            <a:ext cx="7705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 dirty="0">
                <a:ea typeface="宋体" pitchFamily="2" charset="-122"/>
              </a:rPr>
              <a:t>How do we calculate the critical angle?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051720" y="476672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0" y="2708275"/>
            <a:ext cx="41767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 dirty="0">
                <a:ea typeface="宋体" pitchFamily="2" charset="-122"/>
              </a:rPr>
              <a:t>We know that r = 90</a:t>
            </a:r>
            <a:r>
              <a:rPr lang="en-SG" altLang="zh-CN" sz="2800" b="1" baseline="30000" dirty="0">
                <a:ea typeface="宋体" pitchFamily="2" charset="-122"/>
              </a:rPr>
              <a:t>o</a:t>
            </a:r>
            <a:r>
              <a:rPr lang="en-SG" altLang="zh-CN" sz="2800" b="1" dirty="0">
                <a:ea typeface="宋体" pitchFamily="2" charset="-122"/>
              </a:rPr>
              <a:t>…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9388" y="3479800"/>
            <a:ext cx="172878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400" b="1" dirty="0">
                <a:ea typeface="宋体" pitchFamily="2" charset="-122"/>
              </a:rPr>
              <a:t>Refractive Index, n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187450" y="369570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=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907704" y="3356992"/>
            <a:ext cx="180079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sin r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908175" y="3933825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sin </a:t>
            </a:r>
            <a:r>
              <a:rPr lang="en-SG" altLang="zh-CN" sz="3200" dirty="0" err="1">
                <a:ea typeface="宋体" pitchFamily="2" charset="-122"/>
              </a:rPr>
              <a:t>i</a:t>
            </a:r>
            <a:endParaRPr lang="en-SG" altLang="zh-CN" sz="3200" dirty="0">
              <a:ea typeface="宋体" pitchFamily="2" charset="-122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2339975" y="3933825"/>
            <a:ext cx="10080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00113" y="4818063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n</a:t>
            </a:r>
            <a:endParaRPr lang="en-SG" altLang="zh-CN" sz="3200" dirty="0">
              <a:ea typeface="宋体" pitchFamily="2" charset="-122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1187450" y="481806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=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2124075" y="508476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sin c</a:t>
            </a: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2484438" y="5084763"/>
            <a:ext cx="10080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2195513" y="4581525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sin </a:t>
            </a:r>
            <a:r>
              <a:rPr lang="en-SG" altLang="zh-CN" sz="2800" b="1" dirty="0">
                <a:ea typeface="宋体" pitchFamily="2" charset="-122"/>
              </a:rPr>
              <a:t>90</a:t>
            </a:r>
            <a:r>
              <a:rPr lang="en-SG" altLang="zh-CN" sz="2800" b="1" baseline="30000" dirty="0">
                <a:ea typeface="宋体" pitchFamily="2" charset="-122"/>
              </a:rPr>
              <a:t>o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1187450" y="584835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=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2124075" y="611505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sin c</a:t>
            </a:r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>
            <a:off x="2484438" y="6115050"/>
            <a:ext cx="10080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2051050" y="561181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1</a:t>
            </a:r>
            <a:endParaRPr lang="en-SG" altLang="zh-CN" sz="2800" b="1" baseline="30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/>
      <p:bldP spid="115721" grpId="0"/>
      <p:bldP spid="115722" grpId="0"/>
      <p:bldP spid="115723" grpId="0"/>
      <p:bldP spid="115724" grpId="0" animBg="1"/>
      <p:bldP spid="115726" grpId="0"/>
      <p:bldP spid="115727" grpId="0"/>
      <p:bldP spid="115728" grpId="0" animBg="1"/>
      <p:bldP spid="115729" grpId="0"/>
      <p:bldP spid="115730" grpId="0"/>
      <p:bldP spid="115731" grpId="0"/>
      <p:bldP spid="115732" grpId="0" animBg="1"/>
      <p:bldP spid="1157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1406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b="18666"/>
          <a:stretch>
            <a:fillRect/>
          </a:stretch>
        </p:blipFill>
        <p:spPr bwMode="auto">
          <a:xfrm>
            <a:off x="4211638" y="2133600"/>
            <a:ext cx="44053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43608" y="476672"/>
            <a:ext cx="7705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2800" b="1" dirty="0">
                <a:ea typeface="宋体" pitchFamily="2" charset="-122"/>
              </a:rPr>
              <a:t>How do we calculate the critical angle?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2339975" y="3573463"/>
            <a:ext cx="1008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n</a:t>
            </a:r>
            <a:endParaRPr lang="en-SG" altLang="zh-CN" sz="3200" dirty="0">
              <a:ea typeface="宋体" pitchFamily="2" charset="-122"/>
            </a:endParaRP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1116013" y="328453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=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79388" y="3213100"/>
            <a:ext cx="17287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 dirty="0" smtClean="0">
                <a:ea typeface="宋体" pitchFamily="2" charset="-122"/>
              </a:rPr>
              <a:t>  sin c</a:t>
            </a:r>
            <a:endParaRPr lang="en-SG" altLang="zh-CN" sz="3600" dirty="0">
              <a:ea typeface="宋体" pitchFamily="2" charset="-122"/>
            </a:endParaRP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755650" y="438626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 smtClean="0">
                <a:ea typeface="宋体" pitchFamily="2" charset="-122"/>
              </a:rPr>
              <a:t> =</a:t>
            </a:r>
            <a:endParaRPr lang="en-SG" altLang="zh-CN" sz="3200" dirty="0">
              <a:ea typeface="宋体" pitchFamily="2" charset="-122"/>
            </a:endParaRP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79388" y="4365625"/>
            <a:ext cx="17287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 dirty="0" smtClean="0">
                <a:ea typeface="宋体" pitchFamily="2" charset="-122"/>
              </a:rPr>
              <a:t>  c</a:t>
            </a:r>
            <a:endParaRPr lang="en-SG" altLang="zh-CN" sz="3600" dirty="0">
              <a:ea typeface="宋体" pitchFamily="2" charset="-122"/>
            </a:endParaRPr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2339975" y="3500438"/>
            <a:ext cx="10080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1907704" y="2996952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1</a:t>
            </a:r>
            <a:endParaRPr lang="en-SG" altLang="zh-CN" sz="2800" b="1" baseline="30000" dirty="0">
              <a:ea typeface="宋体" pitchFamily="2" charset="-122"/>
            </a:endParaRP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1619250" y="4365625"/>
            <a:ext cx="17287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 dirty="0">
                <a:ea typeface="宋体" pitchFamily="2" charset="-122"/>
              </a:rPr>
              <a:t>sin</a:t>
            </a:r>
            <a:r>
              <a:rPr lang="en-SG" altLang="zh-CN" sz="3600" baseline="30000" dirty="0">
                <a:ea typeface="宋体" pitchFamily="2" charset="-122"/>
              </a:rPr>
              <a:t>-1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2987675" y="4725988"/>
            <a:ext cx="1008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n</a:t>
            </a:r>
            <a:endParaRPr lang="en-SG" altLang="zh-CN" sz="3200" dirty="0">
              <a:ea typeface="宋体" pitchFamily="2" charset="-122"/>
            </a:endParaRPr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>
            <a:off x="2987675" y="4652963"/>
            <a:ext cx="10080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627313" y="4149725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 dirty="0">
                <a:ea typeface="宋体" pitchFamily="2" charset="-122"/>
              </a:rPr>
              <a:t>1</a:t>
            </a:r>
            <a:endParaRPr lang="en-SG" altLang="zh-CN" sz="2800" b="1" baseline="30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/>
      <p:bldP spid="119822" grpId="0"/>
      <p:bldP spid="119823" grpId="0"/>
      <p:bldP spid="119826" grpId="0"/>
      <p:bldP spid="119827" grpId="0"/>
      <p:bldP spid="119828" grpId="0" animBg="1"/>
      <p:bldP spid="119829" grpId="0"/>
      <p:bldP spid="119830" grpId="0"/>
      <p:bldP spid="119831" grpId="0"/>
      <p:bldP spid="119832" grpId="0" animBg="1"/>
      <p:bldP spid="1198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67175" y="2205038"/>
            <a:ext cx="4897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Refraction is the change in direction of light when it passes from one medium to another.</a:t>
            </a:r>
          </a:p>
        </p:txBody>
      </p:sp>
      <p:pic>
        <p:nvPicPr>
          <p:cNvPr id="59402" name="Picture 10" descr="1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510117" cy="4680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59403" name="Picture 11" descr="SD2_8_35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13CCB"/>
              </a:clrFrom>
              <a:clrTo>
                <a:srgbClr val="213C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60648"/>
            <a:ext cx="5680075" cy="1498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43211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2" name="AutoShape 18"/>
          <p:cNvSpPr>
            <a:spLocks noChangeArrowheads="1"/>
          </p:cNvSpPr>
          <p:nvPr/>
        </p:nvSpPr>
        <p:spPr bwMode="auto">
          <a:xfrm>
            <a:off x="3492500" y="1341438"/>
            <a:ext cx="633571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63938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Medium:</a:t>
            </a: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3492500" y="2060575"/>
            <a:ext cx="633571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3491880" y="2852936"/>
            <a:ext cx="6335713" cy="3744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3563938" y="1989138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Refractive Index: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3563938" y="2997200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Critical Angle: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427538" y="3521075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852863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c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291138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6659563" y="3860800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n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>
            <a:off x="6659563" y="37893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6299200" y="328295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31761" name="Rectangle 23"/>
          <p:cNvSpPr>
            <a:spLocks noChangeArrowheads="1"/>
          </p:cNvSpPr>
          <p:nvPr/>
        </p:nvSpPr>
        <p:spPr bwMode="auto">
          <a:xfrm>
            <a:off x="395288" y="3860800"/>
            <a:ext cx="4032250" cy="2376488"/>
          </a:xfrm>
          <a:prstGeom prst="rect">
            <a:avLst/>
          </a:prstGeom>
          <a:solidFill>
            <a:srgbClr val="BBE0E3">
              <a:alpha val="47058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1500000" lon="20099996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5003800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Glass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6227763" y="2009775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1.50</a:t>
            </a:r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4427538" y="469423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3937" name="Text Box 33"/>
          <p:cNvSpPr txBox="1">
            <a:spLocks noChangeArrowheads="1"/>
          </p:cNvSpPr>
          <p:nvPr/>
        </p:nvSpPr>
        <p:spPr bwMode="auto">
          <a:xfrm>
            <a:off x="5292725" y="4652963"/>
            <a:ext cx="172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6659563" y="5033963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1.50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6299200" y="445611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123940" name="Line 36"/>
          <p:cNvSpPr>
            <a:spLocks noChangeShapeType="1"/>
          </p:cNvSpPr>
          <p:nvPr/>
        </p:nvSpPr>
        <p:spPr bwMode="auto">
          <a:xfrm>
            <a:off x="6659563" y="501332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3941" name="Text Box 37"/>
          <p:cNvSpPr txBox="1">
            <a:spLocks noChangeArrowheads="1"/>
          </p:cNvSpPr>
          <p:nvPr/>
        </p:nvSpPr>
        <p:spPr bwMode="auto">
          <a:xfrm>
            <a:off x="4427538" y="575468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3942" name="Text Box 38"/>
          <p:cNvSpPr txBox="1">
            <a:spLocks noChangeArrowheads="1"/>
          </p:cNvSpPr>
          <p:nvPr/>
        </p:nvSpPr>
        <p:spPr bwMode="auto">
          <a:xfrm>
            <a:off x="5651500" y="5734050"/>
            <a:ext cx="1584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 u="sng"/>
              <a:t>41.8</a:t>
            </a:r>
            <a:r>
              <a:rPr lang="en-US" sz="3200" b="1" i="1" u="sng" baseline="30000"/>
              <a:t>o</a:t>
            </a:r>
            <a:endParaRPr lang="en-SG" altLang="zh-CN" sz="3200" b="1" i="1" u="sng" baseline="300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2" grpId="0" animBg="1"/>
      <p:bldP spid="123909" grpId="0"/>
      <p:bldP spid="123923" grpId="0" animBg="1"/>
      <p:bldP spid="123924" grpId="0" animBg="1"/>
      <p:bldP spid="123925" grpId="0"/>
      <p:bldP spid="123926" grpId="0"/>
      <p:bldP spid="123914" grpId="0"/>
      <p:bldP spid="123915" grpId="0"/>
      <p:bldP spid="123918" grpId="0"/>
      <p:bldP spid="123919" grpId="0"/>
      <p:bldP spid="123920" grpId="0" animBg="1"/>
      <p:bldP spid="123921" grpId="0"/>
      <p:bldP spid="123929" grpId="0"/>
      <p:bldP spid="123930" grpId="0"/>
      <p:bldP spid="123936" grpId="0"/>
      <p:bldP spid="123937" grpId="0"/>
      <p:bldP spid="123938" grpId="0"/>
      <p:bldP spid="123939" grpId="0"/>
      <p:bldP spid="123940" grpId="0" animBg="1"/>
      <p:bldP spid="123941" grpId="0"/>
      <p:bldP spid="1239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/>
          <p:cNvPicPr>
            <a:picLocks noChangeAspect="1" noChangeArrowheads="1"/>
          </p:cNvPicPr>
          <p:nvPr/>
        </p:nvPicPr>
        <p:blipFill>
          <a:blip r:embed="rId2" cstate="print"/>
          <a:srcRect l="19354" r="17792" b="12823"/>
          <a:stretch>
            <a:fillRect/>
          </a:stretch>
        </p:blipFill>
        <p:spPr bwMode="auto">
          <a:xfrm>
            <a:off x="0" y="1125538"/>
            <a:ext cx="507682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3492500" y="1341438"/>
            <a:ext cx="633571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563938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Medium:</a:t>
            </a: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051720" y="404813"/>
            <a:ext cx="525713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latin typeface="Georgia" pitchFamily="18" charset="0"/>
            </a:endParaRP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3492500" y="2060575"/>
            <a:ext cx="633571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3492500" y="2852738"/>
            <a:ext cx="6335713" cy="3744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563938" y="1989138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Refractive Index: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563938" y="2997200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Critical Angle: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427538" y="3521075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3852863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c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291138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6659563" y="3860800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n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659563" y="37893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299200" y="328295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5003800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Water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6227763" y="2009775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1.33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4427538" y="469423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5292725" y="4652963"/>
            <a:ext cx="172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6659563" y="5033963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1.33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6299200" y="445611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6659563" y="501332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4427538" y="575468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5651500" y="5734050"/>
            <a:ext cx="1584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 u="sng"/>
              <a:t>48.8</a:t>
            </a:r>
            <a:r>
              <a:rPr lang="en-US" sz="3200" b="1" i="1" u="sng" baseline="30000"/>
              <a:t>o</a:t>
            </a:r>
            <a:endParaRPr lang="en-SG" altLang="zh-CN" sz="3200" b="1" i="1" u="sng" baseline="300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57" grpId="0"/>
      <p:bldP spid="125959" grpId="0" animBg="1"/>
      <p:bldP spid="125960" grpId="0" animBg="1"/>
      <p:bldP spid="125961" grpId="0"/>
      <p:bldP spid="125962" grpId="0"/>
      <p:bldP spid="125963" grpId="0"/>
      <p:bldP spid="125964" grpId="0"/>
      <p:bldP spid="125965" grpId="0"/>
      <p:bldP spid="125966" grpId="0"/>
      <p:bldP spid="125967" grpId="0" animBg="1"/>
      <p:bldP spid="125968" grpId="0"/>
      <p:bldP spid="125970" grpId="0"/>
      <p:bldP spid="125971" grpId="0"/>
      <p:bldP spid="125972" grpId="0"/>
      <p:bldP spid="125973" grpId="0"/>
      <p:bldP spid="125974" grpId="0"/>
      <p:bldP spid="125975" grpId="0"/>
      <p:bldP spid="125976" grpId="0" animBg="1"/>
      <p:bldP spid="125977" grpId="0"/>
      <p:bldP spid="1259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60575"/>
            <a:ext cx="20875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31226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492501" y="1341438"/>
            <a:ext cx="539998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563938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Medium:</a:t>
            </a:r>
          </a:p>
        </p:txBody>
      </p:sp>
      <p:sp>
        <p:nvSpPr>
          <p:cNvPr id="33799" name="WordArt 6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3492500" y="2060575"/>
            <a:ext cx="633571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3492500" y="2852738"/>
            <a:ext cx="6335713" cy="3744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563938" y="1989138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Refractive Index: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3563938" y="2997200"/>
            <a:ext cx="302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Critical Angle: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4427538" y="3521075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852863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c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5291138" y="3500438"/>
            <a:ext cx="17287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659563" y="3860800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n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6659563" y="37893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6299200" y="3282950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5003800" y="1290638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Diamond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6227763" y="2009775"/>
            <a:ext cx="1873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SG" altLang="zh-CN" sz="3200" b="1">
                <a:latin typeface="Monotype Corsiva" pitchFamily="66" charset="0"/>
                <a:ea typeface="宋体" pitchFamily="2" charset="-122"/>
              </a:rPr>
              <a:t>2.42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4427538" y="469423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5292725" y="4652963"/>
            <a:ext cx="172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600">
                <a:ea typeface="宋体" pitchFamily="2" charset="-122"/>
              </a:rPr>
              <a:t>sin</a:t>
            </a:r>
            <a:r>
              <a:rPr lang="en-SG" altLang="zh-CN" sz="3600" baseline="30000">
                <a:ea typeface="宋体" pitchFamily="2" charset="-122"/>
              </a:rPr>
              <a:t>-1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659563" y="5033963"/>
            <a:ext cx="1008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2.42</a:t>
            </a:r>
            <a:endParaRPr lang="en-SG" altLang="zh-CN" sz="3200">
              <a:ea typeface="宋体" pitchFamily="2" charset="-122"/>
            </a:endParaRP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6299200" y="4456113"/>
            <a:ext cx="172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1</a:t>
            </a:r>
            <a:endParaRPr lang="en-SG" altLang="zh-CN" sz="2800" b="1" baseline="30000">
              <a:ea typeface="宋体" pitchFamily="2" charset="-122"/>
            </a:endParaRPr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6659563" y="501332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4427538" y="5754688"/>
            <a:ext cx="1728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altLang="zh-CN" sz="3200">
                <a:ea typeface="宋体" pitchFamily="2" charset="-122"/>
              </a:rPr>
              <a:t>=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5651500" y="5734050"/>
            <a:ext cx="1584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 u="sng"/>
              <a:t>24.4</a:t>
            </a:r>
            <a:r>
              <a:rPr lang="en-US" sz="3200" b="1" i="1" u="sng" baseline="30000"/>
              <a:t>o</a:t>
            </a:r>
            <a:endParaRPr lang="en-SG" altLang="zh-CN" sz="3200" b="1" i="1" u="sng" baseline="30000">
              <a:ea typeface="宋体" pitchFamily="2" charset="-122"/>
            </a:endParaRPr>
          </a:p>
        </p:txBody>
      </p:sp>
      <p:pic>
        <p:nvPicPr>
          <p:cNvPr id="3381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81075"/>
            <a:ext cx="2300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5" grpId="0"/>
      <p:bldP spid="128007" grpId="0" animBg="1"/>
      <p:bldP spid="128008" grpId="0" animBg="1"/>
      <p:bldP spid="128009" grpId="0"/>
      <p:bldP spid="128010" grpId="0"/>
      <p:bldP spid="128011" grpId="0"/>
      <p:bldP spid="128012" grpId="0"/>
      <p:bldP spid="128013" grpId="0"/>
      <p:bldP spid="128014" grpId="0"/>
      <p:bldP spid="128015" grpId="0" animBg="1"/>
      <p:bldP spid="128016" grpId="0"/>
      <p:bldP spid="128017" grpId="0"/>
      <p:bldP spid="128018" grpId="0"/>
      <p:bldP spid="128019" grpId="0"/>
      <p:bldP spid="128020" grpId="0"/>
      <p:bldP spid="128021" grpId="0"/>
      <p:bldP spid="128022" grpId="0"/>
      <p:bldP spid="128023" grpId="0" animBg="1"/>
      <p:bldP spid="128024" grpId="0"/>
      <p:bldP spid="1280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Refraction by a prism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052" name="Picture 4" descr="http://aventalearning.com/content168staging/2008Physics/SectionB/unit7/images/PHY01-140.4662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3" y="1609597"/>
            <a:ext cx="5010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909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The prism refracts each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 by a different amount.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365104"/>
            <a:ext cx="287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DISPERSION OF LIGHT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960" y="16471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7"/>
          <p:cNvSpPr>
            <a:spLocks noChangeArrowheads="1" noChangeShapeType="1" noTextEdit="1"/>
          </p:cNvSpPr>
          <p:nvPr/>
        </p:nvSpPr>
        <p:spPr bwMode="auto">
          <a:xfrm>
            <a:off x="3886200" y="1125538"/>
            <a:ext cx="49339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32124" name="WordArt 28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816350" cy="1268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25004A"/>
                    </a:gs>
                    <a:gs pos="50000">
                      <a:schemeClr val="bg1"/>
                    </a:gs>
                    <a:gs pos="100000">
                      <a:srgbClr val="25004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2">
                      <a:alpha val="80000"/>
                    </a:schemeClr>
                  </a:outerShdw>
                </a:effectLst>
                <a:latin typeface="Impact"/>
              </a:rPr>
              <a:t>               </a:t>
            </a:r>
          </a:p>
        </p:txBody>
      </p:sp>
      <p:pic>
        <p:nvPicPr>
          <p:cNvPr id="3482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7119937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827584" y="620688"/>
            <a:ext cx="76041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ym typeface="Symbol" pitchFamily="18" charset="2"/>
              </a:rPr>
              <a:t>Total Internal Reflection in Prisms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886200" y="1125538"/>
            <a:ext cx="49339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816350" cy="1268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25004A"/>
                    </a:gs>
                    <a:gs pos="50000">
                      <a:schemeClr val="bg1"/>
                    </a:gs>
                    <a:gs pos="100000">
                      <a:srgbClr val="25004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2">
                      <a:alpha val="80000"/>
                    </a:schemeClr>
                  </a:outerShdw>
                </a:effectLst>
                <a:latin typeface="Impact"/>
              </a:rPr>
              <a:t>               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3568" y="548680"/>
            <a:ext cx="76041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ym typeface="Symbol" pitchFamily="18" charset="2"/>
              </a:rPr>
              <a:t>Total Internal Reflection in Prisms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8481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850" y="2778125"/>
            <a:ext cx="430212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886200" y="1125538"/>
            <a:ext cx="49339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323851" y="260350"/>
            <a:ext cx="8396555" cy="147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25004A"/>
                    </a:gs>
                    <a:gs pos="50000">
                      <a:schemeClr val="bg1"/>
                    </a:gs>
                    <a:gs pos="100000">
                      <a:srgbClr val="25004A"/>
                    </a:gs>
                  </a:gsLst>
                  <a:lin ang="5400000" scaled="1"/>
                </a:gradFill>
                <a:latin typeface="Impact"/>
              </a:rPr>
              <a:t>           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5652120" y="2060849"/>
            <a:ext cx="349188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ym typeface="Symbol" pitchFamily="18" charset="2"/>
              </a:rPr>
              <a:t>Optical </a:t>
            </a:r>
            <a:r>
              <a:rPr lang="en-US" sz="2400" b="1" dirty="0" err="1" smtClean="0">
                <a:sym typeface="Symbol" pitchFamily="18" charset="2"/>
              </a:rPr>
              <a:t>fibres</a:t>
            </a:r>
            <a:r>
              <a:rPr lang="en-US" sz="2400" b="1" dirty="0" smtClean="0">
                <a:sym typeface="Symbol" pitchFamily="18" charset="2"/>
              </a:rPr>
              <a:t> are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ym typeface="Symbol" pitchFamily="18" charset="2"/>
              </a:rPr>
              <a:t>very thin, flexible rods made of special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ym typeface="Symbol" pitchFamily="18" charset="2"/>
              </a:rPr>
              <a:t>glass or transparent plastic.</a:t>
            </a:r>
            <a:endParaRPr lang="en-US" sz="3200" b="1" dirty="0"/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54721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7593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Inside a </a:t>
            </a:r>
            <a:r>
              <a:rPr lang="en-US" sz="2400" b="1" dirty="0" err="1" smtClean="0"/>
              <a:t>fibre</a:t>
            </a:r>
            <a:r>
              <a:rPr lang="en-US" sz="2400" b="1" dirty="0" smtClean="0"/>
              <a:t>, light travels along by total reflection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s-MX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488832" cy="936104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Refractions in real life 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3456384" cy="345638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Picture 3" descr="archer 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528392" cy="3438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177281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archer fish has adapted to shoot water at insects outside of the water.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It is able to deal with the refraction between the air and water and accurately shoot water at the insects!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7962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Content Placeholder 4" descr="bear fis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0268" y="2389283"/>
            <a:ext cx="3712464" cy="23286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2232" cy="370100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Bears hunting for fish experience a similar problem.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They see the fish beneath the water, but must learn that they are not actually where they appear to be!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MIRAGES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3" name="Picture 2" descr="mir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96215" cy="271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1340768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Mirages occur on very hot days because the density of the air changes due to the temperature.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This can often fool people lost in deserts who are tricked into thinking there is water in the distance….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835696" y="476672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576" y="980728"/>
            <a:ext cx="7776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2400" b="1" dirty="0"/>
              <a:t>If light ray enters another medium perpendicular to boundary, the ray does not bend.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2738"/>
            <a:ext cx="61928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ROADWAY MIRAGES</a:t>
            </a:r>
            <a:r>
              <a:rPr lang="en-US" sz="2800" dirty="0" smtClean="0"/>
              <a:t> -</a:t>
            </a:r>
            <a:r>
              <a:rPr lang="en-US" sz="2800" b="1" dirty="0" smtClean="0"/>
              <a:t> </a:t>
            </a:r>
            <a:r>
              <a:rPr lang="en-US" sz="2400" dirty="0" smtClean="0"/>
              <a:t>shimmering pools of water seem to cover the roadway far ahead.</a:t>
            </a:r>
            <a:endParaRPr lang="en-US" sz="24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s-MX" sz="2800" b="1" dirty="0"/>
          </a:p>
        </p:txBody>
      </p:sp>
      <p:pic>
        <p:nvPicPr>
          <p:cNvPr id="3" name="Picture 2" descr="highway mi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88832" cy="521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404664"/>
            <a:ext cx="8820472" cy="684076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800" b="1" dirty="0" smtClean="0"/>
              <a:t>Mirages </a:t>
            </a:r>
            <a:r>
              <a:rPr lang="en-US" sz="2800" dirty="0" smtClean="0"/>
              <a:t>from the Latin </a:t>
            </a:r>
            <a:r>
              <a:rPr lang="en-US" sz="2800" b="1" dirty="0" err="1" smtClean="0"/>
              <a:t>mirare</a:t>
            </a:r>
            <a:r>
              <a:rPr lang="en-US" sz="2800" b="1" dirty="0" smtClean="0"/>
              <a:t>,</a:t>
            </a:r>
            <a:r>
              <a:rPr lang="en-US" sz="2800" dirty="0" smtClean="0"/>
              <a:t> meaning "to look at, to wonder at", are natural optical phenomena - they are real, objective events, that only cause problems for us when we interpret them incorrectly. 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b="1" dirty="0" smtClean="0"/>
              <a:t>They are formed by the bending, or refracting of light rays through layers of air of differing temperatures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   There are two kinds  - inferior and superior; inferior mirages show the false image below the real object,  superior mirages show it above. The classic roadway mirage is an inferior mirage - a projection of, e.g. the sky onto hot tar, giving a shimmering wet appearance.</a:t>
            </a:r>
            <a:br>
              <a:rPr lang="en-US" sz="2800" dirty="0" smtClean="0"/>
            </a:br>
            <a:endParaRPr lang="es-MX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88024" y="404664"/>
            <a:ext cx="4105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2400" b="1" dirty="0"/>
              <a:t>When the light ray travels from air to water, the refracted </a:t>
            </a:r>
            <a:r>
              <a:rPr lang="en-SG" sz="2400" b="1" dirty="0" smtClean="0"/>
              <a:t>ray </a:t>
            </a:r>
            <a:r>
              <a:rPr lang="en-SG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bends towards the normal.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67544" y="1700808"/>
            <a:ext cx="4248150" cy="489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67544" y="3861048"/>
            <a:ext cx="4248150" cy="2808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2484438" y="2997200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395288" y="1844675"/>
            <a:ext cx="2089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2484438" y="3860800"/>
            <a:ext cx="1582737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 rot="8231903">
            <a:off x="1476375" y="278130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 rot="9050944">
            <a:off x="3203575" y="50847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15"/>
          <p:cNvSpPr>
            <a:spLocks/>
          </p:cNvSpPr>
          <p:nvPr/>
        </p:nvSpPr>
        <p:spPr bwMode="auto">
          <a:xfrm rot="-3762843">
            <a:off x="2128838" y="3424238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157" name="Arc 16"/>
          <p:cNvSpPr>
            <a:spLocks/>
          </p:cNvSpPr>
          <p:nvPr/>
        </p:nvSpPr>
        <p:spPr bwMode="auto">
          <a:xfrm rot="7368809">
            <a:off x="2344738" y="4143375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2051050" y="28527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i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82850" y="43656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r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539750" y="33575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air</a:t>
            </a:r>
            <a:endParaRPr lang="en-SG" sz="2000" b="1"/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468313" y="39338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water</a:t>
            </a:r>
            <a:endParaRPr lang="en-SG" sz="2000" b="1"/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827584" y="1988840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Incident ray</a:t>
            </a:r>
            <a:endParaRPr lang="en-SG" sz="2000" b="1" dirty="0"/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1763713" y="5589588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Refracted ray</a:t>
            </a:r>
            <a:endParaRPr lang="en-SG" sz="2000" b="1"/>
          </a:p>
        </p:txBody>
      </p:sp>
      <p:sp>
        <p:nvSpPr>
          <p:cNvPr id="6164" name="Text Box 23"/>
          <p:cNvSpPr txBox="1">
            <a:spLocks noChangeArrowheads="1"/>
          </p:cNvSpPr>
          <p:nvPr/>
        </p:nvSpPr>
        <p:spPr bwMode="auto">
          <a:xfrm>
            <a:off x="2124075" y="2636838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normal</a:t>
            </a:r>
            <a:endParaRPr lang="en-SG" sz="2000" b="1"/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4932040" y="3789040"/>
            <a:ext cx="3096344" cy="519113"/>
          </a:xfrm>
          <a:prstGeom prst="rect">
            <a:avLst/>
          </a:prstGeom>
          <a:solidFill>
            <a:srgbClr val="0000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angle of incidence</a:t>
            </a:r>
            <a:endParaRPr lang="en-SG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4932040" y="4941168"/>
            <a:ext cx="3024336" cy="519112"/>
          </a:xfrm>
          <a:prstGeom prst="rect">
            <a:avLst/>
          </a:prstGeom>
          <a:solidFill>
            <a:srgbClr val="0000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r– angle of refraction</a:t>
            </a:r>
            <a:endParaRPr lang="en-SG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7610" name="AutoShape 26"/>
          <p:cNvSpPr>
            <a:spLocks noChangeArrowheads="1"/>
          </p:cNvSpPr>
          <p:nvPr/>
        </p:nvSpPr>
        <p:spPr bwMode="auto">
          <a:xfrm rot="-1255340">
            <a:off x="2700338" y="3500438"/>
            <a:ext cx="2089150" cy="503237"/>
          </a:xfrm>
          <a:prstGeom prst="leftArrow">
            <a:avLst>
              <a:gd name="adj1" fmla="val 50000"/>
              <a:gd name="adj2" fmla="val 103786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88024" y="404664"/>
            <a:ext cx="4355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2400" b="1" dirty="0"/>
              <a:t>When the light ray travels from water to air, the refracted ray </a:t>
            </a:r>
            <a:r>
              <a:rPr lang="en-SG" sz="2400" b="1" spc="300" dirty="0" smtClean="0"/>
              <a:t>bends </a:t>
            </a:r>
            <a:r>
              <a:rPr lang="en-SG" sz="2400" b="1" spc="300" dirty="0"/>
              <a:t>away from the normal.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1700213"/>
            <a:ext cx="4248150" cy="489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288" y="3860800"/>
            <a:ext cx="4248150" cy="2808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486025" y="300037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96875" y="3862388"/>
            <a:ext cx="2089150" cy="280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2486025" y="2424113"/>
            <a:ext cx="2159000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2026561">
            <a:off x="1477963" y="494188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2877438">
            <a:off x="3853657" y="2712243"/>
            <a:ext cx="215900" cy="360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12"/>
          <p:cNvSpPr>
            <a:spLocks/>
          </p:cNvSpPr>
          <p:nvPr/>
        </p:nvSpPr>
        <p:spPr bwMode="auto">
          <a:xfrm>
            <a:off x="2341563" y="3432175"/>
            <a:ext cx="444500" cy="298450"/>
          </a:xfrm>
          <a:custGeom>
            <a:avLst/>
            <a:gdLst>
              <a:gd name="T0" fmla="*/ 3247057 w 19999"/>
              <a:gd name="T1" fmla="*/ 0 h 20576"/>
              <a:gd name="T2" fmla="*/ 9879505 w 19999"/>
              <a:gd name="T3" fmla="*/ 2611974 h 20576"/>
              <a:gd name="T4" fmla="*/ 0 w 19999"/>
              <a:gd name="T5" fmla="*/ 4328947 h 20576"/>
              <a:gd name="T6" fmla="*/ 0 60000 65536"/>
              <a:gd name="T7" fmla="*/ 0 60000 65536"/>
              <a:gd name="T8" fmla="*/ 0 60000 65536"/>
              <a:gd name="T9" fmla="*/ 0 w 19999"/>
              <a:gd name="T10" fmla="*/ 0 h 20576"/>
              <a:gd name="T11" fmla="*/ 19999 w 19999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0576" fill="none" extrusionOk="0">
                <a:moveTo>
                  <a:pt x="6572" y="0"/>
                </a:moveTo>
                <a:cubicBezTo>
                  <a:pt x="12665" y="1946"/>
                  <a:pt x="17582" y="6493"/>
                  <a:pt x="19998" y="12415"/>
                </a:cubicBezTo>
              </a:path>
              <a:path w="19999" h="20576" stroke="0" extrusionOk="0">
                <a:moveTo>
                  <a:pt x="6572" y="0"/>
                </a:moveTo>
                <a:cubicBezTo>
                  <a:pt x="12665" y="1946"/>
                  <a:pt x="17582" y="6493"/>
                  <a:pt x="19998" y="12415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181" name="Arc 13"/>
          <p:cNvSpPr>
            <a:spLocks/>
          </p:cNvSpPr>
          <p:nvPr/>
        </p:nvSpPr>
        <p:spPr bwMode="auto">
          <a:xfrm rot="9990095">
            <a:off x="2197100" y="4079875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052638" y="428148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i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557463" y="30003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r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39750" y="33575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air</a:t>
            </a:r>
            <a:endParaRPr lang="en-SG" sz="2000" b="1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68313" y="39338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water</a:t>
            </a:r>
            <a:endParaRPr lang="en-SG" sz="2000" b="1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333500" y="5373688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Incident ray</a:t>
            </a:r>
            <a:endParaRPr lang="en-SG" sz="2000" b="1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627784" y="2132856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Refracted ray</a:t>
            </a:r>
            <a:endParaRPr lang="en-SG" sz="2000" b="1" dirty="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125663" y="2640013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normal</a:t>
            </a:r>
            <a:endParaRPr lang="en-SG" sz="2000" b="1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932040" y="3861048"/>
            <a:ext cx="3024336" cy="519113"/>
          </a:xfrm>
          <a:prstGeom prst="rect">
            <a:avLst/>
          </a:prstGeom>
          <a:solidFill>
            <a:srgbClr val="0000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 – angle of incidence</a:t>
            </a:r>
            <a:endParaRPr lang="en-SG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932040" y="4869160"/>
            <a:ext cx="3024336" cy="519112"/>
          </a:xfrm>
          <a:prstGeom prst="rect">
            <a:avLst/>
          </a:prstGeom>
          <a:solidFill>
            <a:srgbClr val="0000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r– angle of refraction</a:t>
            </a:r>
            <a:endParaRPr lang="en-SG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 rot="21396194">
            <a:off x="3236322" y="3209434"/>
            <a:ext cx="1481572" cy="503237"/>
          </a:xfrm>
          <a:prstGeom prst="leftArrow">
            <a:avLst>
              <a:gd name="adj1" fmla="val 50000"/>
              <a:gd name="adj2" fmla="val 8241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475656" y="548680"/>
            <a:ext cx="6120680" cy="5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Georgia" pitchFamily="18" charset="0"/>
                <a:cs typeface="Arial" pitchFamily="34" charset="0"/>
              </a:rPr>
              <a:t>Rectangular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latin typeface="Georgia" pitchFamily="18" charset="0"/>
                <a:cs typeface="Arial" pitchFamily="34" charset="0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Georgia" pitchFamily="18" charset="0"/>
                <a:cs typeface="Arial" pitchFamily="34" charset="0"/>
              </a:rPr>
              <a:t>block of glass(Perspex)</a:t>
            </a:r>
            <a:endParaRPr lang="es-MX" sz="3600" b="1" kern="10" dirty="0">
              <a:ln w="9525">
                <a:noFill/>
                <a:round/>
                <a:headEnd/>
                <a:tailEnd/>
              </a:ln>
              <a:latin typeface="Georgia" pitchFamily="18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492375"/>
            <a:ext cx="38877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SG" sz="2400" b="1" dirty="0"/>
              <a:t>During refraction, light bends first on passing from air to glass and again on passing from the glass to the air.</a:t>
            </a:r>
          </a:p>
        </p:txBody>
      </p:sp>
      <p:pic>
        <p:nvPicPr>
          <p:cNvPr id="61448" name="Picture 8" descr="1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773238"/>
            <a:ext cx="4752975" cy="473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196752"/>
            <a:ext cx="38877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SG" sz="2400" b="1" dirty="0" smtClean="0"/>
              <a:t>When light ray passes through a parallel-sided block of glass it bends twice and returns to its original direction, although slightly shifted to one side.</a:t>
            </a:r>
          </a:p>
          <a:p>
            <a:pPr algn="r"/>
            <a:endParaRPr lang="en-SG" sz="2400" b="1" dirty="0"/>
          </a:p>
          <a:p>
            <a:pPr algn="r"/>
            <a:r>
              <a:rPr lang="en-SG" sz="2400" b="1" dirty="0" smtClean="0"/>
              <a:t>Incident and emergent rays are always parallel. </a:t>
            </a:r>
            <a:endParaRPr lang="en-SG" sz="2400" b="1" dirty="0">
              <a:solidFill>
                <a:srgbClr val="00FF0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995738" y="1125538"/>
            <a:ext cx="5148262" cy="5732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4211638" y="1125538"/>
            <a:ext cx="1873250" cy="1798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6084888" y="2924175"/>
            <a:ext cx="574675" cy="1944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6659563" y="4868863"/>
            <a:ext cx="2484437" cy="198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6084888" y="2205038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6659563" y="4076700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 rot="8123228">
            <a:off x="5148263" y="1989138"/>
            <a:ext cx="144462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5"/>
          <p:cNvSpPr>
            <a:spLocks noChangeArrowheads="1"/>
          </p:cNvSpPr>
          <p:nvPr/>
        </p:nvSpPr>
        <p:spPr bwMode="auto">
          <a:xfrm rot="8123228">
            <a:off x="7523163" y="5518150"/>
            <a:ext cx="144462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 rot="10032905">
            <a:off x="6299200" y="3789363"/>
            <a:ext cx="144463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Arc 17"/>
          <p:cNvSpPr>
            <a:spLocks/>
          </p:cNvSpPr>
          <p:nvPr/>
        </p:nvSpPr>
        <p:spPr bwMode="auto">
          <a:xfrm rot="-3992458">
            <a:off x="5771356" y="2445544"/>
            <a:ext cx="712788" cy="806450"/>
          </a:xfrm>
          <a:custGeom>
            <a:avLst/>
            <a:gdLst>
              <a:gd name="T0" fmla="*/ 18203372 w 16852"/>
              <a:gd name="T1" fmla="*/ 0 h 19053"/>
              <a:gd name="T2" fmla="*/ 30148746 w 16852"/>
              <a:gd name="T3" fmla="*/ 9926957 h 19053"/>
              <a:gd name="T4" fmla="*/ 0 w 16852"/>
              <a:gd name="T5" fmla="*/ 34134338 h 19053"/>
              <a:gd name="T6" fmla="*/ 0 60000 65536"/>
              <a:gd name="T7" fmla="*/ 0 60000 65536"/>
              <a:gd name="T8" fmla="*/ 0 60000 65536"/>
              <a:gd name="T9" fmla="*/ 0 w 16852"/>
              <a:gd name="T10" fmla="*/ 0 h 19053"/>
              <a:gd name="T11" fmla="*/ 16852 w 16852"/>
              <a:gd name="T12" fmla="*/ 19053 h 19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52" h="19053" fill="none" extrusionOk="0">
                <a:moveTo>
                  <a:pt x="10175" y="-1"/>
                </a:moveTo>
                <a:cubicBezTo>
                  <a:pt x="12752" y="1376"/>
                  <a:pt x="15024" y="3261"/>
                  <a:pt x="16851" y="5541"/>
                </a:cubicBezTo>
              </a:path>
              <a:path w="16852" h="19053" stroke="0" extrusionOk="0">
                <a:moveTo>
                  <a:pt x="10175" y="-1"/>
                </a:moveTo>
                <a:cubicBezTo>
                  <a:pt x="12752" y="1376"/>
                  <a:pt x="15024" y="3261"/>
                  <a:pt x="16851" y="5541"/>
                </a:cubicBezTo>
                <a:lnTo>
                  <a:pt x="0" y="190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9232" name="Arc 18"/>
          <p:cNvSpPr>
            <a:spLocks/>
          </p:cNvSpPr>
          <p:nvPr/>
        </p:nvSpPr>
        <p:spPr bwMode="auto">
          <a:xfrm rot="6774656">
            <a:off x="5699126" y="2797175"/>
            <a:ext cx="762000" cy="631825"/>
          </a:xfrm>
          <a:custGeom>
            <a:avLst/>
            <a:gdLst>
              <a:gd name="T0" fmla="*/ 27959651 w 18017"/>
              <a:gd name="T1" fmla="*/ 0 h 14908"/>
              <a:gd name="T2" fmla="*/ 32227559 w 18017"/>
              <a:gd name="T3" fmla="*/ 5377844 h 14908"/>
              <a:gd name="T4" fmla="*/ 0 w 18017"/>
              <a:gd name="T5" fmla="*/ 26777763 h 14908"/>
              <a:gd name="T6" fmla="*/ 0 60000 65536"/>
              <a:gd name="T7" fmla="*/ 0 60000 65536"/>
              <a:gd name="T8" fmla="*/ 0 60000 65536"/>
              <a:gd name="T9" fmla="*/ 0 w 18017"/>
              <a:gd name="T10" fmla="*/ 0 h 14908"/>
              <a:gd name="T11" fmla="*/ 18017 w 18017"/>
              <a:gd name="T12" fmla="*/ 14908 h 149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17" h="14908" fill="none" extrusionOk="0">
                <a:moveTo>
                  <a:pt x="15630" y="0"/>
                </a:moveTo>
                <a:cubicBezTo>
                  <a:pt x="16513" y="925"/>
                  <a:pt x="17311" y="1927"/>
                  <a:pt x="18017" y="2993"/>
                </a:cubicBezTo>
              </a:path>
              <a:path w="18017" h="14908" stroke="0" extrusionOk="0">
                <a:moveTo>
                  <a:pt x="15630" y="0"/>
                </a:moveTo>
                <a:cubicBezTo>
                  <a:pt x="16513" y="925"/>
                  <a:pt x="17311" y="1927"/>
                  <a:pt x="18017" y="2993"/>
                </a:cubicBezTo>
                <a:lnTo>
                  <a:pt x="0" y="1490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9233" name="Arc 19"/>
          <p:cNvSpPr>
            <a:spLocks/>
          </p:cNvSpPr>
          <p:nvPr/>
        </p:nvSpPr>
        <p:spPr bwMode="auto">
          <a:xfrm rot="-3329813">
            <a:off x="6235701" y="4502150"/>
            <a:ext cx="762000" cy="631825"/>
          </a:xfrm>
          <a:custGeom>
            <a:avLst/>
            <a:gdLst>
              <a:gd name="T0" fmla="*/ 27959651 w 18017"/>
              <a:gd name="T1" fmla="*/ 0 h 14908"/>
              <a:gd name="T2" fmla="*/ 32227559 w 18017"/>
              <a:gd name="T3" fmla="*/ 5377844 h 14908"/>
              <a:gd name="T4" fmla="*/ 0 w 18017"/>
              <a:gd name="T5" fmla="*/ 26777763 h 14908"/>
              <a:gd name="T6" fmla="*/ 0 60000 65536"/>
              <a:gd name="T7" fmla="*/ 0 60000 65536"/>
              <a:gd name="T8" fmla="*/ 0 60000 65536"/>
              <a:gd name="T9" fmla="*/ 0 w 18017"/>
              <a:gd name="T10" fmla="*/ 0 h 14908"/>
              <a:gd name="T11" fmla="*/ 18017 w 18017"/>
              <a:gd name="T12" fmla="*/ 14908 h 149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17" h="14908" fill="none" extrusionOk="0">
                <a:moveTo>
                  <a:pt x="15630" y="0"/>
                </a:moveTo>
                <a:cubicBezTo>
                  <a:pt x="16513" y="925"/>
                  <a:pt x="17311" y="1927"/>
                  <a:pt x="18017" y="2993"/>
                </a:cubicBezTo>
              </a:path>
              <a:path w="18017" h="14908" stroke="0" extrusionOk="0">
                <a:moveTo>
                  <a:pt x="15630" y="0"/>
                </a:moveTo>
                <a:cubicBezTo>
                  <a:pt x="16513" y="925"/>
                  <a:pt x="17311" y="1927"/>
                  <a:pt x="18017" y="2993"/>
                </a:cubicBezTo>
                <a:lnTo>
                  <a:pt x="0" y="1490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9234" name="Arc 20"/>
          <p:cNvSpPr>
            <a:spLocks/>
          </p:cNvSpPr>
          <p:nvPr/>
        </p:nvSpPr>
        <p:spPr bwMode="auto">
          <a:xfrm rot="6774656">
            <a:off x="6296819" y="4461669"/>
            <a:ext cx="762000" cy="763588"/>
          </a:xfrm>
          <a:custGeom>
            <a:avLst/>
            <a:gdLst>
              <a:gd name="T0" fmla="*/ 21271583 w 18017"/>
              <a:gd name="T1" fmla="*/ 0 h 18032"/>
              <a:gd name="T2" fmla="*/ 32227559 w 18017"/>
              <a:gd name="T3" fmla="*/ 10970816 h 18032"/>
              <a:gd name="T4" fmla="*/ 0 w 18017"/>
              <a:gd name="T5" fmla="*/ 32335103 h 18032"/>
              <a:gd name="T6" fmla="*/ 0 60000 65536"/>
              <a:gd name="T7" fmla="*/ 0 60000 65536"/>
              <a:gd name="T8" fmla="*/ 0 60000 65536"/>
              <a:gd name="T9" fmla="*/ 0 w 18017"/>
              <a:gd name="T10" fmla="*/ 0 h 18032"/>
              <a:gd name="T11" fmla="*/ 18017 w 18017"/>
              <a:gd name="T12" fmla="*/ 18032 h 18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17" h="18032" fill="none" extrusionOk="0">
                <a:moveTo>
                  <a:pt x="11891" y="0"/>
                </a:moveTo>
                <a:cubicBezTo>
                  <a:pt x="14325" y="1605"/>
                  <a:pt x="16409" y="3686"/>
                  <a:pt x="18017" y="6117"/>
                </a:cubicBezTo>
              </a:path>
              <a:path w="18017" h="18032" stroke="0" extrusionOk="0">
                <a:moveTo>
                  <a:pt x="11891" y="0"/>
                </a:moveTo>
                <a:cubicBezTo>
                  <a:pt x="14325" y="1605"/>
                  <a:pt x="16409" y="3686"/>
                  <a:pt x="18017" y="6117"/>
                </a:cubicBezTo>
                <a:lnTo>
                  <a:pt x="0" y="1803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5724525" y="22050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Monotype Corsiva" pitchFamily="66" charset="0"/>
              </a:rPr>
              <a:t>i</a:t>
            </a:r>
            <a:endParaRPr lang="en-SG" sz="2000" b="1">
              <a:latin typeface="Monotype Corsiva" pitchFamily="66" charset="0"/>
            </a:endParaRP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5940425" y="35734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Monotype Corsiva" pitchFamily="66" charset="0"/>
              </a:rPr>
              <a:t>r</a:t>
            </a:r>
            <a:endParaRPr lang="en-SG" sz="2000" b="1">
              <a:latin typeface="Monotype Corsiva" pitchFamily="66" charset="0"/>
            </a:endParaRPr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 flipV="1">
            <a:off x="6084888" y="1557338"/>
            <a:ext cx="1511300" cy="1366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238" name="AutoShape 24"/>
          <p:cNvSpPr>
            <a:spLocks noChangeArrowheads="1"/>
          </p:cNvSpPr>
          <p:nvPr/>
        </p:nvSpPr>
        <p:spPr bwMode="auto">
          <a:xfrm rot="2911452">
            <a:off x="6877843" y="2059782"/>
            <a:ext cx="144463" cy="215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4932363" y="1412875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Incident ray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6948488" y="6021388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Emergent ray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6372225" y="3573463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Refracted ray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7019925" y="2060575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Reflected ray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4356100" y="2276475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air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4500563" y="5949950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air</a:t>
            </a:r>
            <a:endParaRPr lang="en-SG" sz="2000">
              <a:latin typeface="Monotype Corsiva" pitchFamily="66" charset="0"/>
            </a:endParaRP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5003800" y="4365625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onotype Corsiva" pitchFamily="66" charset="0"/>
              </a:rPr>
              <a:t>glass</a:t>
            </a:r>
            <a:endParaRPr lang="en-SG" sz="200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noFill/>
                  <a:round/>
                  <a:headEnd/>
                  <a:tailEnd/>
                </a:ln>
                <a:latin typeface="Georgia" pitchFamily="18" charset="0"/>
              </a:rPr>
              <a:t>OPTICAL DENSITY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8208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2400" b="1" dirty="0"/>
              <a:t>Light slows down when it enters an optically denser medium. The refracted ray </a:t>
            </a:r>
            <a:r>
              <a:rPr lang="en-SG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bends towards </a:t>
            </a:r>
            <a:r>
              <a:rPr lang="en-SG" sz="2400" b="1" dirty="0"/>
              <a:t>the normal when the second medium is optically more dense than the first. </a:t>
            </a:r>
            <a:endParaRPr lang="en-SG" sz="2400" b="1" u="sng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2708275"/>
            <a:ext cx="4248150" cy="388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288" y="4652963"/>
            <a:ext cx="424815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413000" y="368617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23850" y="2636838"/>
            <a:ext cx="2089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411413" y="4652963"/>
            <a:ext cx="1150937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8231903">
            <a:off x="1404938" y="355758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9050944">
            <a:off x="2843213" y="537368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rc 12"/>
          <p:cNvSpPr>
            <a:spLocks/>
          </p:cNvSpPr>
          <p:nvPr/>
        </p:nvSpPr>
        <p:spPr bwMode="auto">
          <a:xfrm rot="-3762843">
            <a:off x="2057400" y="4144963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253" name="Arc 13"/>
          <p:cNvSpPr>
            <a:spLocks/>
          </p:cNvSpPr>
          <p:nvPr/>
        </p:nvSpPr>
        <p:spPr bwMode="auto">
          <a:xfrm rot="7368809">
            <a:off x="2344738" y="4935538"/>
            <a:ext cx="431800" cy="298450"/>
          </a:xfrm>
          <a:custGeom>
            <a:avLst/>
            <a:gdLst>
              <a:gd name="T0" fmla="*/ 3252960 w 19410"/>
              <a:gd name="T1" fmla="*/ 0 h 20576"/>
              <a:gd name="T2" fmla="*/ 9605936 w 19410"/>
              <a:gd name="T3" fmla="*/ 2335310 h 20576"/>
              <a:gd name="T4" fmla="*/ 0 w 19410"/>
              <a:gd name="T5" fmla="*/ 4328947 h 20576"/>
              <a:gd name="T6" fmla="*/ 0 60000 65536"/>
              <a:gd name="T7" fmla="*/ 0 60000 65536"/>
              <a:gd name="T8" fmla="*/ 0 60000 65536"/>
              <a:gd name="T9" fmla="*/ 0 w 19410"/>
              <a:gd name="T10" fmla="*/ 0 h 20576"/>
              <a:gd name="T11" fmla="*/ 19410 w 19410"/>
              <a:gd name="T12" fmla="*/ 20576 h 20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0" h="20576" fill="none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</a:path>
              <a:path w="19410" h="20576" stroke="0" extrusionOk="0">
                <a:moveTo>
                  <a:pt x="6572" y="0"/>
                </a:moveTo>
                <a:cubicBezTo>
                  <a:pt x="12187" y="1793"/>
                  <a:pt x="16824" y="5803"/>
                  <a:pt x="19410" y="11099"/>
                </a:cubicBezTo>
                <a:lnTo>
                  <a:pt x="0" y="2057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981200" y="35893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i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413000" y="50387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Monotype Corsiva" pitchFamily="66" charset="0"/>
              </a:rPr>
              <a:t>r</a:t>
            </a:r>
            <a:endParaRPr lang="en-SG" sz="2800" b="1">
              <a:latin typeface="Monotype Corsiva" pitchFamily="66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39750" y="4111625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air</a:t>
            </a:r>
            <a:endParaRPr lang="en-SG" sz="2000" b="1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68313" y="50133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water</a:t>
            </a:r>
            <a:endParaRPr lang="en-SG" sz="2000" b="1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900113" y="2924175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Incident ray</a:t>
            </a:r>
            <a:endParaRPr lang="en-SG" sz="1600" b="1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835150" y="609282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Refracted ray</a:t>
            </a:r>
            <a:endParaRPr lang="en-SG" sz="1600" b="1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197100" y="3397250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normal</a:t>
            </a:r>
            <a:endParaRPr lang="en-SG" sz="1600" b="1"/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2" cstate="print"/>
          <a:srcRect t="4713" r="55418" b="18353"/>
          <a:stretch>
            <a:fillRect/>
          </a:stretch>
        </p:blipFill>
        <p:spPr bwMode="auto">
          <a:xfrm>
            <a:off x="5075238" y="2708275"/>
            <a:ext cx="3673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1183</Words>
  <Application>Microsoft Office PowerPoint</Application>
  <PresentationFormat>On-screen Show (4:3)</PresentationFormat>
  <Paragraphs>319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Refraction by a prism</vt:lpstr>
      <vt:lpstr>PowerPoint Presentation</vt:lpstr>
      <vt:lpstr>PowerPoint Presentation</vt:lpstr>
      <vt:lpstr>PowerPoint Presentation</vt:lpstr>
      <vt:lpstr>Refractions in real life </vt:lpstr>
      <vt:lpstr>PowerPoint Presentation</vt:lpstr>
      <vt:lpstr>PowerPoint Presentation</vt:lpstr>
      <vt:lpstr>PowerPoint Presentation</vt:lpstr>
      <vt:lpstr>PowerPoint Presentation</vt:lpstr>
    </vt:vector>
  </TitlesOfParts>
  <Company>fcbc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ZN</dc:creator>
  <cp:lastModifiedBy>Zorana Nikodijevic</cp:lastModifiedBy>
  <cp:revision>93</cp:revision>
  <dcterms:created xsi:type="dcterms:W3CDTF">2008-06-19T08:36:36Z</dcterms:created>
  <dcterms:modified xsi:type="dcterms:W3CDTF">2015-09-22T12:52:20Z</dcterms:modified>
</cp:coreProperties>
</file>