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1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A5823E-5166-48F0-8220-61FFA150621F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A2390C-4A6A-4135-9714-399B91CFB1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410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98D2BD0-C8AB-4190-BAE4-2BFBA5135BD2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9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65DC594-B5C3-4D86-837E-1F2F363FD710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26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C45A1AE-AF05-4AD3-85A0-9516EB8E9548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28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12A1DEF-975C-4756-8016-A1080939210F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29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A47D566-3A78-4A39-9243-DB8D97C2DE9B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30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61609FE-D454-4983-9152-351DFED53D10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31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A05E43D-FE8E-4B91-9341-9C5046571335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32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A7EC7B3-0B52-4877-BD71-307A998B36F6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33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7455BD5-38A5-463B-8018-2CEB83BB3D27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35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6D4DF53-8B40-4B4B-BBA0-2527C9B5AE25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36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C3610E5-E5C6-4E27-BC91-CACEB27AEF53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37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F82A087-615E-4EE5-B9CB-8C7DE47DFA13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10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83916A7-3699-43DD-8D60-E09C5A554992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38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EAD388F-B130-4BD8-B5B6-0B307F5B6CB4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39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5E0660B-7BB2-488C-BA9D-67F2BE979D22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40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DDCEE9E1-4524-4C24-AF5E-E3638F89604A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41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883DE84-E98F-4C3A-A50F-E5A8135A26B5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11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9C74BE3-C96F-4F0B-8C79-F2D7F7A1392B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12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78CEE76-6A90-42E7-844D-6010811EA514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15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2B1B9C3-F8DD-47C1-AAAC-FC7941188F3E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16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52127B0-E001-411F-AC26-84AFE4E60F47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17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04E7D8A9-8CD4-49CB-AFF3-C6399C165DA7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23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D1CC91E-DADA-4F92-8114-2E173397C7A4}" type="slidenum">
              <a:rPr lang="en-US" sz="1200">
                <a:latin typeface="Arial" charset="0"/>
                <a:ea typeface="MS PGothic" pitchFamily="34" charset="-128"/>
              </a:rPr>
              <a:pPr algn="r" eaLnBrk="0" hangingPunct="0"/>
              <a:t>25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1460500"/>
            <a:ext cx="9144000" cy="37973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33800"/>
            <a:ext cx="8229600" cy="1371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8229600" cy="12954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D053-10F6-4E83-9DA7-9483DFEE86DA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EFED-E5D7-4FF3-BB73-6E7311C73A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ED304-9AD5-4301-ABA2-715127B806C8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D139-AA7A-4FC4-9AC4-4A2CBD042C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2376-527D-44A3-A59F-34B5D2082A8F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2EC7-0263-4ABB-8E30-4B75568A915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3252-9306-42E7-AA92-EBFB52D753B3}" type="datetime1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231EF-6304-4225-9999-6C0CF72B7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C273-F2B1-43D8-9C82-5BED2FDCB3FB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8E2BB-31B7-4BFC-BF30-778769261C6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D7B9-7E17-4E6E-9F7C-FCD9FADD249A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1F7B4-E362-4242-8588-D5EA5BCF9E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3AA6-F167-4697-912E-BBD9B2159D29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F512-9B4B-47C5-A3EB-0A10920282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3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3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73DD-2668-45C4-B9A8-4A62347F8FA2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B30C-8404-4B08-B337-1BE36D5578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9FCDA-443A-44E4-8347-6A40C7B8AEBA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346E-62CD-49ED-A22C-1DC27D61A7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C3BE-03B5-4CD7-889C-A5B2F1BCE26B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70FB-3B9A-4CF4-B1AC-5461128CAA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43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270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2C65-5272-4850-AD5E-640918B6D04F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7F7B2-A581-47AC-A1CB-1656AB0D19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8E5A-2D69-4CC1-AAB7-C69857EAB3E6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51E9-FB3C-4CAB-BAC4-3DD7E22C87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349461-7FBC-48BB-9B65-447442B66A94}" type="datetimeFigureOut">
              <a:rPr lang="en-CA"/>
              <a:pPr>
                <a:defRPr/>
              </a:pPr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8EC6C-0B67-4EE7-8440-B82C54DBFA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FFC000"/>
          </a:solidFill>
          <a:latin typeface="Corbe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C000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B0F0"/>
        </a:buClr>
        <a:buFont typeface="Wingdings" pitchFamily="2" charset="2"/>
        <a:buChar char="§"/>
        <a:defRPr sz="2800" kern="1200">
          <a:solidFill>
            <a:schemeClr val="tx1"/>
          </a:solidFill>
          <a:latin typeface="Corbe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Corbe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9BBB59"/>
        </a:buClr>
        <a:buFont typeface="Wingdings" pitchFamily="2" charset="2"/>
        <a:buChar char="§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8064A2"/>
        </a:buClr>
        <a:buFont typeface="Wingdings" pitchFamily="2" charset="2"/>
        <a:buChar char="§"/>
        <a:defRPr sz="2000" kern="1200">
          <a:solidFill>
            <a:schemeClr val="tx1"/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elf Portrait - Jaime Young.jpg"/>
          <p:cNvPicPr>
            <a:picLocks noChangeAspect="1"/>
          </p:cNvPicPr>
          <p:nvPr/>
        </p:nvPicPr>
        <p:blipFill>
          <a:blip r:embed="rId2" cstate="print">
            <a:lum bright="-6000" contrast="2000"/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381000" y="304800"/>
            <a:ext cx="8382000" cy="1066800"/>
          </a:xfrm>
          <a:prstGeom prst="roundRect">
            <a:avLst/>
          </a:prstGeom>
          <a:solidFill>
            <a:srgbClr val="FFFFFF">
              <a:alpha val="8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10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/>
            <a:r>
              <a:rPr lang="en-US" sz="5100" smtClean="0">
                <a:solidFill>
                  <a:schemeClr val="tx1"/>
                </a:solidFill>
              </a:rPr>
              <a:t>Reflections in a Plane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Law of Reflection</a:t>
            </a:r>
          </a:p>
        </p:txBody>
      </p:sp>
      <p:sp>
        <p:nvSpPr>
          <p:cNvPr id="14339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light reflects off a surface, the angle of incidence is always equal to the angle of reflection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43200" y="3886200"/>
            <a:ext cx="3581400" cy="10668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38100" dir="2700000" rotWithShape="0">
              <a:srgbClr val="808080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6000">
                <a:latin typeface="Times New Roman" pitchFamily="18" charset="0"/>
                <a:sym typeface="Symbol" pitchFamily="18" charset="2"/>
              </a:rPr>
              <a:t></a:t>
            </a:r>
            <a:r>
              <a:rPr lang="en-US" sz="6000" i="1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6000">
                <a:latin typeface="Times New Roman" pitchFamily="18" charset="0"/>
                <a:sym typeface="Symbol" pitchFamily="18" charset="2"/>
              </a:rPr>
              <a:t> = </a:t>
            </a:r>
            <a:r>
              <a:rPr lang="en-US" sz="6000" i="1">
                <a:latin typeface="Times New Roman" pitchFamily="18" charset="0"/>
                <a:sym typeface="Symbol" pitchFamily="18" charset="2"/>
              </a:rPr>
              <a:t>r</a:t>
            </a:r>
            <a:endParaRPr lang="en-US" sz="6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Reflection in a Plane Mirror</a:t>
            </a:r>
          </a:p>
        </p:txBody>
      </p:sp>
      <p:pic>
        <p:nvPicPr>
          <p:cNvPr id="15363" name="Picture 7" descr="http://www.a-levelphysicstutor.com/images/optics/plnmrrs-laws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86000"/>
            <a:ext cx="6629400" cy="38258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dirty="0" smtClean="0"/>
              <a:t>Law of Reflection</a:t>
            </a:r>
          </a:p>
        </p:txBody>
      </p:sp>
      <p:sp>
        <p:nvSpPr>
          <p:cNvPr id="16387" name="Rectangle 7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dirty="0" smtClean="0"/>
              <a:t>The incident ray, the reflected ray and the normal all lie in the same plane.</a:t>
            </a:r>
          </a:p>
          <a:p>
            <a:pPr marL="0" indent="0">
              <a:buNone/>
            </a:pPr>
            <a:r>
              <a:rPr lang="en-US" dirty="0" smtClean="0"/>
              <a:t>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3138055"/>
            <a:ext cx="2781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38055"/>
            <a:ext cx="396644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715000"/>
            <a:ext cx="472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latin typeface="Corbel" panose="020B0503020204020204" pitchFamily="34" charset="0"/>
                <a:cs typeface="Arial" panose="020B0604020202020204" pitchFamily="34" charset="0"/>
              </a:rPr>
              <a:t>light beam reflected off a plane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1641475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s-MX" sz="2800" b="1">
              <a:latin typeface="Arial" charset="0"/>
              <a:ea typeface="MS PGothic" pitchFamily="34" charset="-128"/>
            </a:endParaRPr>
          </a:p>
        </p:txBody>
      </p:sp>
      <p:pic>
        <p:nvPicPr>
          <p:cNvPr id="17411" name="Picture 5" descr="Water-Reflection-Effect-255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4038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water_reflection-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148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Types of Reflection</a:t>
            </a:r>
          </a:p>
        </p:txBody>
      </p:sp>
      <p:sp>
        <p:nvSpPr>
          <p:cNvPr id="1741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0"/>
            <a:ext cx="4572000" cy="5105400"/>
          </a:xfrm>
        </p:spPr>
        <p:txBody>
          <a:bodyPr/>
          <a:lstStyle/>
          <a:p>
            <a:pPr marL="609600" indent="-609600">
              <a:buFont typeface="Wingdings 2" pitchFamily="18" charset="2"/>
              <a:buNone/>
            </a:pP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SPECULAR REFLECTION</a:t>
            </a:r>
          </a:p>
          <a:p>
            <a:pPr marL="609600" indent="-609600">
              <a:buFontTx/>
              <a:buAutoNum type="arabicParenR"/>
            </a:pPr>
            <a:endParaRPr lang="en-US" b="1" dirty="0" smtClean="0">
              <a:solidFill>
                <a:schemeClr val="accent2"/>
              </a:solidFill>
              <a:cs typeface="Arial" charset="0"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en-US" b="1" dirty="0" smtClean="0">
                <a:cs typeface="Arial" charset="0"/>
              </a:rPr>
              <a:t>	Reflection off a smooth surface</a:t>
            </a:r>
          </a:p>
          <a:p>
            <a:pPr marL="609600" indent="-609600">
              <a:buFont typeface="Wingdings 2" pitchFamily="18" charset="2"/>
              <a:buNone/>
            </a:pPr>
            <a:endParaRPr lang="en-US" b="1" dirty="0" smtClean="0">
              <a:cs typeface="Arial" charset="0"/>
            </a:endParaRPr>
          </a:p>
          <a:p>
            <a:pPr marL="609600" indent="-609600">
              <a:buFont typeface="Wingdings 2" pitchFamily="18" charset="2"/>
              <a:buNone/>
            </a:pPr>
            <a:endParaRPr lang="en-US" b="1" dirty="0" smtClean="0">
              <a:cs typeface="Arial" charset="0"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en-US" b="1" dirty="0" smtClean="0">
                <a:solidFill>
                  <a:schemeClr val="accent2"/>
                </a:solidFill>
                <a:cs typeface="Arial" charset="0"/>
              </a:rPr>
              <a:t>DIFFUSE REFLECTION</a:t>
            </a:r>
          </a:p>
          <a:p>
            <a:pPr marL="609600" indent="-609600">
              <a:buFont typeface="Wingdings 2" pitchFamily="18" charset="2"/>
              <a:buNone/>
            </a:pPr>
            <a:endParaRPr lang="en-US" b="1" dirty="0" smtClean="0">
              <a:cs typeface="Arial" charset="0"/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en-US" b="1" dirty="0" smtClean="0">
                <a:cs typeface="Arial" charset="0"/>
              </a:rPr>
              <a:t>	Reflection off an irregular/dull surface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dirty="0" smtClean="0"/>
              <a:t>Reflection Terminology</a:t>
            </a:r>
          </a:p>
        </p:txBody>
      </p:sp>
      <p:sp>
        <p:nvSpPr>
          <p:cNvPr id="1843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Reflection: bouncing back of light from a surface</a:t>
            </a:r>
          </a:p>
          <a:p>
            <a:r>
              <a:rPr lang="en-US" dirty="0" smtClean="0"/>
              <a:t>Mirror: any polished surface that exhibits reflection</a:t>
            </a:r>
          </a:p>
          <a:p>
            <a:r>
              <a:rPr lang="en-US" dirty="0" smtClean="0"/>
              <a:t>Image: a reproduction of an original object through the use of light</a:t>
            </a:r>
          </a:p>
          <a:p>
            <a:r>
              <a:rPr lang="en-US" dirty="0" smtClean="0"/>
              <a:t>Virtual image: an image formed by light that does not come from the image location (but it appears to come from the image)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3"/>
          <p:cNvGrpSpPr>
            <a:grpSpLocks/>
          </p:cNvGrpSpPr>
          <p:nvPr/>
        </p:nvGrpSpPr>
        <p:grpSpPr bwMode="auto">
          <a:xfrm>
            <a:off x="409575" y="1828800"/>
            <a:ext cx="8305800" cy="4572000"/>
            <a:chOff x="240" y="1152"/>
            <a:chExt cx="5232" cy="2880"/>
          </a:xfrm>
        </p:grpSpPr>
        <p:pic>
          <p:nvPicPr>
            <p:cNvPr id="20487" name="Picture 4" descr="FigU4-060_p30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1152"/>
              <a:ext cx="5232" cy="28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rotWithShape="0">
                <a:srgbClr val="808080"/>
              </a:outerShdw>
            </a:effectLst>
          </p:spPr>
        </p:pic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3564" y="2400"/>
              <a:ext cx="1878" cy="1440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sz="2400"/>
            </a:p>
          </p:txBody>
        </p:sp>
      </p:grpSp>
      <p:sp>
        <p:nvSpPr>
          <p:cNvPr id="19459" name="Rectangle 10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Brain and the plane mirror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638800" y="1905000"/>
            <a:ext cx="2971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  <a:ea typeface="MS PGothic" pitchFamily="34" charset="-128"/>
              </a:rPr>
              <a:t>Eyes detect reflected light from a plane mirror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>
                <a:latin typeface="Arial" charset="0"/>
                <a:ea typeface="MS PGothic" pitchFamily="34" charset="-128"/>
              </a:rPr>
              <a:t>Brain projects light rays backwards in a straight line.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 flipV="1">
            <a:off x="2905125" y="2647950"/>
            <a:ext cx="2514600" cy="12192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rot="10800000" flipH="1" flipV="1">
            <a:off x="5724525" y="4019550"/>
            <a:ext cx="2819400" cy="1371600"/>
          </a:xfrm>
          <a:prstGeom prst="line">
            <a:avLst/>
          </a:prstGeom>
          <a:noFill/>
          <a:ln w="1270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Brain and the plane mirror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5562600" y="1905000"/>
            <a:ext cx="320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Result: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brain thinks there is a light source behind the mirror where the light rays originate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see an image behind the mirror called a virtual image</a:t>
            </a:r>
          </a:p>
        </p:txBody>
      </p:sp>
      <p:pic>
        <p:nvPicPr>
          <p:cNvPr id="21508" name="Picture 4" descr="FigU4-060_p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1828800"/>
            <a:ext cx="8305800" cy="457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/>
            </a:outerShdw>
          </a:effectLst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610225" y="1790700"/>
            <a:ext cx="31162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Result: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brain thinks there is a light source behind the mirror where the light rays originate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see an image behind the mirror called a virtual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Brain and the plane mirror</a:t>
            </a:r>
          </a:p>
        </p:txBody>
      </p:sp>
      <p:pic>
        <p:nvPicPr>
          <p:cNvPr id="22531" name="Picture 4" descr="ref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010400" cy="46640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smtClean="0"/>
              <a:t>Properties of an image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90600" y="2057400"/>
            <a:ext cx="15700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sz="4000" b="1">
                <a:solidFill>
                  <a:srgbClr val="800080"/>
                </a:solidFill>
                <a:latin typeface="Corbel" pitchFamily="34" charset="0"/>
              </a:rPr>
              <a:t>Type</a:t>
            </a:r>
            <a:endParaRPr lang="en-US" sz="3200" b="1">
              <a:solidFill>
                <a:srgbClr val="800080"/>
              </a:solidFill>
              <a:latin typeface="Corbe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733800" y="35052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>
                <a:solidFill>
                  <a:srgbClr val="008080"/>
                </a:solidFill>
              </a:rPr>
              <a:t>Size</a:t>
            </a:r>
            <a:endParaRPr lang="en-US" sz="3200">
              <a:solidFill>
                <a:srgbClr val="00808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096000" y="1981200"/>
            <a:ext cx="228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b="1">
                <a:solidFill>
                  <a:srgbClr val="008000"/>
                </a:solidFill>
              </a:rPr>
              <a:t>Attitude</a:t>
            </a:r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1752600" y="1219200"/>
            <a:ext cx="2133600" cy="8382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343400" y="1219200"/>
            <a:ext cx="0" cy="22860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105400" y="1219200"/>
            <a:ext cx="16764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" y="3657600"/>
            <a:ext cx="137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800080"/>
                </a:solidFill>
              </a:rPr>
              <a:t>Real</a:t>
            </a:r>
            <a:endParaRPr lang="en-US" sz="3200">
              <a:solidFill>
                <a:srgbClr val="800080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524000" y="36576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800080"/>
                </a:solidFill>
              </a:rPr>
              <a:t>Virtual</a:t>
            </a:r>
            <a:endParaRPr lang="en-US" sz="3200">
              <a:solidFill>
                <a:srgbClr val="800080"/>
              </a:solidFill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286000" y="51816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8080"/>
                </a:solidFill>
              </a:rPr>
              <a:t>Enlarged</a:t>
            </a:r>
            <a:endParaRPr lang="en-US" sz="3200">
              <a:solidFill>
                <a:srgbClr val="008080"/>
              </a:solidFill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505200" y="6019800"/>
            <a:ext cx="175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8080"/>
                </a:solidFill>
              </a:rPr>
              <a:t>Reduced</a:t>
            </a:r>
            <a:endParaRPr lang="en-US" sz="3200">
              <a:solidFill>
                <a:srgbClr val="008080"/>
              </a:solidFill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5105400" y="51816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8080"/>
                </a:solidFill>
              </a:rPr>
              <a:t>Same</a:t>
            </a:r>
            <a:endParaRPr lang="en-US" sz="3200">
              <a:solidFill>
                <a:srgbClr val="008080"/>
              </a:solidFill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5181600" y="3048000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008000"/>
                </a:solidFill>
              </a:rPr>
              <a:t>Upright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172200" y="39624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solidFill>
                  <a:srgbClr val="008000"/>
                </a:solidFill>
              </a:rPr>
              <a:t>Laterally Inverted</a:t>
            </a:r>
            <a:endParaRPr lang="en-US" sz="3200">
              <a:solidFill>
                <a:srgbClr val="008000"/>
              </a:solidFill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5943600" y="2590800"/>
            <a:ext cx="68580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7086600" y="2590800"/>
            <a:ext cx="0" cy="137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7543800" y="2590800"/>
            <a:ext cx="76200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 flipH="1">
            <a:off x="3124200" y="4191000"/>
            <a:ext cx="914400" cy="990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648200" y="4191000"/>
            <a:ext cx="990600" cy="990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4343400" y="4191000"/>
            <a:ext cx="0" cy="1828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H="1">
            <a:off x="762000" y="2743200"/>
            <a:ext cx="609600" cy="9906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1600200" y="2743200"/>
            <a:ext cx="533400" cy="9906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7467600" y="30480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000">
                <a:solidFill>
                  <a:srgbClr val="008000"/>
                </a:solidFill>
              </a:rPr>
              <a:t>Inverted (vertical)</a:t>
            </a:r>
            <a:endParaRPr lang="en-US" sz="32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 advAuto="0"/>
      <p:bldP spid="15364" grpId="0" autoUpdateAnimBg="0"/>
      <p:bldP spid="15365" grpId="0" autoUpdateAnimBg="0"/>
      <p:bldP spid="15366" grpId="0" animBg="1"/>
      <p:bldP spid="15367" grpId="0" animBg="1"/>
      <p:bldP spid="15368" grpId="0" animBg="1"/>
      <p:bldP spid="15369" grpId="0" autoUpdateAnimBg="0"/>
      <p:bldP spid="15370" grpId="0" autoUpdateAnimBg="0"/>
      <p:bldP spid="15371" grpId="0" autoUpdateAnimBg="0"/>
      <p:bldP spid="15372" grpId="0" autoUpdateAnimBg="0"/>
      <p:bldP spid="15373" grpId="0" autoUpdateAnimBg="0"/>
      <p:bldP spid="15374" grpId="0" autoUpdateAnimBg="0"/>
      <p:bldP spid="15375" grpId="0" autoUpdateAnimBg="0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Type</a:t>
            </a:r>
          </a:p>
        </p:txBody>
      </p:sp>
      <p:sp>
        <p:nvSpPr>
          <p:cNvPr id="23555" name="Rectangle 7"/>
          <p:cNvSpPr>
            <a:spLocks noGrp="1"/>
          </p:cNvSpPr>
          <p:nvPr>
            <p:ph type="body" idx="1"/>
          </p:nvPr>
        </p:nvSpPr>
        <p:spPr>
          <a:xfrm>
            <a:off x="457200" y="1803400"/>
            <a:ext cx="4157663" cy="4597400"/>
          </a:xfrm>
        </p:spPr>
        <p:txBody>
          <a:bodyPr/>
          <a:lstStyle/>
          <a:p>
            <a:r>
              <a:rPr lang="en-US" b="1" smtClean="0">
                <a:solidFill>
                  <a:srgbClr val="9900CC"/>
                </a:solidFill>
              </a:rPr>
              <a:t>Real</a:t>
            </a:r>
            <a:r>
              <a:rPr lang="en-US" smtClean="0"/>
              <a:t> - image appears in front of the mirror (could be projected onto a screen)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9900CC"/>
                </a:solidFill>
              </a:rPr>
              <a:t>Virtual</a:t>
            </a:r>
            <a:r>
              <a:rPr lang="en-US" smtClean="0"/>
              <a:t> - image appears behind the mirror</a:t>
            </a:r>
          </a:p>
        </p:txBody>
      </p:sp>
      <p:pic>
        <p:nvPicPr>
          <p:cNvPr id="23556" name="Picture 4" descr="r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88" y="2068513"/>
            <a:ext cx="4260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igU4-066_p310.jpg"/>
          <p:cNvPicPr>
            <a:picLocks noChangeAspect="1" noChangeArrowheads="1"/>
          </p:cNvPicPr>
          <p:nvPr/>
        </p:nvPicPr>
        <p:blipFill>
          <a:blip r:embed="rId3" cstate="print">
            <a:lum bright="-4000" contrast="8000"/>
          </a:blip>
          <a:srcRect b="22560"/>
          <a:stretch>
            <a:fillRect/>
          </a:stretch>
        </p:blipFill>
        <p:spPr bwMode="auto">
          <a:xfrm>
            <a:off x="5200650" y="3981450"/>
            <a:ext cx="35052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74" name="Group 74"/>
          <p:cNvGraphicFramePr>
            <a:graphicFrameLocks noGrp="1"/>
          </p:cNvGraphicFramePr>
          <p:nvPr>
            <p:ph type="tbl" idx="1"/>
          </p:nvPr>
        </p:nvGraphicFramePr>
        <p:xfrm>
          <a:off x="457200" y="1752600"/>
          <a:ext cx="8229600" cy="4953001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Matter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Transparent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Translucent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Opaque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Effect on incident light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Transmits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Transmits some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Absorbs or reflects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Effect on visibility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See through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not clear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Can not see through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73" name="Picture 5" descr="shot-glass-drinking"/>
          <p:cNvPicPr>
            <a:picLocks noChangeAspect="1" noChangeArrowheads="1"/>
          </p:cNvPicPr>
          <p:nvPr/>
        </p:nvPicPr>
        <p:blipFill>
          <a:blip r:embed="rId2" cstate="print"/>
          <a:srcRect b="6708"/>
          <a:stretch>
            <a:fillRect/>
          </a:stretch>
        </p:blipFill>
        <p:spPr bwMode="auto">
          <a:xfrm>
            <a:off x="2625725" y="4114800"/>
            <a:ext cx="17891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6" descr="Blue_Frosted_Glass_White"/>
          <p:cNvPicPr>
            <a:picLocks noChangeAspect="1" noChangeArrowheads="1"/>
          </p:cNvPicPr>
          <p:nvPr/>
        </p:nvPicPr>
        <p:blipFill>
          <a:blip r:embed="rId3" cstate="print"/>
          <a:srcRect b="3178"/>
          <a:stretch>
            <a:fillRect/>
          </a:stretch>
        </p:blipFill>
        <p:spPr bwMode="auto">
          <a:xfrm>
            <a:off x="4800600" y="4114800"/>
            <a:ext cx="1590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8" descr="broadway-coffee-mug"/>
          <p:cNvPicPr>
            <a:picLocks noChangeAspect="1" noChangeArrowheads="1"/>
          </p:cNvPicPr>
          <p:nvPr/>
        </p:nvPicPr>
        <p:blipFill>
          <a:blip r:embed="rId4" cstate="print"/>
          <a:srcRect b="4651"/>
          <a:stretch>
            <a:fillRect/>
          </a:stretch>
        </p:blipFill>
        <p:spPr bwMode="auto">
          <a:xfrm>
            <a:off x="6781800" y="4800600"/>
            <a:ext cx="1828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0" name="Rectangle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Matter Classified by </a:t>
            </a:r>
            <a:br>
              <a:rPr lang="en-US" smtClean="0"/>
            </a:br>
            <a:r>
              <a:rPr lang="en-US" smtClean="0"/>
              <a:t>behaviour when light strikes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mirror-reflection.jpg image by soundandfuryandpe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74676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7"/>
          <p:cNvSpPr>
            <a:spLocks/>
          </p:cNvSpPr>
          <p:nvPr/>
        </p:nvSpPr>
        <p:spPr bwMode="auto">
          <a:xfrm>
            <a:off x="7543800" y="3781425"/>
            <a:ext cx="304800" cy="3048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s-MX" sz="2400"/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7893050" y="4876800"/>
            <a:ext cx="1250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  <a:ea typeface="MS PGothic" pitchFamily="34" charset="-128"/>
              </a:rPr>
              <a:t>Virtual image</a:t>
            </a:r>
            <a:endParaRPr lang="en-CA" sz="2400" b="1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Size</a:t>
            </a:r>
          </a:p>
        </p:txBody>
      </p:sp>
      <p:sp>
        <p:nvSpPr>
          <p:cNvPr id="25603" name="Rectangle 15"/>
          <p:cNvSpPr>
            <a:spLocks noGrp="1"/>
          </p:cNvSpPr>
          <p:nvPr>
            <p:ph type="body" idx="1"/>
          </p:nvPr>
        </p:nvSpPr>
        <p:spPr>
          <a:xfrm>
            <a:off x="457200" y="1585913"/>
            <a:ext cx="8229600" cy="4625975"/>
          </a:xfrm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</a:rPr>
              <a:t>Enlarged</a:t>
            </a:r>
            <a:r>
              <a:rPr lang="en-US" smtClean="0"/>
              <a:t> - image is larger than the object</a:t>
            </a:r>
          </a:p>
          <a:p>
            <a:r>
              <a:rPr lang="en-US" b="1" smtClean="0">
                <a:solidFill>
                  <a:schemeClr val="hlink"/>
                </a:solidFill>
              </a:rPr>
              <a:t>Reduced</a:t>
            </a:r>
            <a:r>
              <a:rPr lang="en-US" smtClean="0"/>
              <a:t> - image is smaller than the object</a:t>
            </a:r>
          </a:p>
          <a:p>
            <a:r>
              <a:rPr lang="en-US" b="1" smtClean="0">
                <a:solidFill>
                  <a:schemeClr val="hlink"/>
                </a:solidFill>
              </a:rPr>
              <a:t>Same</a:t>
            </a:r>
            <a:r>
              <a:rPr lang="en-US" smtClean="0"/>
              <a:t> - image is the same size as the object</a:t>
            </a:r>
          </a:p>
        </p:txBody>
      </p:sp>
      <p:sp>
        <p:nvSpPr>
          <p:cNvPr id="25604" name="Oval 6"/>
          <p:cNvSpPr>
            <a:spLocks noChangeArrowheads="1"/>
          </p:cNvSpPr>
          <p:nvPr/>
        </p:nvSpPr>
        <p:spPr bwMode="auto">
          <a:xfrm>
            <a:off x="1600200" y="4724400"/>
            <a:ext cx="914400" cy="914400"/>
          </a:xfrm>
          <a:prstGeom prst="ellipse">
            <a:avLst/>
          </a:prstGeom>
          <a:solidFill>
            <a:srgbClr val="00808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MX" sz="2400"/>
          </a:p>
        </p:txBody>
      </p:sp>
      <p:sp>
        <p:nvSpPr>
          <p:cNvPr id="25605" name="Oval 7"/>
          <p:cNvSpPr>
            <a:spLocks noChangeArrowheads="1"/>
          </p:cNvSpPr>
          <p:nvPr/>
        </p:nvSpPr>
        <p:spPr bwMode="auto">
          <a:xfrm>
            <a:off x="6248400" y="5715000"/>
            <a:ext cx="914400" cy="914400"/>
          </a:xfrm>
          <a:prstGeom prst="ellipse">
            <a:avLst/>
          </a:prstGeom>
          <a:solidFill>
            <a:srgbClr val="00808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MX" sz="2400"/>
          </a:p>
        </p:txBody>
      </p:sp>
      <p:sp>
        <p:nvSpPr>
          <p:cNvPr id="25606" name="Oval 8"/>
          <p:cNvSpPr>
            <a:spLocks noChangeArrowheads="1"/>
          </p:cNvSpPr>
          <p:nvPr/>
        </p:nvSpPr>
        <p:spPr bwMode="auto">
          <a:xfrm>
            <a:off x="4114800" y="3276600"/>
            <a:ext cx="1600200" cy="1600200"/>
          </a:xfrm>
          <a:prstGeom prst="ellipse">
            <a:avLst/>
          </a:prstGeom>
          <a:solidFill>
            <a:srgbClr val="00808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MX" sz="2400"/>
          </a:p>
        </p:txBody>
      </p:sp>
      <p:sp>
        <p:nvSpPr>
          <p:cNvPr id="25607" name="Oval 9"/>
          <p:cNvSpPr>
            <a:spLocks noChangeArrowheads="1"/>
          </p:cNvSpPr>
          <p:nvPr/>
        </p:nvSpPr>
        <p:spPr bwMode="auto">
          <a:xfrm>
            <a:off x="5867400" y="5029200"/>
            <a:ext cx="381000" cy="381000"/>
          </a:xfrm>
          <a:prstGeom prst="ellipse">
            <a:avLst/>
          </a:prstGeom>
          <a:solidFill>
            <a:srgbClr val="00808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MX" sz="2400"/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 flipV="1">
            <a:off x="2590800" y="41910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5609" name="Line 14"/>
          <p:cNvSpPr>
            <a:spLocks noChangeShapeType="1"/>
          </p:cNvSpPr>
          <p:nvPr/>
        </p:nvSpPr>
        <p:spPr bwMode="auto">
          <a:xfrm>
            <a:off x="2667000" y="5105400"/>
            <a:ext cx="2971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5610" name="Line 15"/>
          <p:cNvSpPr>
            <a:spLocks noChangeShapeType="1"/>
          </p:cNvSpPr>
          <p:nvPr/>
        </p:nvSpPr>
        <p:spPr bwMode="auto">
          <a:xfrm>
            <a:off x="2667000" y="5257800"/>
            <a:ext cx="3429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MX"/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3657600" y="3352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  <a:ea typeface="MS PGothic" pitchFamily="34" charset="-128"/>
              </a:rPr>
              <a:t>a)</a:t>
            </a:r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5791200" y="4495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  <a:ea typeface="MS PGothic" pitchFamily="34" charset="-128"/>
              </a:rPr>
              <a:t>b)</a:t>
            </a:r>
          </a:p>
        </p:txBody>
      </p:sp>
      <p:sp>
        <p:nvSpPr>
          <p:cNvPr id="25613" name="Text Box 18"/>
          <p:cNvSpPr txBox="1">
            <a:spLocks noChangeArrowheads="1"/>
          </p:cNvSpPr>
          <p:nvPr/>
        </p:nvSpPr>
        <p:spPr bwMode="auto">
          <a:xfrm>
            <a:off x="6553200" y="5257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  <a:ea typeface="MS PGothic" pitchFamily="34" charset="-128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Attitude</a:t>
            </a:r>
          </a:p>
        </p:txBody>
      </p:sp>
      <p:graphicFrame>
        <p:nvGraphicFramePr>
          <p:cNvPr id="189491" name="Group 51"/>
          <p:cNvGraphicFramePr>
            <a:graphicFrameLocks noGrp="1"/>
          </p:cNvGraphicFramePr>
          <p:nvPr>
            <p:ph type="tbl" idx="1"/>
          </p:nvPr>
        </p:nvGraphicFramePr>
        <p:xfrm>
          <a:off x="457200" y="1774825"/>
          <a:ext cx="8229600" cy="462597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289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Upright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Inverted (vertical)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Laterally Inverted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image 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right-side 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image 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upside-down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image is flipped horizontally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45" name="WordArt 17"/>
          <p:cNvSpPr>
            <a:spLocks noChangeArrowheads="1" noChangeShapeType="1" noTextEdit="1"/>
          </p:cNvSpPr>
          <p:nvPr/>
        </p:nvSpPr>
        <p:spPr bwMode="auto">
          <a:xfrm flipV="1">
            <a:off x="3352800" y="4876800"/>
            <a:ext cx="2514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MIRROR</a:t>
            </a:r>
          </a:p>
        </p:txBody>
      </p:sp>
      <p:sp>
        <p:nvSpPr>
          <p:cNvPr id="26646" name="WordArt 18"/>
          <p:cNvSpPr>
            <a:spLocks noChangeArrowheads="1" noChangeShapeType="1" noTextEdit="1"/>
          </p:cNvSpPr>
          <p:nvPr/>
        </p:nvSpPr>
        <p:spPr bwMode="auto">
          <a:xfrm flipH="1">
            <a:off x="6248400" y="4876800"/>
            <a:ext cx="2514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MIRROR</a:t>
            </a:r>
          </a:p>
        </p:txBody>
      </p:sp>
      <p:sp>
        <p:nvSpPr>
          <p:cNvPr id="26647" name="WordArt 16"/>
          <p:cNvSpPr>
            <a:spLocks noChangeArrowheads="1" noChangeShapeType="1" noTextEdit="1"/>
          </p:cNvSpPr>
          <p:nvPr/>
        </p:nvSpPr>
        <p:spPr bwMode="auto">
          <a:xfrm>
            <a:off x="533400" y="4876800"/>
            <a:ext cx="2514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n w="508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Lateral Inversion</a:t>
            </a:r>
          </a:p>
        </p:txBody>
      </p:sp>
      <p:pic>
        <p:nvPicPr>
          <p:cNvPr id="28675" name="Picture 4" descr="ambu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28800"/>
            <a:ext cx="6477000" cy="454977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8100" dir="2700000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608" name="Group 96"/>
          <p:cNvGraphicFramePr>
            <a:graphicFrameLocks noGrp="1"/>
          </p:cNvGraphicFramePr>
          <p:nvPr>
            <p:ph type="tbl" idx="1"/>
          </p:nvPr>
        </p:nvGraphicFramePr>
        <p:xfrm>
          <a:off x="457200" y="1774825"/>
          <a:ext cx="8229600" cy="4625976"/>
        </p:xfrm>
        <a:graphic>
          <a:graphicData uri="http://schemas.openxmlformats.org/drawingml/2006/table">
            <a:tbl>
              <a:tblPr/>
              <a:tblGrid>
                <a:gridCol w="2328863"/>
                <a:gridCol w="2019300"/>
                <a:gridCol w="1939925"/>
                <a:gridCol w="1941512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Size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Attitude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Location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Type</a:t>
                      </a: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Larger, same, or smaller</a:t>
                      </a:r>
                      <a:endParaRPr kumimoji="0" lang="en-C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Upright or inverted</a:t>
                      </a:r>
                      <a:endParaRPr kumimoji="0" lang="en-C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Image distance</a:t>
                      </a:r>
                      <a:endParaRPr kumimoji="0" lang="en-C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ea typeface="MS PGothic" pitchFamily="34" charset="-128"/>
                        </a:rPr>
                        <a:t>Virtual or Real</a:t>
                      </a:r>
                      <a:endParaRPr kumimoji="0" lang="en-C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8691" name="Group 2163"/>
          <p:cNvGrpSpPr>
            <a:grpSpLocks/>
          </p:cNvGrpSpPr>
          <p:nvPr/>
        </p:nvGrpSpPr>
        <p:grpSpPr bwMode="auto">
          <a:xfrm>
            <a:off x="685800" y="2762250"/>
            <a:ext cx="2073275" cy="1600200"/>
            <a:chOff x="768" y="2064"/>
            <a:chExt cx="1306" cy="1008"/>
          </a:xfrm>
        </p:grpSpPr>
        <p:pic>
          <p:nvPicPr>
            <p:cNvPr id="28731" name="Picture 2072" descr="jungle%20tree%20norm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2064"/>
              <a:ext cx="53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2" name="Picture 2073" descr="jungle%20tree%20norm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2" y="2208"/>
              <a:ext cx="3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3" name="Picture 2074" descr="jungle%20tree%20norm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4" y="2400"/>
              <a:ext cx="1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2" name="Group 2164"/>
          <p:cNvGrpSpPr>
            <a:grpSpLocks/>
          </p:cNvGrpSpPr>
          <p:nvPr/>
        </p:nvGrpSpPr>
        <p:grpSpPr bwMode="auto">
          <a:xfrm>
            <a:off x="3124200" y="2914650"/>
            <a:ext cx="1447800" cy="1143000"/>
            <a:chOff x="2256" y="2208"/>
            <a:chExt cx="912" cy="720"/>
          </a:xfrm>
        </p:grpSpPr>
        <p:pic>
          <p:nvPicPr>
            <p:cNvPr id="28729" name="Picture 2075" descr="jungle%20tree%20norm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56" y="2208"/>
              <a:ext cx="3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30" name="Picture 2076" descr="jungle%20tree%20norma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2208"/>
              <a:ext cx="3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93" name="Group 2165"/>
          <p:cNvGrpSpPr>
            <a:grpSpLocks/>
          </p:cNvGrpSpPr>
          <p:nvPr/>
        </p:nvGrpSpPr>
        <p:grpSpPr bwMode="auto">
          <a:xfrm>
            <a:off x="4876800" y="2762250"/>
            <a:ext cx="1676400" cy="1447800"/>
            <a:chOff x="3408" y="2064"/>
            <a:chExt cx="1056" cy="912"/>
          </a:xfrm>
        </p:grpSpPr>
        <p:pic>
          <p:nvPicPr>
            <p:cNvPr id="28702" name="Picture 2077" descr="jungle%20tree%20norm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2160"/>
              <a:ext cx="3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703" name="Group 2078"/>
            <p:cNvGrpSpPr>
              <a:grpSpLocks/>
            </p:cNvGrpSpPr>
            <p:nvPr/>
          </p:nvGrpSpPr>
          <p:grpSpPr bwMode="auto">
            <a:xfrm>
              <a:off x="3936" y="2064"/>
              <a:ext cx="48" cy="912"/>
              <a:chOff x="9520" y="3480"/>
              <a:chExt cx="200" cy="8760"/>
            </a:xfrm>
          </p:grpSpPr>
          <p:sp>
            <p:nvSpPr>
              <p:cNvPr id="28705" name="Line 2079"/>
              <p:cNvSpPr>
                <a:spLocks noChangeShapeType="1"/>
              </p:cNvSpPr>
              <p:nvPr/>
            </p:nvSpPr>
            <p:spPr bwMode="auto">
              <a:xfrm>
                <a:off x="9520" y="3480"/>
                <a:ext cx="0" cy="8760"/>
              </a:xfrm>
              <a:prstGeom prst="line">
                <a:avLst/>
              </a:prstGeom>
              <a:noFill/>
              <a:ln w="2857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06" name="Line 2080"/>
              <p:cNvSpPr>
                <a:spLocks noChangeShapeType="1"/>
              </p:cNvSpPr>
              <p:nvPr/>
            </p:nvSpPr>
            <p:spPr bwMode="auto">
              <a:xfrm flipV="1">
                <a:off x="9520" y="3605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07" name="Line 2081"/>
              <p:cNvSpPr>
                <a:spLocks noChangeShapeType="1"/>
              </p:cNvSpPr>
              <p:nvPr/>
            </p:nvSpPr>
            <p:spPr bwMode="auto">
              <a:xfrm flipV="1">
                <a:off x="9520" y="3981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08" name="Line 2082"/>
              <p:cNvSpPr>
                <a:spLocks noChangeShapeType="1"/>
              </p:cNvSpPr>
              <p:nvPr/>
            </p:nvSpPr>
            <p:spPr bwMode="auto">
              <a:xfrm flipV="1">
                <a:off x="9520" y="4356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09" name="Line 2083"/>
              <p:cNvSpPr>
                <a:spLocks noChangeShapeType="1"/>
              </p:cNvSpPr>
              <p:nvPr/>
            </p:nvSpPr>
            <p:spPr bwMode="auto">
              <a:xfrm flipV="1">
                <a:off x="9520" y="4731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0" name="Line 2084"/>
              <p:cNvSpPr>
                <a:spLocks noChangeShapeType="1"/>
              </p:cNvSpPr>
              <p:nvPr/>
            </p:nvSpPr>
            <p:spPr bwMode="auto">
              <a:xfrm flipV="1">
                <a:off x="9520" y="5107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1" name="Line 2085"/>
              <p:cNvSpPr>
                <a:spLocks noChangeShapeType="1"/>
              </p:cNvSpPr>
              <p:nvPr/>
            </p:nvSpPr>
            <p:spPr bwMode="auto">
              <a:xfrm flipV="1">
                <a:off x="9520" y="5482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2" name="Line 2086"/>
              <p:cNvSpPr>
                <a:spLocks noChangeShapeType="1"/>
              </p:cNvSpPr>
              <p:nvPr/>
            </p:nvSpPr>
            <p:spPr bwMode="auto">
              <a:xfrm flipV="1">
                <a:off x="9520" y="5858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3" name="Line 2087"/>
              <p:cNvSpPr>
                <a:spLocks noChangeShapeType="1"/>
              </p:cNvSpPr>
              <p:nvPr/>
            </p:nvSpPr>
            <p:spPr bwMode="auto">
              <a:xfrm flipV="1">
                <a:off x="9520" y="6233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4" name="Line 2088"/>
              <p:cNvSpPr>
                <a:spLocks noChangeShapeType="1"/>
              </p:cNvSpPr>
              <p:nvPr/>
            </p:nvSpPr>
            <p:spPr bwMode="auto">
              <a:xfrm flipV="1">
                <a:off x="9520" y="6609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5" name="Line 2089"/>
              <p:cNvSpPr>
                <a:spLocks noChangeShapeType="1"/>
              </p:cNvSpPr>
              <p:nvPr/>
            </p:nvSpPr>
            <p:spPr bwMode="auto">
              <a:xfrm flipV="1">
                <a:off x="9520" y="6984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6" name="Line 2090"/>
              <p:cNvSpPr>
                <a:spLocks noChangeShapeType="1"/>
              </p:cNvSpPr>
              <p:nvPr/>
            </p:nvSpPr>
            <p:spPr bwMode="auto">
              <a:xfrm flipV="1">
                <a:off x="9520" y="7359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7" name="Line 2091"/>
              <p:cNvSpPr>
                <a:spLocks noChangeShapeType="1"/>
              </p:cNvSpPr>
              <p:nvPr/>
            </p:nvSpPr>
            <p:spPr bwMode="auto">
              <a:xfrm flipV="1">
                <a:off x="9520" y="7735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8" name="Line 2092"/>
              <p:cNvSpPr>
                <a:spLocks noChangeShapeType="1"/>
              </p:cNvSpPr>
              <p:nvPr/>
            </p:nvSpPr>
            <p:spPr bwMode="auto">
              <a:xfrm flipV="1">
                <a:off x="9520" y="8110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19" name="Line 2093"/>
              <p:cNvSpPr>
                <a:spLocks noChangeShapeType="1"/>
              </p:cNvSpPr>
              <p:nvPr/>
            </p:nvSpPr>
            <p:spPr bwMode="auto">
              <a:xfrm flipV="1">
                <a:off x="9520" y="8486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0" name="Line 2094"/>
              <p:cNvSpPr>
                <a:spLocks noChangeShapeType="1"/>
              </p:cNvSpPr>
              <p:nvPr/>
            </p:nvSpPr>
            <p:spPr bwMode="auto">
              <a:xfrm flipV="1">
                <a:off x="9520" y="8861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1" name="Line 2095"/>
              <p:cNvSpPr>
                <a:spLocks noChangeShapeType="1"/>
              </p:cNvSpPr>
              <p:nvPr/>
            </p:nvSpPr>
            <p:spPr bwMode="auto">
              <a:xfrm flipV="1">
                <a:off x="9520" y="9237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2" name="Line 2096"/>
              <p:cNvSpPr>
                <a:spLocks noChangeShapeType="1"/>
              </p:cNvSpPr>
              <p:nvPr/>
            </p:nvSpPr>
            <p:spPr bwMode="auto">
              <a:xfrm flipV="1">
                <a:off x="9520" y="9612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3" name="Line 2097"/>
              <p:cNvSpPr>
                <a:spLocks noChangeShapeType="1"/>
              </p:cNvSpPr>
              <p:nvPr/>
            </p:nvSpPr>
            <p:spPr bwMode="auto">
              <a:xfrm flipV="1">
                <a:off x="9520" y="9987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4" name="Line 2098"/>
              <p:cNvSpPr>
                <a:spLocks noChangeShapeType="1"/>
              </p:cNvSpPr>
              <p:nvPr/>
            </p:nvSpPr>
            <p:spPr bwMode="auto">
              <a:xfrm flipV="1">
                <a:off x="9520" y="10363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5" name="Line 2099"/>
              <p:cNvSpPr>
                <a:spLocks noChangeShapeType="1"/>
              </p:cNvSpPr>
              <p:nvPr/>
            </p:nvSpPr>
            <p:spPr bwMode="auto">
              <a:xfrm flipV="1">
                <a:off x="9520" y="10738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6" name="Line 2100"/>
              <p:cNvSpPr>
                <a:spLocks noChangeShapeType="1"/>
              </p:cNvSpPr>
              <p:nvPr/>
            </p:nvSpPr>
            <p:spPr bwMode="auto">
              <a:xfrm flipV="1">
                <a:off x="9520" y="11114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7" name="Line 2101"/>
              <p:cNvSpPr>
                <a:spLocks noChangeShapeType="1"/>
              </p:cNvSpPr>
              <p:nvPr/>
            </p:nvSpPr>
            <p:spPr bwMode="auto">
              <a:xfrm flipV="1">
                <a:off x="9520" y="11489"/>
                <a:ext cx="200" cy="376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728" name="Line 2102"/>
              <p:cNvSpPr>
                <a:spLocks noChangeShapeType="1"/>
              </p:cNvSpPr>
              <p:nvPr/>
            </p:nvSpPr>
            <p:spPr bwMode="auto">
              <a:xfrm flipV="1">
                <a:off x="9520" y="11865"/>
                <a:ext cx="200" cy="375"/>
              </a:xfrm>
              <a:prstGeom prst="line">
                <a:avLst/>
              </a:prstGeom>
              <a:noFill/>
              <a:ln w="9525">
                <a:solidFill>
                  <a:srgbClr val="4E4F7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pic>
          <p:nvPicPr>
            <p:cNvPr id="28704" name="Picture 2103" descr="jungle%20tree%20norm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0" y="2160"/>
              <a:ext cx="3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94" name="Line 2104"/>
          <p:cNvSpPr>
            <a:spLocks noChangeShapeType="1"/>
          </p:cNvSpPr>
          <p:nvPr/>
        </p:nvSpPr>
        <p:spPr bwMode="auto">
          <a:xfrm>
            <a:off x="5829300" y="4133850"/>
            <a:ext cx="306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28695" name="Group 97"/>
          <p:cNvGrpSpPr>
            <a:grpSpLocks/>
          </p:cNvGrpSpPr>
          <p:nvPr/>
        </p:nvGrpSpPr>
        <p:grpSpPr bwMode="auto">
          <a:xfrm>
            <a:off x="6858000" y="2914650"/>
            <a:ext cx="1524000" cy="1295400"/>
            <a:chOff x="4320" y="1836"/>
            <a:chExt cx="960" cy="816"/>
          </a:xfrm>
        </p:grpSpPr>
        <p:grpSp>
          <p:nvGrpSpPr>
            <p:cNvPr id="28698" name="Group 2179"/>
            <p:cNvGrpSpPr>
              <a:grpSpLocks/>
            </p:cNvGrpSpPr>
            <p:nvPr/>
          </p:nvGrpSpPr>
          <p:grpSpPr bwMode="auto">
            <a:xfrm>
              <a:off x="4368" y="1884"/>
              <a:ext cx="912" cy="720"/>
              <a:chOff x="4416" y="2208"/>
              <a:chExt cx="912" cy="720"/>
            </a:xfrm>
          </p:grpSpPr>
          <p:pic>
            <p:nvPicPr>
              <p:cNvPr id="28700" name="Picture 2105" descr="jungle%20tree%20norma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416" y="2208"/>
                <a:ext cx="38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701" name="Picture 2106" descr="jungle%20tree%20norma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44" y="2208"/>
                <a:ext cx="384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99" name="Rectangle 2107"/>
            <p:cNvSpPr>
              <a:spLocks noChangeArrowheads="1"/>
            </p:cNvSpPr>
            <p:nvPr/>
          </p:nvSpPr>
          <p:spPr bwMode="auto">
            <a:xfrm>
              <a:off x="4320" y="1836"/>
              <a:ext cx="480" cy="816"/>
            </a:xfrm>
            <a:prstGeom prst="rect">
              <a:avLst/>
            </a:prstGeom>
            <a:solidFill>
              <a:schemeClr val="bg1">
                <a:alpha val="34901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sz="2400"/>
            </a:p>
          </p:txBody>
        </p:sp>
      </p:grpSp>
      <p:sp>
        <p:nvSpPr>
          <p:cNvPr id="192575" name="Rectangle 6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93125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Summary of Properties of an Image Using S.A.L.T.</a:t>
            </a:r>
          </a:p>
        </p:txBody>
      </p:sp>
      <p:sp>
        <p:nvSpPr>
          <p:cNvPr id="28697" name="Line 2188"/>
          <p:cNvSpPr>
            <a:spLocks noChangeShapeType="1"/>
          </p:cNvSpPr>
          <p:nvPr/>
        </p:nvSpPr>
        <p:spPr bwMode="auto">
          <a:xfrm>
            <a:off x="5715000" y="428625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ounded Rectangle 3"/>
          <p:cNvSpPr>
            <a:spLocks noChangeArrowheads="1"/>
          </p:cNvSpPr>
          <p:nvPr/>
        </p:nvSpPr>
        <p:spPr bwMode="auto">
          <a:xfrm>
            <a:off x="2438400" y="2438400"/>
            <a:ext cx="4114800" cy="914400"/>
          </a:xfrm>
          <a:prstGeom prst="roundRect">
            <a:avLst>
              <a:gd name="adj" fmla="val 16667"/>
            </a:avLst>
          </a:prstGeom>
          <a:solidFill>
            <a:srgbClr val="FFFFFF">
              <a:alpha val="65097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s-MX" sz="2400"/>
          </a:p>
        </p:txBody>
      </p:sp>
      <p:sp>
        <p:nvSpPr>
          <p:cNvPr id="193541" name="Rectang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Locating an image in a plane mirror</a:t>
            </a:r>
          </a:p>
        </p:txBody>
      </p:sp>
      <p:sp>
        <p:nvSpPr>
          <p:cNvPr id="29700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A. Using Object-Image Lines</a:t>
            </a:r>
          </a:p>
          <a:p>
            <a:r>
              <a:rPr lang="en-US" smtClean="0"/>
              <a:t>B. Using Light Rays (ray diagram)</a:t>
            </a:r>
          </a:p>
          <a:p>
            <a:r>
              <a:rPr lang="en-US" smtClean="0"/>
              <a:t>C. Using both Object-Image lines and Light Rays (ray diagram)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21700" cy="1250950"/>
          </a:xfrm>
          <a:noFill/>
        </p:spPr>
        <p:txBody>
          <a:bodyPr/>
          <a:lstStyle/>
          <a:p>
            <a:r>
              <a:rPr lang="en-US" smtClean="0"/>
              <a:t>Object distance = Image Distance</a:t>
            </a:r>
          </a:p>
        </p:txBody>
      </p:sp>
      <p:pic>
        <p:nvPicPr>
          <p:cNvPr id="32771" name="Picture 4" descr="FigU4-061_p30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8000"/>
          </a:blip>
          <a:srcRect/>
          <a:stretch>
            <a:fillRect/>
          </a:stretch>
        </p:blipFill>
        <p:spPr bwMode="auto">
          <a:xfrm>
            <a:off x="1981200" y="1524000"/>
            <a:ext cx="5105400" cy="4953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38100" dir="2700000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T3780_10_000"/>
          <p:cNvPicPr>
            <a:picLocks noChangeAspect="1" noChangeArrowheads="1"/>
          </p:cNvPicPr>
          <p:nvPr/>
        </p:nvPicPr>
        <p:blipFill>
          <a:blip r:embed="rId2" cstate="print"/>
          <a:srcRect l="35040" r="39841"/>
          <a:stretch>
            <a:fillRect/>
          </a:stretch>
        </p:blipFill>
        <p:spPr bwMode="auto">
          <a:xfrm rot="19670770" flipH="1">
            <a:off x="6427788" y="2009775"/>
            <a:ext cx="9382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IT3780_10_000"/>
          <p:cNvPicPr>
            <a:picLocks noChangeAspect="1" noChangeArrowheads="1"/>
          </p:cNvPicPr>
          <p:nvPr/>
        </p:nvPicPr>
        <p:blipFill>
          <a:blip r:embed="rId2" cstate="print"/>
          <a:srcRect l="32640" r="39841"/>
          <a:stretch>
            <a:fillRect/>
          </a:stretch>
        </p:blipFill>
        <p:spPr bwMode="auto">
          <a:xfrm rot="1929230">
            <a:off x="1544638" y="1984375"/>
            <a:ext cx="10271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oup 10"/>
          <p:cNvGrpSpPr>
            <a:grpSpLocks/>
          </p:cNvGrpSpPr>
          <p:nvPr/>
        </p:nvGrpSpPr>
        <p:grpSpPr bwMode="auto">
          <a:xfrm>
            <a:off x="4495800" y="1828800"/>
            <a:ext cx="152400" cy="4648200"/>
            <a:chOff x="9520" y="3480"/>
            <a:chExt cx="200" cy="8760"/>
          </a:xfrm>
        </p:grpSpPr>
        <p:sp>
          <p:nvSpPr>
            <p:cNvPr id="31805" name="Line 11"/>
            <p:cNvSpPr>
              <a:spLocks noChangeShapeType="1"/>
            </p:cNvSpPr>
            <p:nvPr/>
          </p:nvSpPr>
          <p:spPr bwMode="auto">
            <a:xfrm>
              <a:off x="9520" y="3480"/>
              <a:ext cx="0" cy="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6" name="Line 12"/>
            <p:cNvSpPr>
              <a:spLocks noChangeShapeType="1"/>
            </p:cNvSpPr>
            <p:nvPr/>
          </p:nvSpPr>
          <p:spPr bwMode="auto">
            <a:xfrm flipV="1">
              <a:off x="9520" y="3605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7" name="Line 13"/>
            <p:cNvSpPr>
              <a:spLocks noChangeShapeType="1"/>
            </p:cNvSpPr>
            <p:nvPr/>
          </p:nvSpPr>
          <p:spPr bwMode="auto">
            <a:xfrm flipV="1">
              <a:off x="9520" y="3981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8" name="Line 14"/>
            <p:cNvSpPr>
              <a:spLocks noChangeShapeType="1"/>
            </p:cNvSpPr>
            <p:nvPr/>
          </p:nvSpPr>
          <p:spPr bwMode="auto">
            <a:xfrm flipV="1">
              <a:off x="9520" y="4356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9" name="Line 15"/>
            <p:cNvSpPr>
              <a:spLocks noChangeShapeType="1"/>
            </p:cNvSpPr>
            <p:nvPr/>
          </p:nvSpPr>
          <p:spPr bwMode="auto">
            <a:xfrm flipV="1">
              <a:off x="9520" y="4731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0" name="Line 16"/>
            <p:cNvSpPr>
              <a:spLocks noChangeShapeType="1"/>
            </p:cNvSpPr>
            <p:nvPr/>
          </p:nvSpPr>
          <p:spPr bwMode="auto">
            <a:xfrm flipV="1">
              <a:off x="9520" y="5107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1" name="Line 17"/>
            <p:cNvSpPr>
              <a:spLocks noChangeShapeType="1"/>
            </p:cNvSpPr>
            <p:nvPr/>
          </p:nvSpPr>
          <p:spPr bwMode="auto">
            <a:xfrm flipV="1">
              <a:off x="9520" y="5482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2" name="Line 18"/>
            <p:cNvSpPr>
              <a:spLocks noChangeShapeType="1"/>
            </p:cNvSpPr>
            <p:nvPr/>
          </p:nvSpPr>
          <p:spPr bwMode="auto">
            <a:xfrm flipV="1">
              <a:off x="9520" y="5858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3" name="Line 19"/>
            <p:cNvSpPr>
              <a:spLocks noChangeShapeType="1"/>
            </p:cNvSpPr>
            <p:nvPr/>
          </p:nvSpPr>
          <p:spPr bwMode="auto">
            <a:xfrm flipV="1">
              <a:off x="9520" y="6233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4" name="Line 20"/>
            <p:cNvSpPr>
              <a:spLocks noChangeShapeType="1"/>
            </p:cNvSpPr>
            <p:nvPr/>
          </p:nvSpPr>
          <p:spPr bwMode="auto">
            <a:xfrm flipV="1">
              <a:off x="9520" y="6609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5" name="Line 21"/>
            <p:cNvSpPr>
              <a:spLocks noChangeShapeType="1"/>
            </p:cNvSpPr>
            <p:nvPr/>
          </p:nvSpPr>
          <p:spPr bwMode="auto">
            <a:xfrm flipV="1">
              <a:off x="9520" y="6984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6" name="Line 22"/>
            <p:cNvSpPr>
              <a:spLocks noChangeShapeType="1"/>
            </p:cNvSpPr>
            <p:nvPr/>
          </p:nvSpPr>
          <p:spPr bwMode="auto">
            <a:xfrm flipV="1">
              <a:off x="9520" y="7359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7" name="Line 23"/>
            <p:cNvSpPr>
              <a:spLocks noChangeShapeType="1"/>
            </p:cNvSpPr>
            <p:nvPr/>
          </p:nvSpPr>
          <p:spPr bwMode="auto">
            <a:xfrm flipV="1">
              <a:off x="9520" y="7735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8" name="Line 24"/>
            <p:cNvSpPr>
              <a:spLocks noChangeShapeType="1"/>
            </p:cNvSpPr>
            <p:nvPr/>
          </p:nvSpPr>
          <p:spPr bwMode="auto">
            <a:xfrm flipV="1">
              <a:off x="9520" y="8110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19" name="Line 25"/>
            <p:cNvSpPr>
              <a:spLocks noChangeShapeType="1"/>
            </p:cNvSpPr>
            <p:nvPr/>
          </p:nvSpPr>
          <p:spPr bwMode="auto">
            <a:xfrm flipV="1">
              <a:off x="9520" y="8486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0" name="Line 26"/>
            <p:cNvSpPr>
              <a:spLocks noChangeShapeType="1"/>
            </p:cNvSpPr>
            <p:nvPr/>
          </p:nvSpPr>
          <p:spPr bwMode="auto">
            <a:xfrm flipV="1">
              <a:off x="9520" y="8861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1" name="Line 27"/>
            <p:cNvSpPr>
              <a:spLocks noChangeShapeType="1"/>
            </p:cNvSpPr>
            <p:nvPr/>
          </p:nvSpPr>
          <p:spPr bwMode="auto">
            <a:xfrm flipV="1">
              <a:off x="9520" y="9237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2" name="Line 28"/>
            <p:cNvSpPr>
              <a:spLocks noChangeShapeType="1"/>
            </p:cNvSpPr>
            <p:nvPr/>
          </p:nvSpPr>
          <p:spPr bwMode="auto">
            <a:xfrm flipV="1">
              <a:off x="9520" y="9612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3" name="Line 29"/>
            <p:cNvSpPr>
              <a:spLocks noChangeShapeType="1"/>
            </p:cNvSpPr>
            <p:nvPr/>
          </p:nvSpPr>
          <p:spPr bwMode="auto">
            <a:xfrm flipV="1">
              <a:off x="9520" y="9987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4" name="Line 30"/>
            <p:cNvSpPr>
              <a:spLocks noChangeShapeType="1"/>
            </p:cNvSpPr>
            <p:nvPr/>
          </p:nvSpPr>
          <p:spPr bwMode="auto">
            <a:xfrm flipV="1">
              <a:off x="9520" y="10363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5" name="Line 31"/>
            <p:cNvSpPr>
              <a:spLocks noChangeShapeType="1"/>
            </p:cNvSpPr>
            <p:nvPr/>
          </p:nvSpPr>
          <p:spPr bwMode="auto">
            <a:xfrm flipV="1">
              <a:off x="9520" y="10738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6" name="Line 32"/>
            <p:cNvSpPr>
              <a:spLocks noChangeShapeType="1"/>
            </p:cNvSpPr>
            <p:nvPr/>
          </p:nvSpPr>
          <p:spPr bwMode="auto">
            <a:xfrm flipV="1">
              <a:off x="9520" y="11114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7" name="Line 33"/>
            <p:cNvSpPr>
              <a:spLocks noChangeShapeType="1"/>
            </p:cNvSpPr>
            <p:nvPr/>
          </p:nvSpPr>
          <p:spPr bwMode="auto">
            <a:xfrm flipV="1">
              <a:off x="9520" y="11489"/>
              <a:ext cx="200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28" name="Line 34"/>
            <p:cNvSpPr>
              <a:spLocks noChangeShapeType="1"/>
            </p:cNvSpPr>
            <p:nvPr/>
          </p:nvSpPr>
          <p:spPr bwMode="auto">
            <a:xfrm flipV="1">
              <a:off x="9520" y="11865"/>
              <a:ext cx="200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48000" y="2286000"/>
            <a:ext cx="1447800" cy="228600"/>
            <a:chOff x="1920" y="1440"/>
            <a:chExt cx="912" cy="144"/>
          </a:xfrm>
        </p:grpSpPr>
        <p:sp>
          <p:nvSpPr>
            <p:cNvPr id="31803" name="Line 36"/>
            <p:cNvSpPr>
              <a:spLocks noChangeShapeType="1"/>
            </p:cNvSpPr>
            <p:nvPr/>
          </p:nvSpPr>
          <p:spPr bwMode="auto">
            <a:xfrm>
              <a:off x="1920" y="153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4" name="Line 37"/>
            <p:cNvSpPr>
              <a:spLocks noChangeShapeType="1"/>
            </p:cNvSpPr>
            <p:nvPr/>
          </p:nvSpPr>
          <p:spPr bwMode="auto">
            <a:xfrm flipH="1">
              <a:off x="2352" y="144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495800" y="2286000"/>
            <a:ext cx="1447800" cy="228600"/>
            <a:chOff x="1920" y="1440"/>
            <a:chExt cx="912" cy="144"/>
          </a:xfrm>
        </p:grpSpPr>
        <p:sp>
          <p:nvSpPr>
            <p:cNvPr id="31801" name="Line 39"/>
            <p:cNvSpPr>
              <a:spLocks noChangeShapeType="1"/>
            </p:cNvSpPr>
            <p:nvPr/>
          </p:nvSpPr>
          <p:spPr bwMode="auto">
            <a:xfrm>
              <a:off x="1920" y="153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2" name="Line 40"/>
            <p:cNvSpPr>
              <a:spLocks noChangeShapeType="1"/>
            </p:cNvSpPr>
            <p:nvPr/>
          </p:nvSpPr>
          <p:spPr bwMode="auto">
            <a:xfrm flipH="1">
              <a:off x="2352" y="144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048000" y="2667000"/>
            <a:ext cx="1447800" cy="228600"/>
            <a:chOff x="1920" y="1680"/>
            <a:chExt cx="912" cy="144"/>
          </a:xfrm>
        </p:grpSpPr>
        <p:sp>
          <p:nvSpPr>
            <p:cNvPr id="31798" name="Line 42"/>
            <p:cNvSpPr>
              <a:spLocks noChangeShapeType="1"/>
            </p:cNvSpPr>
            <p:nvPr/>
          </p:nvSpPr>
          <p:spPr bwMode="auto">
            <a:xfrm>
              <a:off x="1920" y="177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9" name="Line 43"/>
            <p:cNvSpPr>
              <a:spLocks noChangeShapeType="1"/>
            </p:cNvSpPr>
            <p:nvPr/>
          </p:nvSpPr>
          <p:spPr bwMode="auto">
            <a:xfrm flipH="1">
              <a:off x="2304" y="16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800" name="Line 44"/>
            <p:cNvSpPr>
              <a:spLocks noChangeShapeType="1"/>
            </p:cNvSpPr>
            <p:nvPr/>
          </p:nvSpPr>
          <p:spPr bwMode="auto">
            <a:xfrm flipH="1">
              <a:off x="2352" y="16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4495800" y="2667000"/>
            <a:ext cx="1447800" cy="228600"/>
            <a:chOff x="1920" y="1680"/>
            <a:chExt cx="912" cy="144"/>
          </a:xfrm>
        </p:grpSpPr>
        <p:sp>
          <p:nvSpPr>
            <p:cNvPr id="31795" name="Line 46"/>
            <p:cNvSpPr>
              <a:spLocks noChangeShapeType="1"/>
            </p:cNvSpPr>
            <p:nvPr/>
          </p:nvSpPr>
          <p:spPr bwMode="auto">
            <a:xfrm>
              <a:off x="1920" y="177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6" name="Line 47"/>
            <p:cNvSpPr>
              <a:spLocks noChangeShapeType="1"/>
            </p:cNvSpPr>
            <p:nvPr/>
          </p:nvSpPr>
          <p:spPr bwMode="auto">
            <a:xfrm flipH="1">
              <a:off x="2304" y="16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7" name="Line 48"/>
            <p:cNvSpPr>
              <a:spLocks noChangeShapeType="1"/>
            </p:cNvSpPr>
            <p:nvPr/>
          </p:nvSpPr>
          <p:spPr bwMode="auto">
            <a:xfrm flipH="1">
              <a:off x="2352" y="16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590800" y="3352800"/>
            <a:ext cx="1905000" cy="228600"/>
            <a:chOff x="1632" y="2112"/>
            <a:chExt cx="1200" cy="144"/>
          </a:xfrm>
        </p:grpSpPr>
        <p:sp>
          <p:nvSpPr>
            <p:cNvPr id="31791" name="Line 50"/>
            <p:cNvSpPr>
              <a:spLocks noChangeShapeType="1"/>
            </p:cNvSpPr>
            <p:nvPr/>
          </p:nvSpPr>
          <p:spPr bwMode="auto">
            <a:xfrm>
              <a:off x="1632" y="22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2" name="Line 51"/>
            <p:cNvSpPr>
              <a:spLocks noChangeShapeType="1"/>
            </p:cNvSpPr>
            <p:nvPr/>
          </p:nvSpPr>
          <p:spPr bwMode="auto">
            <a:xfrm flipH="1">
              <a:off x="2160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3" name="Line 52"/>
            <p:cNvSpPr>
              <a:spLocks noChangeShapeType="1"/>
            </p:cNvSpPr>
            <p:nvPr/>
          </p:nvSpPr>
          <p:spPr bwMode="auto">
            <a:xfrm flipH="1">
              <a:off x="2208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4" name="Line 53"/>
            <p:cNvSpPr>
              <a:spLocks noChangeShapeType="1"/>
            </p:cNvSpPr>
            <p:nvPr/>
          </p:nvSpPr>
          <p:spPr bwMode="auto">
            <a:xfrm flipH="1">
              <a:off x="2256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4495800" y="3352800"/>
            <a:ext cx="1905000" cy="228600"/>
            <a:chOff x="1632" y="2112"/>
            <a:chExt cx="1200" cy="144"/>
          </a:xfrm>
        </p:grpSpPr>
        <p:sp>
          <p:nvSpPr>
            <p:cNvPr id="31787" name="Line 55"/>
            <p:cNvSpPr>
              <a:spLocks noChangeShapeType="1"/>
            </p:cNvSpPr>
            <p:nvPr/>
          </p:nvSpPr>
          <p:spPr bwMode="auto">
            <a:xfrm>
              <a:off x="1632" y="220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8" name="Line 56"/>
            <p:cNvSpPr>
              <a:spLocks noChangeShapeType="1"/>
            </p:cNvSpPr>
            <p:nvPr/>
          </p:nvSpPr>
          <p:spPr bwMode="auto">
            <a:xfrm flipH="1">
              <a:off x="2160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89" name="Line 57"/>
            <p:cNvSpPr>
              <a:spLocks noChangeShapeType="1"/>
            </p:cNvSpPr>
            <p:nvPr/>
          </p:nvSpPr>
          <p:spPr bwMode="auto">
            <a:xfrm flipH="1">
              <a:off x="2208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790" name="Line 58"/>
            <p:cNvSpPr>
              <a:spLocks noChangeShapeType="1"/>
            </p:cNvSpPr>
            <p:nvPr/>
          </p:nvSpPr>
          <p:spPr bwMode="auto">
            <a:xfrm flipH="1">
              <a:off x="2256" y="2112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600200" y="4800600"/>
            <a:ext cx="2895600" cy="228600"/>
            <a:chOff x="1008" y="3024"/>
            <a:chExt cx="1824" cy="144"/>
          </a:xfrm>
        </p:grpSpPr>
        <p:sp>
          <p:nvSpPr>
            <p:cNvPr id="31781" name="Line 60"/>
            <p:cNvSpPr>
              <a:spLocks noChangeShapeType="1"/>
            </p:cNvSpPr>
            <p:nvPr/>
          </p:nvSpPr>
          <p:spPr bwMode="auto">
            <a:xfrm>
              <a:off x="1008" y="312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1782" name="Group 61"/>
            <p:cNvGrpSpPr>
              <a:grpSpLocks/>
            </p:cNvGrpSpPr>
            <p:nvPr/>
          </p:nvGrpSpPr>
          <p:grpSpPr bwMode="auto">
            <a:xfrm>
              <a:off x="1776" y="3024"/>
              <a:ext cx="192" cy="144"/>
              <a:chOff x="1824" y="3024"/>
              <a:chExt cx="192" cy="144"/>
            </a:xfrm>
          </p:grpSpPr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 flipH="1">
                <a:off x="1824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84" name="Line 63"/>
              <p:cNvSpPr>
                <a:spLocks noChangeShapeType="1"/>
              </p:cNvSpPr>
              <p:nvPr/>
            </p:nvSpPr>
            <p:spPr bwMode="auto">
              <a:xfrm flipH="1">
                <a:off x="1872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85" name="Line 64"/>
              <p:cNvSpPr>
                <a:spLocks noChangeShapeType="1"/>
              </p:cNvSpPr>
              <p:nvPr/>
            </p:nvSpPr>
            <p:spPr bwMode="auto">
              <a:xfrm flipH="1">
                <a:off x="1920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86" name="Line 65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4495800" y="4800600"/>
            <a:ext cx="2895600" cy="228600"/>
            <a:chOff x="1008" y="3024"/>
            <a:chExt cx="1824" cy="144"/>
          </a:xfrm>
        </p:grpSpPr>
        <p:sp>
          <p:nvSpPr>
            <p:cNvPr id="31775" name="Line 67"/>
            <p:cNvSpPr>
              <a:spLocks noChangeShapeType="1"/>
            </p:cNvSpPr>
            <p:nvPr/>
          </p:nvSpPr>
          <p:spPr bwMode="auto">
            <a:xfrm>
              <a:off x="1008" y="312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1776" name="Group 68"/>
            <p:cNvGrpSpPr>
              <a:grpSpLocks/>
            </p:cNvGrpSpPr>
            <p:nvPr/>
          </p:nvGrpSpPr>
          <p:grpSpPr bwMode="auto">
            <a:xfrm>
              <a:off x="1776" y="3024"/>
              <a:ext cx="192" cy="144"/>
              <a:chOff x="1824" y="3024"/>
              <a:chExt cx="192" cy="144"/>
            </a:xfrm>
          </p:grpSpPr>
          <p:sp>
            <p:nvSpPr>
              <p:cNvPr id="31777" name="Line 69"/>
              <p:cNvSpPr>
                <a:spLocks noChangeShapeType="1"/>
              </p:cNvSpPr>
              <p:nvPr/>
            </p:nvSpPr>
            <p:spPr bwMode="auto">
              <a:xfrm flipH="1">
                <a:off x="1824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78" name="Line 70"/>
              <p:cNvSpPr>
                <a:spLocks noChangeShapeType="1"/>
              </p:cNvSpPr>
              <p:nvPr/>
            </p:nvSpPr>
            <p:spPr bwMode="auto">
              <a:xfrm flipH="1">
                <a:off x="1872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79" name="Line 71"/>
              <p:cNvSpPr>
                <a:spLocks noChangeShapeType="1"/>
              </p:cNvSpPr>
              <p:nvPr/>
            </p:nvSpPr>
            <p:spPr bwMode="auto">
              <a:xfrm flipH="1">
                <a:off x="1920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80" name="Line 72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1219200" y="5181600"/>
            <a:ext cx="3276600" cy="228600"/>
            <a:chOff x="768" y="3264"/>
            <a:chExt cx="2064" cy="144"/>
          </a:xfrm>
        </p:grpSpPr>
        <p:sp>
          <p:nvSpPr>
            <p:cNvPr id="31768" name="Line 74"/>
            <p:cNvSpPr>
              <a:spLocks noChangeShapeType="1"/>
            </p:cNvSpPr>
            <p:nvPr/>
          </p:nvSpPr>
          <p:spPr bwMode="auto">
            <a:xfrm>
              <a:off x="768" y="336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1769" name="Group 75"/>
            <p:cNvGrpSpPr>
              <a:grpSpLocks/>
            </p:cNvGrpSpPr>
            <p:nvPr/>
          </p:nvGrpSpPr>
          <p:grpSpPr bwMode="auto">
            <a:xfrm>
              <a:off x="1728" y="3264"/>
              <a:ext cx="240" cy="144"/>
              <a:chOff x="1536" y="3264"/>
              <a:chExt cx="240" cy="144"/>
            </a:xfrm>
          </p:grpSpPr>
          <p:sp>
            <p:nvSpPr>
              <p:cNvPr id="31770" name="Line 76"/>
              <p:cNvSpPr>
                <a:spLocks noChangeShapeType="1"/>
              </p:cNvSpPr>
              <p:nvPr/>
            </p:nvSpPr>
            <p:spPr bwMode="auto">
              <a:xfrm flipH="1">
                <a:off x="1536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71" name="Line 77"/>
              <p:cNvSpPr>
                <a:spLocks noChangeShapeType="1"/>
              </p:cNvSpPr>
              <p:nvPr/>
            </p:nvSpPr>
            <p:spPr bwMode="auto">
              <a:xfrm flipH="1">
                <a:off x="1584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72" name="Line 78"/>
              <p:cNvSpPr>
                <a:spLocks noChangeShapeType="1"/>
              </p:cNvSpPr>
              <p:nvPr/>
            </p:nvSpPr>
            <p:spPr bwMode="auto">
              <a:xfrm flipH="1">
                <a:off x="1632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73" name="Line 79"/>
              <p:cNvSpPr>
                <a:spLocks noChangeShapeType="1"/>
              </p:cNvSpPr>
              <p:nvPr/>
            </p:nvSpPr>
            <p:spPr bwMode="auto">
              <a:xfrm flipH="1">
                <a:off x="1680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74" name="Line 80"/>
              <p:cNvSpPr>
                <a:spLocks noChangeShapeType="1"/>
              </p:cNvSpPr>
              <p:nvPr/>
            </p:nvSpPr>
            <p:spPr bwMode="auto">
              <a:xfrm flipH="1">
                <a:off x="1728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495800" y="5181600"/>
            <a:ext cx="3276600" cy="228600"/>
            <a:chOff x="768" y="3264"/>
            <a:chExt cx="2064" cy="144"/>
          </a:xfrm>
        </p:grpSpPr>
        <p:sp>
          <p:nvSpPr>
            <p:cNvPr id="31761" name="Line 82"/>
            <p:cNvSpPr>
              <a:spLocks noChangeShapeType="1"/>
            </p:cNvSpPr>
            <p:nvPr/>
          </p:nvSpPr>
          <p:spPr bwMode="auto">
            <a:xfrm>
              <a:off x="768" y="3360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31762" name="Group 83"/>
            <p:cNvGrpSpPr>
              <a:grpSpLocks/>
            </p:cNvGrpSpPr>
            <p:nvPr/>
          </p:nvGrpSpPr>
          <p:grpSpPr bwMode="auto">
            <a:xfrm>
              <a:off x="1728" y="3264"/>
              <a:ext cx="240" cy="144"/>
              <a:chOff x="1536" y="3264"/>
              <a:chExt cx="240" cy="144"/>
            </a:xfrm>
          </p:grpSpPr>
          <p:sp>
            <p:nvSpPr>
              <p:cNvPr id="31763" name="Line 84"/>
              <p:cNvSpPr>
                <a:spLocks noChangeShapeType="1"/>
              </p:cNvSpPr>
              <p:nvPr/>
            </p:nvSpPr>
            <p:spPr bwMode="auto">
              <a:xfrm flipH="1">
                <a:off x="1536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64" name="Line 85"/>
              <p:cNvSpPr>
                <a:spLocks noChangeShapeType="1"/>
              </p:cNvSpPr>
              <p:nvPr/>
            </p:nvSpPr>
            <p:spPr bwMode="auto">
              <a:xfrm flipH="1">
                <a:off x="1584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65" name="Line 86"/>
              <p:cNvSpPr>
                <a:spLocks noChangeShapeType="1"/>
              </p:cNvSpPr>
              <p:nvPr/>
            </p:nvSpPr>
            <p:spPr bwMode="auto">
              <a:xfrm flipH="1">
                <a:off x="1632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66" name="Line 87"/>
              <p:cNvSpPr>
                <a:spLocks noChangeShapeType="1"/>
              </p:cNvSpPr>
              <p:nvPr/>
            </p:nvSpPr>
            <p:spPr bwMode="auto">
              <a:xfrm flipH="1">
                <a:off x="1680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767" name="Line 88"/>
              <p:cNvSpPr>
                <a:spLocks noChangeShapeType="1"/>
              </p:cNvSpPr>
              <p:nvPr/>
            </p:nvSpPr>
            <p:spPr bwMode="auto">
              <a:xfrm flipH="1">
                <a:off x="1728" y="3264"/>
                <a:ext cx="4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31759" name="Text Box 89"/>
          <p:cNvSpPr txBox="1">
            <a:spLocks noChangeArrowheads="1"/>
          </p:cNvSpPr>
          <p:nvPr/>
        </p:nvSpPr>
        <p:spPr bwMode="auto">
          <a:xfrm>
            <a:off x="0" y="5867400"/>
            <a:ext cx="9145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Arial" charset="0"/>
                <a:ea typeface="MS PGothic" pitchFamily="34" charset="-128"/>
              </a:rPr>
              <a:t>		Solid lines		Dashed lines of the </a:t>
            </a:r>
            <a:r>
              <a:rPr lang="en-US" sz="2000" b="1" u="sng">
                <a:solidFill>
                  <a:schemeClr val="accent2"/>
                </a:solidFill>
                <a:latin typeface="Arial" charset="0"/>
                <a:ea typeface="MS PGothic" pitchFamily="34" charset="-128"/>
              </a:rPr>
              <a:t>same</a:t>
            </a:r>
            <a:r>
              <a:rPr lang="en-US" sz="2000" b="1">
                <a:solidFill>
                  <a:schemeClr val="accent2"/>
                </a:solidFill>
                <a:latin typeface="Arial" charset="0"/>
                <a:ea typeface="MS PGothic" pitchFamily="34" charset="-128"/>
              </a:rPr>
              <a:t> length</a:t>
            </a:r>
            <a:endParaRPr lang="en-US" sz="2800" b="1">
              <a:solidFill>
                <a:schemeClr val="accent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7717" name="Rectangle 8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object-image lines to locate image in a plane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ounded Rectangle 3"/>
          <p:cNvSpPr>
            <a:spLocks noChangeArrowheads="1"/>
          </p:cNvSpPr>
          <p:nvPr/>
        </p:nvSpPr>
        <p:spPr bwMode="auto">
          <a:xfrm>
            <a:off x="2438400" y="2438400"/>
            <a:ext cx="4114800" cy="914400"/>
          </a:xfrm>
          <a:prstGeom prst="roundRect">
            <a:avLst>
              <a:gd name="adj" fmla="val 16667"/>
            </a:avLst>
          </a:prstGeom>
          <a:solidFill>
            <a:srgbClr val="FFFFFF">
              <a:alpha val="65097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s-MX" sz="2400"/>
          </a:p>
        </p:txBody>
      </p:sp>
      <p:sp>
        <p:nvSpPr>
          <p:cNvPr id="277507" name="Rectang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Locating an image in a plane mirror</a:t>
            </a:r>
          </a:p>
        </p:txBody>
      </p:sp>
      <p:sp>
        <p:nvSpPr>
          <p:cNvPr id="32772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Using Object-Image Lines</a:t>
            </a:r>
          </a:p>
          <a:p>
            <a:r>
              <a:rPr lang="en-US" dirty="0" smtClean="0"/>
              <a:t>B. Using Light Rays (ray diagram)</a:t>
            </a:r>
          </a:p>
          <a:p>
            <a:r>
              <a:rPr lang="en-US" dirty="0" smtClean="0"/>
              <a:t>C. Using both Object-Image lines and Light Rays (ray diagram)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1" name="Rectang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light rays to locate image in a plane mirror: Step 1</a:t>
            </a:r>
          </a:p>
        </p:txBody>
      </p:sp>
      <p:sp>
        <p:nvSpPr>
          <p:cNvPr id="33795" name="Rectangle 8"/>
          <p:cNvSpPr>
            <a:spLocks noGrp="1"/>
          </p:cNvSpPr>
          <p:nvPr>
            <p:ph type="body" idx="1"/>
          </p:nvPr>
        </p:nvSpPr>
        <p:spPr>
          <a:xfrm>
            <a:off x="4868863" y="1774825"/>
            <a:ext cx="3817937" cy="4625975"/>
          </a:xfrm>
        </p:spPr>
        <p:txBody>
          <a:bodyPr/>
          <a:lstStyle/>
          <a:p>
            <a:r>
              <a:rPr lang="en-US" smtClean="0"/>
              <a:t>Identify the top and the bottom of the object (label these “A” and “B”)</a:t>
            </a:r>
          </a:p>
        </p:txBody>
      </p:sp>
      <p:pic>
        <p:nvPicPr>
          <p:cNvPr id="33796" name="Picture 4" descr="FigU4-062_p310.jpg"/>
          <p:cNvPicPr>
            <a:picLocks noChangeAspect="1" noChangeArrowheads="1"/>
          </p:cNvPicPr>
          <p:nvPr/>
        </p:nvPicPr>
        <p:blipFill>
          <a:blip r:embed="rId3" cstate="print">
            <a:lum bright="-4000" contrast="8000"/>
          </a:blip>
          <a:srcRect/>
          <a:stretch>
            <a:fillRect/>
          </a:stretch>
        </p:blipFill>
        <p:spPr bwMode="auto">
          <a:xfrm>
            <a:off x="1828800" y="16002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light%20r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-1588" y="914400"/>
            <a:ext cx="9145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MX" sz="2800" b="1">
              <a:solidFill>
                <a:schemeClr val="accent2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172" name="Text Box 46"/>
          <p:cNvSpPr txBox="1">
            <a:spLocks noChangeArrowheads="1"/>
          </p:cNvSpPr>
          <p:nvPr/>
        </p:nvSpPr>
        <p:spPr bwMode="auto">
          <a:xfrm>
            <a:off x="-1588" y="5713413"/>
            <a:ext cx="9145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>
              <a:latin typeface="Arial" charset="0"/>
              <a:ea typeface="MS PGothic" pitchFamily="34" charset="-128"/>
            </a:endParaRPr>
          </a:p>
          <a:p>
            <a:endParaRPr lang="en-US" sz="2800" b="1">
              <a:latin typeface="Arial" charset="0"/>
              <a:ea typeface="MS PGothic" pitchFamily="34" charset="-128"/>
            </a:endParaRPr>
          </a:p>
        </p:txBody>
      </p:sp>
      <p:sp>
        <p:nvSpPr>
          <p:cNvPr id="7173" name="Rectangle 4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Ray Model of Light</a:t>
            </a:r>
          </a:p>
        </p:txBody>
      </p:sp>
      <p:sp>
        <p:nvSpPr>
          <p:cNvPr id="7174" name="Rectangle 48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4114800" cy="4625975"/>
          </a:xfrm>
        </p:spPr>
        <p:txBody>
          <a:bodyPr/>
          <a:lstStyle/>
          <a:p>
            <a:r>
              <a:rPr lang="en-US" smtClean="0"/>
              <a:t>Light rays</a:t>
            </a:r>
          </a:p>
          <a:p>
            <a:r>
              <a:rPr lang="en-US" smtClean="0"/>
              <a:t>illustrate the travel of light in a straight line</a:t>
            </a:r>
          </a:p>
          <a:p>
            <a:r>
              <a:rPr lang="en-US" smtClean="0"/>
              <a:t>arrows show the source of the light and the direction of light travel</a:t>
            </a:r>
          </a:p>
        </p:txBody>
      </p:sp>
      <p:grpSp>
        <p:nvGrpSpPr>
          <p:cNvPr id="7175" name="Group 50"/>
          <p:cNvGrpSpPr>
            <a:grpSpLocks/>
          </p:cNvGrpSpPr>
          <p:nvPr/>
        </p:nvGrpSpPr>
        <p:grpSpPr bwMode="auto">
          <a:xfrm>
            <a:off x="4343400" y="2057400"/>
            <a:ext cx="4572000" cy="4564063"/>
            <a:chOff x="1344" y="1296"/>
            <a:chExt cx="2880" cy="2875"/>
          </a:xfrm>
        </p:grpSpPr>
        <p:grpSp>
          <p:nvGrpSpPr>
            <p:cNvPr id="7181" name="Group 51"/>
            <p:cNvGrpSpPr>
              <a:grpSpLocks/>
            </p:cNvGrpSpPr>
            <p:nvPr/>
          </p:nvGrpSpPr>
          <p:grpSpPr bwMode="auto">
            <a:xfrm rot="19942705" flipV="1">
              <a:off x="2784" y="2401"/>
              <a:ext cx="1344" cy="47"/>
              <a:chOff x="528" y="3360"/>
              <a:chExt cx="2064" cy="0"/>
            </a:xfrm>
          </p:grpSpPr>
          <p:sp>
            <p:nvSpPr>
              <p:cNvPr id="7213" name="Line 52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214" name="Line 53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182" name="Group 54"/>
            <p:cNvGrpSpPr>
              <a:grpSpLocks/>
            </p:cNvGrpSpPr>
            <p:nvPr/>
          </p:nvGrpSpPr>
          <p:grpSpPr bwMode="auto">
            <a:xfrm rot="18142705" flipV="1">
              <a:off x="2521" y="2088"/>
              <a:ext cx="1344" cy="47"/>
              <a:chOff x="528" y="3360"/>
              <a:chExt cx="2064" cy="0"/>
            </a:xfrm>
          </p:grpSpPr>
          <p:sp>
            <p:nvSpPr>
              <p:cNvPr id="7211" name="Line 55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212" name="Line 56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183" name="Group 57"/>
            <p:cNvGrpSpPr>
              <a:grpSpLocks/>
            </p:cNvGrpSpPr>
            <p:nvPr/>
          </p:nvGrpSpPr>
          <p:grpSpPr bwMode="auto">
            <a:xfrm rot="16203701" flipV="1">
              <a:off x="2136" y="1944"/>
              <a:ext cx="1344" cy="47"/>
              <a:chOff x="528" y="3360"/>
              <a:chExt cx="2064" cy="0"/>
            </a:xfrm>
          </p:grpSpPr>
          <p:sp>
            <p:nvSpPr>
              <p:cNvPr id="7209" name="Line 58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210" name="Line 59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184" name="Group 60"/>
            <p:cNvGrpSpPr>
              <a:grpSpLocks/>
            </p:cNvGrpSpPr>
            <p:nvPr/>
          </p:nvGrpSpPr>
          <p:grpSpPr bwMode="auto">
            <a:xfrm rot="21585284" flipV="1">
              <a:off x="2880" y="2737"/>
              <a:ext cx="1344" cy="47"/>
              <a:chOff x="528" y="3360"/>
              <a:chExt cx="2064" cy="0"/>
            </a:xfrm>
          </p:grpSpPr>
          <p:sp>
            <p:nvSpPr>
              <p:cNvPr id="7207" name="Line 61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208" name="Line 62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185" name="Group 63"/>
            <p:cNvGrpSpPr>
              <a:grpSpLocks/>
            </p:cNvGrpSpPr>
            <p:nvPr/>
          </p:nvGrpSpPr>
          <p:grpSpPr bwMode="auto">
            <a:xfrm rot="1657295" flipH="1" flipV="1">
              <a:off x="1440" y="2401"/>
              <a:ext cx="1344" cy="47"/>
              <a:chOff x="528" y="3360"/>
              <a:chExt cx="2064" cy="0"/>
            </a:xfrm>
          </p:grpSpPr>
          <p:sp>
            <p:nvSpPr>
              <p:cNvPr id="7205" name="Line 64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206" name="Line 65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186" name="Group 66"/>
            <p:cNvGrpSpPr>
              <a:grpSpLocks/>
            </p:cNvGrpSpPr>
            <p:nvPr/>
          </p:nvGrpSpPr>
          <p:grpSpPr bwMode="auto">
            <a:xfrm rot="3457295" flipH="1" flipV="1">
              <a:off x="1704" y="2088"/>
              <a:ext cx="1344" cy="47"/>
              <a:chOff x="528" y="3360"/>
              <a:chExt cx="2064" cy="0"/>
            </a:xfrm>
          </p:grpSpPr>
          <p:sp>
            <p:nvSpPr>
              <p:cNvPr id="7203" name="Line 67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204" name="Line 68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187" name="Group 69"/>
            <p:cNvGrpSpPr>
              <a:grpSpLocks/>
            </p:cNvGrpSpPr>
            <p:nvPr/>
          </p:nvGrpSpPr>
          <p:grpSpPr bwMode="auto">
            <a:xfrm rot="14716" flipH="1" flipV="1">
              <a:off x="1344" y="2737"/>
              <a:ext cx="1344" cy="47"/>
              <a:chOff x="528" y="3360"/>
              <a:chExt cx="2064" cy="0"/>
            </a:xfrm>
          </p:grpSpPr>
          <p:sp>
            <p:nvSpPr>
              <p:cNvPr id="7201" name="Line 70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144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202" name="Line 71"/>
              <p:cNvSpPr>
                <a:spLocks noChangeShapeType="1"/>
              </p:cNvSpPr>
              <p:nvPr/>
            </p:nvSpPr>
            <p:spPr bwMode="auto">
              <a:xfrm>
                <a:off x="528" y="3360"/>
                <a:ext cx="2064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188" name="Group 72"/>
            <p:cNvGrpSpPr>
              <a:grpSpLocks/>
            </p:cNvGrpSpPr>
            <p:nvPr/>
          </p:nvGrpSpPr>
          <p:grpSpPr bwMode="auto">
            <a:xfrm>
              <a:off x="1392" y="2778"/>
              <a:ext cx="2784" cy="1393"/>
              <a:chOff x="1392" y="2778"/>
              <a:chExt cx="2784" cy="1393"/>
            </a:xfrm>
          </p:grpSpPr>
          <p:grpSp>
            <p:nvGrpSpPr>
              <p:cNvPr id="7189" name="Group 73"/>
              <p:cNvGrpSpPr>
                <a:grpSpLocks/>
              </p:cNvGrpSpPr>
              <p:nvPr/>
            </p:nvGrpSpPr>
            <p:grpSpPr bwMode="auto">
              <a:xfrm rot="1657295">
                <a:off x="2784" y="3126"/>
                <a:ext cx="1392" cy="49"/>
                <a:chOff x="528" y="3360"/>
                <a:chExt cx="2064" cy="0"/>
              </a:xfrm>
            </p:grpSpPr>
            <p:sp>
              <p:nvSpPr>
                <p:cNvPr id="7199" name="Line 74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14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200" name="Line 75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2064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7190" name="Group 76"/>
              <p:cNvGrpSpPr>
                <a:grpSpLocks/>
              </p:cNvGrpSpPr>
              <p:nvPr/>
            </p:nvGrpSpPr>
            <p:grpSpPr bwMode="auto">
              <a:xfrm rot="3457295">
                <a:off x="2510" y="3451"/>
                <a:ext cx="1393" cy="48"/>
                <a:chOff x="528" y="3360"/>
                <a:chExt cx="2064" cy="0"/>
              </a:xfrm>
            </p:grpSpPr>
            <p:sp>
              <p:nvSpPr>
                <p:cNvPr id="7197" name="Line 77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14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198" name="Line 78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2064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7191" name="Group 79"/>
              <p:cNvGrpSpPr>
                <a:grpSpLocks/>
              </p:cNvGrpSpPr>
              <p:nvPr/>
            </p:nvGrpSpPr>
            <p:grpSpPr bwMode="auto">
              <a:xfrm rot="19942705" flipH="1">
                <a:off x="1392" y="3126"/>
                <a:ext cx="1392" cy="49"/>
                <a:chOff x="528" y="3360"/>
                <a:chExt cx="2064" cy="0"/>
              </a:xfrm>
            </p:grpSpPr>
            <p:sp>
              <p:nvSpPr>
                <p:cNvPr id="7195" name="Line 80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14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196" name="Line 81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2064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7192" name="Group 82"/>
              <p:cNvGrpSpPr>
                <a:grpSpLocks/>
              </p:cNvGrpSpPr>
              <p:nvPr/>
            </p:nvGrpSpPr>
            <p:grpSpPr bwMode="auto">
              <a:xfrm rot="18142705" flipH="1">
                <a:off x="1664" y="3451"/>
                <a:ext cx="1393" cy="48"/>
                <a:chOff x="528" y="3360"/>
                <a:chExt cx="2064" cy="0"/>
              </a:xfrm>
            </p:grpSpPr>
            <p:sp>
              <p:nvSpPr>
                <p:cNvPr id="7193" name="Line 83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14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7194" name="Line 84"/>
                <p:cNvSpPr>
                  <a:spLocks noChangeShapeType="1"/>
                </p:cNvSpPr>
                <p:nvPr/>
              </p:nvSpPr>
              <p:spPr bwMode="auto">
                <a:xfrm>
                  <a:off x="528" y="3360"/>
                  <a:ext cx="2064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</p:grpSp>
      </p:grpSp>
      <p:grpSp>
        <p:nvGrpSpPr>
          <p:cNvPr id="7176" name="Group 85"/>
          <p:cNvGrpSpPr>
            <a:grpSpLocks/>
          </p:cNvGrpSpPr>
          <p:nvPr/>
        </p:nvGrpSpPr>
        <p:grpSpPr bwMode="auto">
          <a:xfrm>
            <a:off x="6248400" y="3733800"/>
            <a:ext cx="688975" cy="3124200"/>
            <a:chOff x="2592" y="2352"/>
            <a:chExt cx="434" cy="1968"/>
          </a:xfrm>
        </p:grpSpPr>
        <p:grpSp>
          <p:nvGrpSpPr>
            <p:cNvPr id="7177" name="Group 86"/>
            <p:cNvGrpSpPr>
              <a:grpSpLocks/>
            </p:cNvGrpSpPr>
            <p:nvPr/>
          </p:nvGrpSpPr>
          <p:grpSpPr bwMode="auto">
            <a:xfrm>
              <a:off x="2592" y="2352"/>
              <a:ext cx="434" cy="744"/>
              <a:chOff x="2576" y="2320"/>
              <a:chExt cx="472" cy="808"/>
            </a:xfrm>
          </p:grpSpPr>
          <p:sp>
            <p:nvSpPr>
              <p:cNvPr id="7179" name="Freeform 87"/>
              <p:cNvSpPr>
                <a:spLocks/>
              </p:cNvSpPr>
              <p:nvPr/>
            </p:nvSpPr>
            <p:spPr bwMode="auto">
              <a:xfrm>
                <a:off x="2576" y="2320"/>
                <a:ext cx="472" cy="808"/>
              </a:xfrm>
              <a:custGeom>
                <a:avLst/>
                <a:gdLst>
                  <a:gd name="T0" fmla="*/ 256 w 472"/>
                  <a:gd name="T1" fmla="*/ 32 h 808"/>
                  <a:gd name="T2" fmla="*/ 16 w 472"/>
                  <a:gd name="T3" fmla="*/ 416 h 808"/>
                  <a:gd name="T4" fmla="*/ 160 w 472"/>
                  <a:gd name="T5" fmla="*/ 752 h 808"/>
                  <a:gd name="T6" fmla="*/ 400 w 472"/>
                  <a:gd name="T7" fmla="*/ 752 h 808"/>
                  <a:gd name="T8" fmla="*/ 448 w 472"/>
                  <a:gd name="T9" fmla="*/ 416 h 808"/>
                  <a:gd name="T10" fmla="*/ 256 w 472"/>
                  <a:gd name="T11" fmla="*/ 224 h 808"/>
                  <a:gd name="T12" fmla="*/ 256 w 472"/>
                  <a:gd name="T13" fmla="*/ 32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2"/>
                  <a:gd name="T22" fmla="*/ 0 h 808"/>
                  <a:gd name="T23" fmla="*/ 472 w 472"/>
                  <a:gd name="T24" fmla="*/ 808 h 8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2" h="808">
                    <a:moveTo>
                      <a:pt x="256" y="32"/>
                    </a:moveTo>
                    <a:cubicBezTo>
                      <a:pt x="216" y="64"/>
                      <a:pt x="32" y="296"/>
                      <a:pt x="16" y="416"/>
                    </a:cubicBezTo>
                    <a:cubicBezTo>
                      <a:pt x="0" y="536"/>
                      <a:pt x="96" y="696"/>
                      <a:pt x="160" y="752"/>
                    </a:cubicBezTo>
                    <a:cubicBezTo>
                      <a:pt x="224" y="808"/>
                      <a:pt x="352" y="808"/>
                      <a:pt x="400" y="752"/>
                    </a:cubicBezTo>
                    <a:cubicBezTo>
                      <a:pt x="448" y="696"/>
                      <a:pt x="472" y="504"/>
                      <a:pt x="448" y="416"/>
                    </a:cubicBezTo>
                    <a:cubicBezTo>
                      <a:pt x="424" y="328"/>
                      <a:pt x="288" y="288"/>
                      <a:pt x="256" y="224"/>
                    </a:cubicBezTo>
                    <a:cubicBezTo>
                      <a:pt x="224" y="160"/>
                      <a:pt x="296" y="0"/>
                      <a:pt x="256" y="3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9900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7180" name="Freeform 88"/>
              <p:cNvSpPr>
                <a:spLocks/>
              </p:cNvSpPr>
              <p:nvPr/>
            </p:nvSpPr>
            <p:spPr bwMode="auto">
              <a:xfrm>
                <a:off x="2640" y="2496"/>
                <a:ext cx="360" cy="616"/>
              </a:xfrm>
              <a:custGeom>
                <a:avLst/>
                <a:gdLst>
                  <a:gd name="T0" fmla="*/ 114 w 472"/>
                  <a:gd name="T1" fmla="*/ 14 h 808"/>
                  <a:gd name="T2" fmla="*/ 7 w 472"/>
                  <a:gd name="T3" fmla="*/ 184 h 808"/>
                  <a:gd name="T4" fmla="*/ 71 w 472"/>
                  <a:gd name="T5" fmla="*/ 333 h 808"/>
                  <a:gd name="T6" fmla="*/ 178 w 472"/>
                  <a:gd name="T7" fmla="*/ 333 h 808"/>
                  <a:gd name="T8" fmla="*/ 199 w 472"/>
                  <a:gd name="T9" fmla="*/ 184 h 808"/>
                  <a:gd name="T10" fmla="*/ 114 w 472"/>
                  <a:gd name="T11" fmla="*/ 99 h 808"/>
                  <a:gd name="T12" fmla="*/ 114 w 472"/>
                  <a:gd name="T13" fmla="*/ 14 h 8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72"/>
                  <a:gd name="T22" fmla="*/ 0 h 808"/>
                  <a:gd name="T23" fmla="*/ 472 w 472"/>
                  <a:gd name="T24" fmla="*/ 808 h 8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72" h="808">
                    <a:moveTo>
                      <a:pt x="256" y="32"/>
                    </a:moveTo>
                    <a:cubicBezTo>
                      <a:pt x="216" y="64"/>
                      <a:pt x="32" y="296"/>
                      <a:pt x="16" y="416"/>
                    </a:cubicBezTo>
                    <a:cubicBezTo>
                      <a:pt x="0" y="536"/>
                      <a:pt x="96" y="696"/>
                      <a:pt x="160" y="752"/>
                    </a:cubicBezTo>
                    <a:cubicBezTo>
                      <a:pt x="224" y="808"/>
                      <a:pt x="352" y="808"/>
                      <a:pt x="400" y="752"/>
                    </a:cubicBezTo>
                    <a:cubicBezTo>
                      <a:pt x="448" y="696"/>
                      <a:pt x="472" y="504"/>
                      <a:pt x="448" y="416"/>
                    </a:cubicBezTo>
                    <a:cubicBezTo>
                      <a:pt x="424" y="328"/>
                      <a:pt x="288" y="288"/>
                      <a:pt x="256" y="224"/>
                    </a:cubicBezTo>
                    <a:cubicBezTo>
                      <a:pt x="224" y="160"/>
                      <a:pt x="296" y="0"/>
                      <a:pt x="256" y="32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7178" name="Rectangle 89"/>
            <p:cNvSpPr>
              <a:spLocks noChangeArrowheads="1"/>
            </p:cNvSpPr>
            <p:nvPr/>
          </p:nvSpPr>
          <p:spPr bwMode="auto">
            <a:xfrm>
              <a:off x="2640" y="3072"/>
              <a:ext cx="384" cy="1248"/>
            </a:xfrm>
            <a:prstGeom prst="rect">
              <a:avLst/>
            </a:prstGeom>
            <a:gradFill rotWithShape="1">
              <a:gsLst>
                <a:gs pos="0">
                  <a:srgbClr val="751714">
                    <a:alpha val="0"/>
                  </a:srgbClr>
                </a:gs>
                <a:gs pos="100000">
                  <a:srgbClr val="FC312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sz="2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4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light rays to locate image in a plane mirror: Step 2</a:t>
            </a:r>
          </a:p>
        </p:txBody>
      </p:sp>
      <p:sp>
        <p:nvSpPr>
          <p:cNvPr id="34819" name="Rectangle 13"/>
          <p:cNvSpPr>
            <a:spLocks noGrp="1"/>
          </p:cNvSpPr>
          <p:nvPr>
            <p:ph type="body" idx="1"/>
          </p:nvPr>
        </p:nvSpPr>
        <p:spPr>
          <a:xfrm>
            <a:off x="4124325" y="1774825"/>
            <a:ext cx="4562475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Draw an incident ray (starting at point A)</a:t>
            </a:r>
          </a:p>
          <a:p>
            <a:pPr>
              <a:lnSpc>
                <a:spcPct val="90000"/>
              </a:lnSpc>
            </a:pPr>
            <a:r>
              <a:rPr lang="en-US" smtClean="0"/>
              <a:t>Draw a “normal” where the incident ray hits the mirror</a:t>
            </a:r>
          </a:p>
          <a:p>
            <a:pPr>
              <a:lnSpc>
                <a:spcPct val="90000"/>
              </a:lnSpc>
            </a:pPr>
            <a:r>
              <a:rPr lang="en-US" smtClean="0"/>
              <a:t>Use a protractor to draw a reflecting ray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(Remember that </a:t>
            </a:r>
            <a:r>
              <a:rPr lang="en-US" smtClean="0">
                <a:sym typeface="Symbol" pitchFamily="18" charset="2"/>
              </a:rPr>
              <a:t>i = r </a:t>
            </a:r>
            <a:r>
              <a:rPr lang="en-US" smtClean="0"/>
              <a:t>)</a:t>
            </a:r>
          </a:p>
        </p:txBody>
      </p:sp>
      <p:grpSp>
        <p:nvGrpSpPr>
          <p:cNvPr id="34820" name="Group 20"/>
          <p:cNvGrpSpPr>
            <a:grpSpLocks/>
          </p:cNvGrpSpPr>
          <p:nvPr/>
        </p:nvGrpSpPr>
        <p:grpSpPr bwMode="auto">
          <a:xfrm>
            <a:off x="228600" y="1676400"/>
            <a:ext cx="3733800" cy="3810000"/>
            <a:chOff x="144" y="1056"/>
            <a:chExt cx="2352" cy="2400"/>
          </a:xfrm>
        </p:grpSpPr>
        <p:pic>
          <p:nvPicPr>
            <p:cNvPr id="34821" name="Picture 5" descr="FigU4-064_p310.jpg"/>
            <p:cNvPicPr>
              <a:picLocks noChangeAspect="1" noChangeArrowheads="1"/>
            </p:cNvPicPr>
            <p:nvPr/>
          </p:nvPicPr>
          <p:blipFill>
            <a:blip r:embed="rId3" cstate="print"/>
            <a:srcRect b="7408"/>
            <a:stretch>
              <a:fillRect/>
            </a:stretch>
          </p:blipFill>
          <p:spPr bwMode="auto">
            <a:xfrm>
              <a:off x="144" y="1056"/>
              <a:ext cx="2352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34822" name="Group 5"/>
            <p:cNvGrpSpPr>
              <a:grpSpLocks/>
            </p:cNvGrpSpPr>
            <p:nvPr/>
          </p:nvGrpSpPr>
          <p:grpSpPr bwMode="auto">
            <a:xfrm>
              <a:off x="144" y="1344"/>
              <a:ext cx="2159" cy="144"/>
              <a:chOff x="144" y="1344"/>
              <a:chExt cx="2159" cy="144"/>
            </a:xfrm>
          </p:grpSpPr>
          <p:sp>
            <p:nvSpPr>
              <p:cNvPr id="34823" name="Rectangle 6"/>
              <p:cNvSpPr>
                <a:spLocks noChangeArrowheads="1"/>
              </p:cNvSpPr>
              <p:nvPr/>
            </p:nvSpPr>
            <p:spPr bwMode="auto">
              <a:xfrm>
                <a:off x="144" y="1344"/>
                <a:ext cx="91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4824" name="Line 7"/>
              <p:cNvSpPr>
                <a:spLocks noChangeShapeType="1"/>
              </p:cNvSpPr>
              <p:nvPr/>
            </p:nvSpPr>
            <p:spPr bwMode="auto">
              <a:xfrm>
                <a:off x="2015" y="1419"/>
                <a:ext cx="288" cy="0"/>
              </a:xfrm>
              <a:prstGeom prst="line">
                <a:avLst/>
              </a:prstGeom>
              <a:noFill/>
              <a:ln w="1905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825" name="Line 8"/>
              <p:cNvSpPr>
                <a:spLocks noChangeShapeType="1"/>
              </p:cNvSpPr>
              <p:nvPr/>
            </p:nvSpPr>
            <p:spPr bwMode="auto">
              <a:xfrm>
                <a:off x="1011" y="1413"/>
                <a:ext cx="987" cy="0"/>
              </a:xfrm>
              <a:prstGeom prst="line">
                <a:avLst/>
              </a:prstGeom>
              <a:noFill/>
              <a:ln w="1270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7"/>
          <p:cNvGrpSpPr>
            <a:grpSpLocks/>
          </p:cNvGrpSpPr>
          <p:nvPr/>
        </p:nvGrpSpPr>
        <p:grpSpPr bwMode="auto">
          <a:xfrm>
            <a:off x="228600" y="1676400"/>
            <a:ext cx="3733800" cy="3810000"/>
            <a:chOff x="144" y="1056"/>
            <a:chExt cx="2352" cy="2400"/>
          </a:xfrm>
        </p:grpSpPr>
        <p:pic>
          <p:nvPicPr>
            <p:cNvPr id="35849" name="Picture 5" descr="FigU4-064_p310.jpg"/>
            <p:cNvPicPr>
              <a:picLocks noChangeAspect="1" noChangeArrowheads="1"/>
            </p:cNvPicPr>
            <p:nvPr/>
          </p:nvPicPr>
          <p:blipFill>
            <a:blip r:embed="rId3" cstate="print"/>
            <a:srcRect b="7408"/>
            <a:stretch>
              <a:fillRect/>
            </a:stretch>
          </p:blipFill>
          <p:spPr bwMode="auto">
            <a:xfrm>
              <a:off x="144" y="1056"/>
              <a:ext cx="2352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35850" name="Group 10"/>
            <p:cNvGrpSpPr>
              <a:grpSpLocks/>
            </p:cNvGrpSpPr>
            <p:nvPr/>
          </p:nvGrpSpPr>
          <p:grpSpPr bwMode="auto">
            <a:xfrm>
              <a:off x="144" y="1344"/>
              <a:ext cx="2159" cy="144"/>
              <a:chOff x="144" y="1344"/>
              <a:chExt cx="2159" cy="144"/>
            </a:xfrm>
          </p:grpSpPr>
          <p:sp>
            <p:nvSpPr>
              <p:cNvPr id="35851" name="Rectangle 5"/>
              <p:cNvSpPr>
                <a:spLocks noChangeArrowheads="1"/>
              </p:cNvSpPr>
              <p:nvPr/>
            </p:nvSpPr>
            <p:spPr bwMode="auto">
              <a:xfrm>
                <a:off x="144" y="1344"/>
                <a:ext cx="912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5852" name="Line 7"/>
              <p:cNvSpPr>
                <a:spLocks noChangeShapeType="1"/>
              </p:cNvSpPr>
              <p:nvPr/>
            </p:nvSpPr>
            <p:spPr bwMode="auto">
              <a:xfrm>
                <a:off x="2015" y="1419"/>
                <a:ext cx="288" cy="0"/>
              </a:xfrm>
              <a:prstGeom prst="line">
                <a:avLst/>
              </a:prstGeom>
              <a:noFill/>
              <a:ln w="190500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5853" name="Line 8"/>
              <p:cNvSpPr>
                <a:spLocks noChangeShapeType="1"/>
              </p:cNvSpPr>
              <p:nvPr/>
            </p:nvSpPr>
            <p:spPr bwMode="auto">
              <a:xfrm>
                <a:off x="1011" y="1413"/>
                <a:ext cx="987" cy="0"/>
              </a:xfrm>
              <a:prstGeom prst="line">
                <a:avLst/>
              </a:prstGeom>
              <a:noFill/>
              <a:ln w="1270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204816" name="Rectang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light rays to locate image in a plane mirror: Step 3</a:t>
            </a:r>
          </a:p>
        </p:txBody>
      </p:sp>
      <p:sp>
        <p:nvSpPr>
          <p:cNvPr id="35844" name="Rectangle 17"/>
          <p:cNvSpPr>
            <a:spLocks noGrp="1"/>
          </p:cNvSpPr>
          <p:nvPr>
            <p:ph type="body" idx="1"/>
          </p:nvPr>
        </p:nvSpPr>
        <p:spPr>
          <a:xfrm>
            <a:off x="4303713" y="1774825"/>
            <a:ext cx="4383087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Repeat step 2 with a second incident ray at a different angle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Draw an incident ray (starting at point A)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Draw a “normal” where the incident ray hits the mirror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Use a protractor to draw a reflecting ray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(Remember that </a:t>
            </a:r>
            <a:r>
              <a:rPr lang="en-US" sz="2800" smtClean="0">
                <a:sym typeface="Symbol" pitchFamily="18" charset="2"/>
              </a:rPr>
              <a:t>i = r </a:t>
            </a:r>
            <a:r>
              <a:rPr lang="en-US" sz="2800" smtClean="0"/>
              <a:t>)</a:t>
            </a:r>
          </a:p>
        </p:txBody>
      </p:sp>
      <p:grpSp>
        <p:nvGrpSpPr>
          <p:cNvPr id="35845" name="Group 15"/>
          <p:cNvGrpSpPr>
            <a:grpSpLocks/>
          </p:cNvGrpSpPr>
          <p:nvPr/>
        </p:nvGrpSpPr>
        <p:grpSpPr bwMode="auto">
          <a:xfrm>
            <a:off x="1746250" y="2316163"/>
            <a:ext cx="1911350" cy="4165600"/>
            <a:chOff x="1100" y="1459"/>
            <a:chExt cx="1204" cy="2624"/>
          </a:xfrm>
        </p:grpSpPr>
        <p:sp>
          <p:nvSpPr>
            <p:cNvPr id="35846" name="Line 11"/>
            <p:cNvSpPr>
              <a:spLocks noChangeShapeType="1"/>
            </p:cNvSpPr>
            <p:nvPr/>
          </p:nvSpPr>
          <p:spPr bwMode="auto">
            <a:xfrm>
              <a:off x="1100" y="1459"/>
              <a:ext cx="1197" cy="1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847" name="Line 13"/>
            <p:cNvSpPr>
              <a:spLocks noChangeShapeType="1"/>
            </p:cNvSpPr>
            <p:nvPr/>
          </p:nvSpPr>
          <p:spPr bwMode="auto">
            <a:xfrm flipV="1">
              <a:off x="1106" y="2759"/>
              <a:ext cx="1197" cy="1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5848" name="Line 14"/>
            <p:cNvSpPr>
              <a:spLocks noChangeShapeType="1"/>
            </p:cNvSpPr>
            <p:nvPr/>
          </p:nvSpPr>
          <p:spPr bwMode="auto">
            <a:xfrm>
              <a:off x="1653" y="2775"/>
              <a:ext cx="65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7"/>
          <p:cNvGrpSpPr>
            <a:grpSpLocks/>
          </p:cNvGrpSpPr>
          <p:nvPr/>
        </p:nvGrpSpPr>
        <p:grpSpPr bwMode="auto">
          <a:xfrm>
            <a:off x="368300" y="1546225"/>
            <a:ext cx="5465763" cy="4191000"/>
            <a:chOff x="232" y="754"/>
            <a:chExt cx="3443" cy="2640"/>
          </a:xfrm>
        </p:grpSpPr>
        <p:pic>
          <p:nvPicPr>
            <p:cNvPr id="36874" name="Picture 5" descr="FigU4-065_p310.jpg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14000"/>
            </a:blip>
            <a:srcRect/>
            <a:stretch>
              <a:fillRect/>
            </a:stretch>
          </p:blipFill>
          <p:spPr bwMode="auto">
            <a:xfrm>
              <a:off x="265" y="754"/>
              <a:ext cx="3410" cy="2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36875" name="Group 16"/>
            <p:cNvGrpSpPr>
              <a:grpSpLocks/>
            </p:cNvGrpSpPr>
            <p:nvPr/>
          </p:nvGrpSpPr>
          <p:grpSpPr bwMode="auto">
            <a:xfrm>
              <a:off x="232" y="1249"/>
              <a:ext cx="3201" cy="178"/>
              <a:chOff x="905" y="1249"/>
              <a:chExt cx="3201" cy="178"/>
            </a:xfrm>
          </p:grpSpPr>
          <p:sp>
            <p:nvSpPr>
              <p:cNvPr id="36876" name="Rectangle 11"/>
              <p:cNvSpPr>
                <a:spLocks noChangeArrowheads="1"/>
              </p:cNvSpPr>
              <p:nvPr/>
            </p:nvSpPr>
            <p:spPr bwMode="auto">
              <a:xfrm>
                <a:off x="905" y="1264"/>
                <a:ext cx="905" cy="13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6877" name="Rectangle 12"/>
              <p:cNvSpPr>
                <a:spLocks noChangeArrowheads="1"/>
              </p:cNvSpPr>
              <p:nvPr/>
            </p:nvSpPr>
            <p:spPr bwMode="auto">
              <a:xfrm>
                <a:off x="1817" y="1278"/>
                <a:ext cx="1025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6878" name="Rectangle 13"/>
              <p:cNvSpPr>
                <a:spLocks noChangeArrowheads="1"/>
              </p:cNvSpPr>
              <p:nvPr/>
            </p:nvSpPr>
            <p:spPr bwMode="auto">
              <a:xfrm>
                <a:off x="2541" y="1249"/>
                <a:ext cx="442" cy="17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6879" name="Rectangle 15"/>
              <p:cNvSpPr>
                <a:spLocks noChangeArrowheads="1"/>
              </p:cNvSpPr>
              <p:nvPr/>
            </p:nvSpPr>
            <p:spPr bwMode="auto">
              <a:xfrm>
                <a:off x="3179" y="1279"/>
                <a:ext cx="927" cy="9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</p:grpSp>
      </p:grpSp>
      <p:sp>
        <p:nvSpPr>
          <p:cNvPr id="206866" name="Rectang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light rays to locate image in a plane mirror: Step 4</a:t>
            </a:r>
          </a:p>
        </p:txBody>
      </p:sp>
      <p:sp>
        <p:nvSpPr>
          <p:cNvPr id="36868" name="Rectangle 19"/>
          <p:cNvSpPr>
            <a:spLocks noGrp="1"/>
          </p:cNvSpPr>
          <p:nvPr>
            <p:ph type="body" idx="1"/>
          </p:nvPr>
        </p:nvSpPr>
        <p:spPr>
          <a:xfrm>
            <a:off x="4794250" y="3932238"/>
            <a:ext cx="4165600" cy="2468562"/>
          </a:xfrm>
        </p:spPr>
        <p:txBody>
          <a:bodyPr/>
          <a:lstStyle/>
          <a:p>
            <a:r>
              <a:rPr lang="en-US" smtClean="0"/>
              <a:t>Extend both reflected rays behind the mirror until they intersect (Ai)</a:t>
            </a:r>
          </a:p>
        </p:txBody>
      </p:sp>
      <p:grpSp>
        <p:nvGrpSpPr>
          <p:cNvPr id="36869" name="Group 10"/>
          <p:cNvGrpSpPr>
            <a:grpSpLocks/>
          </p:cNvGrpSpPr>
          <p:nvPr/>
        </p:nvGrpSpPr>
        <p:grpSpPr bwMode="auto">
          <a:xfrm>
            <a:off x="1781175" y="2409825"/>
            <a:ext cx="3810000" cy="4195763"/>
            <a:chOff x="1795" y="1298"/>
            <a:chExt cx="2400" cy="2643"/>
          </a:xfrm>
        </p:grpSpPr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1795" y="1317"/>
              <a:ext cx="1197" cy="1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V="1">
              <a:off x="1801" y="2617"/>
              <a:ext cx="1197" cy="1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>
              <a:off x="2348" y="2633"/>
              <a:ext cx="651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 flipV="1">
              <a:off x="2998" y="1298"/>
              <a:ext cx="1197" cy="1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14" name="Rectangle 1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light rays to locate image in a plane mirror: Step 5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365125" y="1692275"/>
            <a:ext cx="5707063" cy="4008438"/>
            <a:chOff x="821" y="864"/>
            <a:chExt cx="3595" cy="2525"/>
          </a:xfrm>
        </p:grpSpPr>
        <p:pic>
          <p:nvPicPr>
            <p:cNvPr id="37897" name="Picture 5" descr="FigU4-066_p310.jpg"/>
            <p:cNvPicPr>
              <a:picLocks noChangeAspect="1" noChangeArrowheads="1"/>
            </p:cNvPicPr>
            <p:nvPr/>
          </p:nvPicPr>
          <p:blipFill>
            <a:blip r:embed="rId3" cstate="print">
              <a:lum bright="-4000" contrast="8000"/>
            </a:blip>
            <a:srcRect b="11078"/>
            <a:stretch>
              <a:fillRect/>
            </a:stretch>
          </p:blipFill>
          <p:spPr bwMode="auto">
            <a:xfrm>
              <a:off x="912" y="864"/>
              <a:ext cx="3504" cy="2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821" y="2638"/>
              <a:ext cx="3562" cy="220"/>
              <a:chOff x="821" y="2638"/>
              <a:chExt cx="3562" cy="220"/>
            </a:xfrm>
          </p:grpSpPr>
          <p:sp>
            <p:nvSpPr>
              <p:cNvPr id="37899" name="Rectangle 5"/>
              <p:cNvSpPr>
                <a:spLocks noChangeArrowheads="1"/>
              </p:cNvSpPr>
              <p:nvPr/>
            </p:nvSpPr>
            <p:spPr bwMode="auto">
              <a:xfrm>
                <a:off x="958" y="2722"/>
                <a:ext cx="726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7900" name="Rectangle 6"/>
              <p:cNvSpPr>
                <a:spLocks noChangeArrowheads="1"/>
              </p:cNvSpPr>
              <p:nvPr/>
            </p:nvSpPr>
            <p:spPr bwMode="auto">
              <a:xfrm>
                <a:off x="1676" y="2706"/>
                <a:ext cx="800" cy="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7901" name="Rectangle 7"/>
              <p:cNvSpPr>
                <a:spLocks noChangeArrowheads="1"/>
              </p:cNvSpPr>
              <p:nvPr/>
            </p:nvSpPr>
            <p:spPr bwMode="auto">
              <a:xfrm>
                <a:off x="2281" y="2638"/>
                <a:ext cx="343" cy="2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7902" name="Rectangle 8"/>
              <p:cNvSpPr>
                <a:spLocks noChangeArrowheads="1"/>
              </p:cNvSpPr>
              <p:nvPr/>
            </p:nvSpPr>
            <p:spPr bwMode="auto">
              <a:xfrm>
                <a:off x="821" y="2659"/>
                <a:ext cx="343" cy="16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  <p:sp>
            <p:nvSpPr>
              <p:cNvPr id="37903" name="Rectangle 9"/>
              <p:cNvSpPr>
                <a:spLocks noChangeArrowheads="1"/>
              </p:cNvSpPr>
              <p:nvPr/>
            </p:nvSpPr>
            <p:spPr bwMode="auto">
              <a:xfrm>
                <a:off x="2783" y="2713"/>
                <a:ext cx="1600" cy="6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 sz="2400"/>
              </a:p>
            </p:txBody>
          </p:sp>
        </p:grpSp>
      </p:grpSp>
      <p:grpSp>
        <p:nvGrpSpPr>
          <p:cNvPr id="37892" name="Group 14"/>
          <p:cNvGrpSpPr>
            <a:grpSpLocks/>
          </p:cNvGrpSpPr>
          <p:nvPr/>
        </p:nvGrpSpPr>
        <p:grpSpPr bwMode="auto">
          <a:xfrm>
            <a:off x="531813" y="3624263"/>
            <a:ext cx="4283075" cy="1046162"/>
            <a:chOff x="926" y="2081"/>
            <a:chExt cx="2698" cy="659"/>
          </a:xfrm>
        </p:grpSpPr>
        <p:sp>
          <p:nvSpPr>
            <p:cNvPr id="37894" name="Line 11"/>
            <p:cNvSpPr>
              <a:spLocks noChangeShapeType="1"/>
            </p:cNvSpPr>
            <p:nvPr/>
          </p:nvSpPr>
          <p:spPr bwMode="auto">
            <a:xfrm flipV="1">
              <a:off x="1676" y="2491"/>
              <a:ext cx="942" cy="23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7895" name="Line 12"/>
            <p:cNvSpPr>
              <a:spLocks noChangeShapeType="1"/>
            </p:cNvSpPr>
            <p:nvPr/>
          </p:nvSpPr>
          <p:spPr bwMode="auto">
            <a:xfrm>
              <a:off x="926" y="2081"/>
              <a:ext cx="1720" cy="42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7896" name="Line 13"/>
            <p:cNvSpPr>
              <a:spLocks noChangeShapeType="1"/>
            </p:cNvSpPr>
            <p:nvPr/>
          </p:nvSpPr>
          <p:spPr bwMode="auto">
            <a:xfrm>
              <a:off x="2675" y="2506"/>
              <a:ext cx="949" cy="23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37893" name="Rectangle 19"/>
          <p:cNvSpPr>
            <a:spLocks noGrp="1"/>
          </p:cNvSpPr>
          <p:nvPr>
            <p:ph type="body" idx="1"/>
          </p:nvPr>
        </p:nvSpPr>
        <p:spPr>
          <a:xfrm>
            <a:off x="5632450" y="2424113"/>
            <a:ext cx="3336925" cy="3976687"/>
          </a:xfrm>
        </p:spPr>
        <p:txBody>
          <a:bodyPr/>
          <a:lstStyle/>
          <a:p>
            <a:r>
              <a:rPr lang="en-US" smtClean="0"/>
              <a:t>Repeat steps 2-4 for Point B</a:t>
            </a:r>
          </a:p>
          <a:p>
            <a:r>
              <a:rPr lang="en-US" smtClean="0"/>
              <a:t>Draw the virtual image using points Ai and Bi as a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0" name="Rectang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Locating an Image in a Plane Mirror (Light rays)</a:t>
            </a:r>
          </a:p>
        </p:txBody>
      </p:sp>
      <p:sp>
        <p:nvSpPr>
          <p:cNvPr id="38915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1825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ja-JP" sz="2800" smtClean="0"/>
              <a:t>Pick two points on the object (opposite sides)</a:t>
            </a:r>
            <a:endParaRPr lang="en-CA" altLang="ja-JP" sz="2800" smtClean="0"/>
          </a:p>
          <a:p>
            <a:pPr marL="631825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ja-JP" sz="2800" smtClean="0"/>
              <a:t>Draw 2 incident rays</a:t>
            </a:r>
            <a:endParaRPr lang="en-CA" altLang="ja-JP" sz="2800" smtClean="0"/>
          </a:p>
          <a:p>
            <a:pPr marL="631825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ja-JP" sz="2800" smtClean="0"/>
              <a:t>Use the law of reflection to draw the reflected rays (draw normal, measure angle of incidence to determine angle of reflection)</a:t>
            </a:r>
          </a:p>
          <a:p>
            <a:pPr marL="631825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ja-JP" sz="2800" smtClean="0"/>
              <a:t>Extend the reflected ray into the virtual side of the mirror (use dotted lines)</a:t>
            </a:r>
            <a:endParaRPr lang="en-CA" altLang="ja-JP" sz="2800" smtClean="0"/>
          </a:p>
          <a:p>
            <a:pPr marL="631825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ja-JP" sz="2800" smtClean="0"/>
              <a:t>Find the intersection of the two extended reflected rays</a:t>
            </a:r>
            <a:endParaRPr lang="en-CA" altLang="ja-JP" sz="2800" smtClean="0"/>
          </a:p>
          <a:p>
            <a:pPr marL="631825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ja-JP" sz="2800" smtClean="0"/>
              <a:t>Repeat for the second point</a:t>
            </a:r>
            <a:endParaRPr lang="en-CA" altLang="ja-JP" sz="2800" smtClean="0"/>
          </a:p>
          <a:p>
            <a:pPr marL="631825" indent="-51435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altLang="ja-JP" sz="2800" smtClean="0"/>
              <a:t>Using the 2 intersection points to draw the virtual image (dot the lines).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3"/>
          <p:cNvSpPr>
            <a:spLocks noChangeArrowheads="1"/>
          </p:cNvSpPr>
          <p:nvPr/>
        </p:nvSpPr>
        <p:spPr bwMode="auto">
          <a:xfrm>
            <a:off x="2438400" y="2438400"/>
            <a:ext cx="4114800" cy="914400"/>
          </a:xfrm>
          <a:prstGeom prst="roundRect">
            <a:avLst>
              <a:gd name="adj" fmla="val 16667"/>
            </a:avLst>
          </a:prstGeom>
          <a:solidFill>
            <a:srgbClr val="FFFFFF">
              <a:alpha val="65097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s-MX" sz="2400"/>
          </a:p>
        </p:txBody>
      </p:sp>
      <p:sp>
        <p:nvSpPr>
          <p:cNvPr id="279555" name="Rectang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Locating an image in a plane mirror</a:t>
            </a:r>
          </a:p>
        </p:txBody>
      </p:sp>
      <p:sp>
        <p:nvSpPr>
          <p:cNvPr id="3994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A. Using Object-Image Lines</a:t>
            </a:r>
          </a:p>
          <a:p>
            <a:r>
              <a:rPr lang="en-US" smtClean="0"/>
              <a:t>B. Using Light Rays (ray diagram)</a:t>
            </a:r>
          </a:p>
          <a:p>
            <a:r>
              <a:rPr lang="en-US" smtClean="0"/>
              <a:t>C. Using both Object-Image lines and Light Rays (ray diagram)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/>
          <a:lstStyle/>
          <a:p>
            <a:r>
              <a:rPr lang="en-US" sz="3600" smtClean="0"/>
              <a:t>Using object-image lines and light rays to locate image in a plane mirror: Step 1</a:t>
            </a:r>
          </a:p>
        </p:txBody>
      </p:sp>
      <p:sp>
        <p:nvSpPr>
          <p:cNvPr id="40963" name="Rectangle 8"/>
          <p:cNvSpPr>
            <a:spLocks noGrp="1"/>
          </p:cNvSpPr>
          <p:nvPr>
            <p:ph type="body" idx="1"/>
          </p:nvPr>
        </p:nvSpPr>
        <p:spPr>
          <a:xfrm>
            <a:off x="5124450" y="1774825"/>
            <a:ext cx="3562350" cy="4625975"/>
          </a:xfrm>
        </p:spPr>
        <p:txBody>
          <a:bodyPr/>
          <a:lstStyle/>
          <a:p>
            <a:r>
              <a:rPr lang="en-US" smtClean="0"/>
              <a:t>Identify the top and the bottom of the object (label these “A” and “B”).</a:t>
            </a:r>
          </a:p>
        </p:txBody>
      </p:sp>
      <p:pic>
        <p:nvPicPr>
          <p:cNvPr id="40964" name="Picture 4" descr="FigU4-062_p310.jpg"/>
          <p:cNvPicPr>
            <a:picLocks noChangeAspect="1" noChangeArrowheads="1"/>
          </p:cNvPicPr>
          <p:nvPr/>
        </p:nvPicPr>
        <p:blipFill>
          <a:blip r:embed="rId3" cstate="print">
            <a:lum bright="-4000" contrast="8000"/>
          </a:blip>
          <a:srcRect/>
          <a:stretch>
            <a:fillRect/>
          </a:stretch>
        </p:blipFill>
        <p:spPr bwMode="auto">
          <a:xfrm>
            <a:off x="1828800" y="16002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1" name="Rectang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Using object-image lines and light rays to locate image in a plane mirror:  Step </a:t>
            </a:r>
            <a:r>
              <a:rPr lang="en-US" dirty="0" smtClean="0"/>
              <a:t>2</a:t>
            </a:r>
          </a:p>
        </p:txBody>
      </p:sp>
      <p:sp>
        <p:nvSpPr>
          <p:cNvPr id="41987" name="Rectangle 8"/>
          <p:cNvSpPr>
            <a:spLocks noGrp="1"/>
          </p:cNvSpPr>
          <p:nvPr>
            <p:ph type="body" idx="1"/>
          </p:nvPr>
        </p:nvSpPr>
        <p:spPr>
          <a:xfrm>
            <a:off x="5237163" y="1774825"/>
            <a:ext cx="3449637" cy="4625975"/>
          </a:xfrm>
        </p:spPr>
        <p:txBody>
          <a:bodyPr/>
          <a:lstStyle/>
          <a:p>
            <a:r>
              <a:rPr lang="en-US" smtClean="0"/>
              <a:t>Draw a line from point A that is perpendicular to the mirror.</a:t>
            </a:r>
          </a:p>
        </p:txBody>
      </p:sp>
      <p:pic>
        <p:nvPicPr>
          <p:cNvPr id="41988" name="Picture 5" descr="FigU4-063_p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/>
          <a:lstStyle/>
          <a:p>
            <a:r>
              <a:rPr lang="en-US" sz="3600" smtClean="0"/>
              <a:t>Using object-image lines and light rays to locate image in a plane mirror: Step 3</a:t>
            </a:r>
          </a:p>
        </p:txBody>
      </p:sp>
      <p:sp>
        <p:nvSpPr>
          <p:cNvPr id="43011" name="Rectangle 8"/>
          <p:cNvSpPr>
            <a:spLocks noGrp="1"/>
          </p:cNvSpPr>
          <p:nvPr>
            <p:ph type="body" idx="1"/>
          </p:nvPr>
        </p:nvSpPr>
        <p:spPr>
          <a:xfrm>
            <a:off x="4473575" y="1774825"/>
            <a:ext cx="4213225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Draw an incident ray (starting at point A)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Draw a “normal” where the incident ray hits the mirror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a protractor to draw a reflecting ray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(Remember that </a:t>
            </a:r>
            <a:r>
              <a:rPr lang="en-US" dirty="0" smtClean="0">
                <a:sym typeface="Symbol" pitchFamily="18" charset="2"/>
              </a:rPr>
              <a:t></a:t>
            </a:r>
            <a:r>
              <a:rPr lang="en-US" dirty="0" err="1" smtClean="0">
                <a:sym typeface="Symbol" pitchFamily="18" charset="2"/>
              </a:rPr>
              <a:t>i</a:t>
            </a:r>
            <a:r>
              <a:rPr lang="en-US" dirty="0" smtClean="0">
                <a:sym typeface="Symbol" pitchFamily="18" charset="2"/>
              </a:rPr>
              <a:t> = r </a:t>
            </a:r>
            <a:r>
              <a:rPr lang="en-US" dirty="0" smtClean="0"/>
              <a:t>)</a:t>
            </a:r>
          </a:p>
        </p:txBody>
      </p:sp>
      <p:pic>
        <p:nvPicPr>
          <p:cNvPr id="43012" name="Picture 5" descr="FigU4-064_p310.jpg"/>
          <p:cNvPicPr>
            <a:picLocks noChangeAspect="1" noChangeArrowheads="1"/>
          </p:cNvPicPr>
          <p:nvPr/>
        </p:nvPicPr>
        <p:blipFill>
          <a:blip r:embed="rId3" cstate="print"/>
          <a:srcRect b="7408"/>
          <a:stretch>
            <a:fillRect/>
          </a:stretch>
        </p:blipFill>
        <p:spPr bwMode="auto">
          <a:xfrm>
            <a:off x="228600" y="1676400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/>
          <a:lstStyle/>
          <a:p>
            <a:r>
              <a:rPr lang="en-US" sz="3600" smtClean="0"/>
              <a:t>Using object-image lines and light rays to locate image in a plane mirror: Step 4</a:t>
            </a:r>
          </a:p>
        </p:txBody>
      </p:sp>
      <p:sp>
        <p:nvSpPr>
          <p:cNvPr id="44035" name="Rectangle 8"/>
          <p:cNvSpPr>
            <a:spLocks noGrp="1"/>
          </p:cNvSpPr>
          <p:nvPr>
            <p:ph type="body" idx="1"/>
          </p:nvPr>
        </p:nvSpPr>
        <p:spPr>
          <a:xfrm>
            <a:off x="5284788" y="1774825"/>
            <a:ext cx="3402012" cy="4625975"/>
          </a:xfrm>
        </p:spPr>
        <p:txBody>
          <a:bodyPr/>
          <a:lstStyle/>
          <a:p>
            <a:r>
              <a:rPr lang="en-US" smtClean="0"/>
              <a:t>Extend line A to point  Ai (equidistant from point A on the other side of the mirror)</a:t>
            </a:r>
          </a:p>
          <a:p>
            <a:r>
              <a:rPr lang="en-US" smtClean="0"/>
              <a:t>Connect point Ai to your reflection ray</a:t>
            </a:r>
          </a:p>
        </p:txBody>
      </p:sp>
      <p:pic>
        <p:nvPicPr>
          <p:cNvPr id="44036" name="Picture 5" descr="FigU4-065_p310.jpg"/>
          <p:cNvPicPr>
            <a:picLocks noChangeAspect="1" noChangeArrowheads="1"/>
          </p:cNvPicPr>
          <p:nvPr/>
        </p:nvPicPr>
        <p:blipFill>
          <a:blip r:embed="rId3" cstate="print">
            <a:lum bright="-6000" contrast="14000"/>
          </a:blip>
          <a:srcRect/>
          <a:stretch>
            <a:fillRect/>
          </a:stretch>
        </p:blipFill>
        <p:spPr bwMode="auto">
          <a:xfrm>
            <a:off x="317500" y="1576388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artoon-sun-wearing-dark-glasses-thumb46092381"/>
          <p:cNvPicPr>
            <a:picLocks noChangeAspect="1" noChangeArrowheads="1"/>
          </p:cNvPicPr>
          <p:nvPr/>
        </p:nvPicPr>
        <p:blipFill>
          <a:blip r:embed="rId2" cstate="print"/>
          <a:srcRect l="8000" t="5333" r="6667" b="6667"/>
          <a:stretch>
            <a:fillRect/>
          </a:stretch>
        </p:blipFill>
        <p:spPr bwMode="auto">
          <a:xfrm>
            <a:off x="0" y="1524000"/>
            <a:ext cx="17732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27" descr="http://scienceaid.co.uk/physics/waves/images/incident.png"/>
          <p:cNvPicPr>
            <a:picLocks noChangeAspect="1" noChangeArrowheads="1"/>
          </p:cNvPicPr>
          <p:nvPr/>
        </p:nvPicPr>
        <p:blipFill>
          <a:blip r:embed="rId3" cstate="print"/>
          <a:srcRect b="27795"/>
          <a:stretch>
            <a:fillRect/>
          </a:stretch>
        </p:blipFill>
        <p:spPr bwMode="auto">
          <a:xfrm>
            <a:off x="1828800" y="2362200"/>
            <a:ext cx="67056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Ray Diagram Terminology</a:t>
            </a:r>
          </a:p>
        </p:txBody>
      </p:sp>
      <p:sp>
        <p:nvSpPr>
          <p:cNvPr id="8197" name="Rectangle 9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8229600" cy="1981200"/>
          </a:xfrm>
        </p:spPr>
        <p:txBody>
          <a:bodyPr/>
          <a:lstStyle/>
          <a:p>
            <a:r>
              <a:rPr lang="en-US" sz="2800" smtClean="0"/>
              <a:t>Incident ray – incoming ray that strikes a surface</a:t>
            </a:r>
          </a:p>
          <a:p>
            <a:r>
              <a:rPr lang="en-US" sz="2800" smtClean="0"/>
              <a:t>Reflected ray – ray that bounces off a reflective surface</a:t>
            </a:r>
          </a:p>
          <a:p>
            <a:r>
              <a:rPr lang="en-US" sz="2800" smtClean="0"/>
              <a:t>Normal – perpendicular line to a mirror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0950"/>
          </a:xfrm>
        </p:spPr>
        <p:txBody>
          <a:bodyPr/>
          <a:lstStyle/>
          <a:p>
            <a:r>
              <a:rPr lang="en-US" sz="3600" smtClean="0"/>
              <a:t>Using object-image lines and light rays to locate image in a plane mirror: Step 5</a:t>
            </a:r>
          </a:p>
        </p:txBody>
      </p:sp>
      <p:sp>
        <p:nvSpPr>
          <p:cNvPr id="45059" name="Rectangle 8"/>
          <p:cNvSpPr>
            <a:spLocks noGrp="1"/>
          </p:cNvSpPr>
          <p:nvPr>
            <p:ph type="body" idx="1"/>
          </p:nvPr>
        </p:nvSpPr>
        <p:spPr>
          <a:xfrm>
            <a:off x="5868988" y="1774825"/>
            <a:ext cx="3109912" cy="4625975"/>
          </a:xfrm>
        </p:spPr>
        <p:txBody>
          <a:bodyPr/>
          <a:lstStyle/>
          <a:p>
            <a:r>
              <a:rPr lang="en-US" smtClean="0"/>
              <a:t>Repeat steps 2-4 for Point B</a:t>
            </a:r>
          </a:p>
          <a:p>
            <a:r>
              <a:rPr lang="en-US" smtClean="0"/>
              <a:t>Draw the virtual image using points Ai and Bi as a guide</a:t>
            </a:r>
          </a:p>
        </p:txBody>
      </p:sp>
      <p:pic>
        <p:nvPicPr>
          <p:cNvPr id="45060" name="Picture 5" descr="FigU4-066_p310.jpg"/>
          <p:cNvPicPr>
            <a:picLocks noChangeAspect="1" noChangeArrowheads="1"/>
          </p:cNvPicPr>
          <p:nvPr/>
        </p:nvPicPr>
        <p:blipFill>
          <a:blip r:embed="rId3" cstate="print">
            <a:lum bright="-4000" contrast="8000"/>
          </a:blip>
          <a:srcRect b="11078"/>
          <a:stretch>
            <a:fillRect/>
          </a:stretch>
        </p:blipFill>
        <p:spPr bwMode="auto">
          <a:xfrm>
            <a:off x="304800" y="1600200"/>
            <a:ext cx="55626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3" name="Rectang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Properties of an image in a plane mirror</a:t>
            </a:r>
          </a:p>
        </p:txBody>
      </p:sp>
      <p:sp>
        <p:nvSpPr>
          <p:cNvPr id="46083" name="Rectangl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size</a:t>
            </a:r>
          </a:p>
          <a:p>
            <a:r>
              <a:rPr lang="en-US" dirty="0" smtClean="0"/>
              <a:t>Upright</a:t>
            </a:r>
          </a:p>
          <a:p>
            <a:r>
              <a:rPr lang="en-US" dirty="0" smtClean="0"/>
              <a:t>Behind the mirror at the same distance that the object is in front of the mirror</a:t>
            </a:r>
          </a:p>
          <a:p>
            <a:r>
              <a:rPr lang="en-US" dirty="0" smtClean="0"/>
              <a:t>Virtual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Ray Diagram Terminology</a:t>
            </a:r>
          </a:p>
        </p:txBody>
      </p:sp>
      <p:sp>
        <p:nvSpPr>
          <p:cNvPr id="9219" name="Rectangle 8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4495800" cy="4625975"/>
          </a:xfrm>
        </p:spPr>
        <p:txBody>
          <a:bodyPr/>
          <a:lstStyle/>
          <a:p>
            <a:r>
              <a:rPr lang="en-US" smtClean="0"/>
              <a:t>Angle of incidence – angle between the incident ray and the normal</a:t>
            </a:r>
          </a:p>
          <a:p>
            <a:r>
              <a:rPr lang="en-US" smtClean="0"/>
              <a:t>Angle of reflection – angle between the reflected ray and the normal</a:t>
            </a:r>
          </a:p>
        </p:txBody>
      </p:sp>
      <p:pic>
        <p:nvPicPr>
          <p:cNvPr id="9220" name="Picture 10" descr="F:\Grade 10 Science\3 - Optics - 2009 curriculum\2 - Reflection\Images - reflection\e-ref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37036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noFill/>
        </p:spPr>
        <p:txBody>
          <a:bodyPr/>
          <a:lstStyle/>
          <a:p>
            <a:r>
              <a:rPr lang="en-US" smtClean="0"/>
              <a:t>Reflection Terminology</a:t>
            </a:r>
          </a:p>
        </p:txBody>
      </p:sp>
      <p:sp>
        <p:nvSpPr>
          <p:cNvPr id="1024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Reflection: bouncing back of light from a surface</a:t>
            </a:r>
          </a:p>
          <a:p>
            <a:r>
              <a:rPr lang="en-US" smtClean="0"/>
              <a:t>Mirror: any polished surface that exhibits 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http://demo.physics.uiuc.edu/lectdemo/descript/1131/Cover.jpg"/>
          <p:cNvPicPr>
            <a:picLocks noChangeAspect="1" noChangeArrowheads="1"/>
          </p:cNvPicPr>
          <p:nvPr/>
        </p:nvPicPr>
        <p:blipFill>
          <a:blip r:embed="rId2" cstate="print"/>
          <a:srcRect b="5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Types of Mirrors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4648200"/>
            <a:ext cx="5410200" cy="19812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Plane mirror: flat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Curved mirror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cs typeface="Arial" charset="0"/>
              </a:rPr>
              <a:t>	a. Concave / converging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cs typeface="Arial" charset="0"/>
              </a:rPr>
              <a:t>	b. Convex / diverging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-1588" y="1524000"/>
            <a:ext cx="9145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" charset="0"/>
                <a:ea typeface="MS PGothic" pitchFamily="34" charset="-128"/>
              </a:rPr>
              <a:t>   	Actual Mirror		Scientific Mirror Symbol</a:t>
            </a:r>
          </a:p>
          <a:p>
            <a:endParaRPr lang="en-US" sz="2800" b="1">
              <a:latin typeface="Arial" charset="0"/>
              <a:ea typeface="MS PGothic" pitchFamily="34" charset="-128"/>
            </a:endParaRPr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2133600" y="2133600"/>
            <a:ext cx="304800" cy="4114800"/>
            <a:chOff x="1344" y="768"/>
            <a:chExt cx="432" cy="3408"/>
          </a:xfrm>
        </p:grpSpPr>
        <p:sp>
          <p:nvSpPr>
            <p:cNvPr id="12325" name="Rectangle 6"/>
            <p:cNvSpPr>
              <a:spLocks noChangeArrowheads="1"/>
            </p:cNvSpPr>
            <p:nvPr/>
          </p:nvSpPr>
          <p:spPr bwMode="auto">
            <a:xfrm>
              <a:off x="1344" y="768"/>
              <a:ext cx="336" cy="3408"/>
            </a:xfrm>
            <a:prstGeom prst="rect">
              <a:avLst/>
            </a:prstGeom>
            <a:gradFill rotWithShape="1">
              <a:gsLst>
                <a:gs pos="0">
                  <a:srgbClr val="DCE8F0"/>
                </a:gs>
                <a:gs pos="50000">
                  <a:srgbClr val="B1CBDD"/>
                </a:gs>
                <a:gs pos="100000">
                  <a:srgbClr val="DCE8F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sz="2400"/>
            </a:p>
          </p:txBody>
        </p:sp>
        <p:sp>
          <p:nvSpPr>
            <p:cNvPr id="12326" name="Rectangle 7"/>
            <p:cNvSpPr>
              <a:spLocks noChangeArrowheads="1"/>
            </p:cNvSpPr>
            <p:nvPr/>
          </p:nvSpPr>
          <p:spPr bwMode="auto">
            <a:xfrm>
              <a:off x="1680" y="768"/>
              <a:ext cx="96" cy="340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 sz="2400"/>
            </a:p>
          </p:txBody>
        </p:sp>
      </p:grpSp>
      <p:sp>
        <p:nvSpPr>
          <p:cNvPr id="12292" name="Line 8"/>
          <p:cNvSpPr>
            <a:spLocks noChangeShapeType="1"/>
          </p:cNvSpPr>
          <p:nvPr/>
        </p:nvSpPr>
        <p:spPr bwMode="auto">
          <a:xfrm>
            <a:off x="1524000" y="3886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685800" y="36576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  <a:ea typeface="MS PGothic" pitchFamily="34" charset="-128"/>
              </a:rPr>
              <a:t>Glass</a:t>
            </a:r>
          </a:p>
          <a:p>
            <a:endParaRPr lang="en-US" sz="2000" b="1">
              <a:latin typeface="Arial" charset="0"/>
              <a:ea typeface="MS PGothic" pitchFamily="34" charset="-128"/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048000" y="4876800"/>
            <a:ext cx="1371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  <a:ea typeface="MS PGothic" pitchFamily="34" charset="-128"/>
              </a:rPr>
              <a:t>Thin reflective surface</a:t>
            </a:r>
          </a:p>
          <a:p>
            <a:endParaRPr lang="en-US" sz="2000" b="1">
              <a:latin typeface="Arial" charset="0"/>
              <a:ea typeface="MS PGothic" pitchFamily="34" charset="-128"/>
            </a:endParaRPr>
          </a:p>
        </p:txBody>
      </p:sp>
      <p:sp>
        <p:nvSpPr>
          <p:cNvPr id="12295" name="Line 11"/>
          <p:cNvSpPr>
            <a:spLocks noChangeShapeType="1"/>
          </p:cNvSpPr>
          <p:nvPr/>
        </p:nvSpPr>
        <p:spPr bwMode="auto">
          <a:xfrm flipH="1">
            <a:off x="24384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grpSp>
        <p:nvGrpSpPr>
          <p:cNvPr id="12296" name="Group 12"/>
          <p:cNvGrpSpPr>
            <a:grpSpLocks/>
          </p:cNvGrpSpPr>
          <p:nvPr/>
        </p:nvGrpSpPr>
        <p:grpSpPr bwMode="auto">
          <a:xfrm>
            <a:off x="7086600" y="2133600"/>
            <a:ext cx="228600" cy="4038600"/>
            <a:chOff x="3264" y="1008"/>
            <a:chExt cx="192" cy="3360"/>
          </a:xfrm>
        </p:grpSpPr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3264" y="1008"/>
              <a:ext cx="0" cy="3312"/>
            </a:xfrm>
            <a:prstGeom prst="line">
              <a:avLst/>
            </a:prstGeom>
            <a:noFill/>
            <a:ln w="2857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V="1">
              <a:off x="3264" y="1056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V="1">
              <a:off x="3264" y="1200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V="1">
              <a:off x="3264" y="1344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V="1">
              <a:off x="3264" y="1488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V="1">
              <a:off x="3264" y="1632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V="1">
              <a:off x="3264" y="1776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V="1">
              <a:off x="3264" y="1920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V="1">
              <a:off x="3264" y="2064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V="1">
              <a:off x="3264" y="2208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V="1">
              <a:off x="3264" y="2352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V="1">
              <a:off x="3264" y="2496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 flipV="1">
              <a:off x="3264" y="2640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V="1">
              <a:off x="3264" y="2784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V="1">
              <a:off x="3264" y="2928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3264" y="3072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V="1">
              <a:off x="3264" y="3216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V="1">
              <a:off x="3264" y="3360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flipV="1">
              <a:off x="3264" y="3504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V="1">
              <a:off x="3264" y="3648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V="1">
              <a:off x="3264" y="3792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 flipV="1">
              <a:off x="3264" y="3936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 flipV="1">
              <a:off x="3264" y="4080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V="1">
              <a:off x="3264" y="4224"/>
              <a:ext cx="192" cy="144"/>
            </a:xfrm>
            <a:prstGeom prst="line">
              <a:avLst/>
            </a:prstGeom>
            <a:noFill/>
            <a:ln w="9525">
              <a:solidFill>
                <a:srgbClr val="4E4F7E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2297" name="Text Box 37"/>
          <p:cNvSpPr txBox="1">
            <a:spLocks noChangeArrowheads="1"/>
          </p:cNvSpPr>
          <p:nvPr/>
        </p:nvSpPr>
        <p:spPr bwMode="auto">
          <a:xfrm>
            <a:off x="4800600" y="27432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  <a:ea typeface="MS PGothic" pitchFamily="34" charset="-128"/>
              </a:rPr>
              <a:t>Reflective surface</a:t>
            </a:r>
          </a:p>
          <a:p>
            <a:endParaRPr lang="en-US" sz="2000" b="1">
              <a:latin typeface="Arial" charset="0"/>
              <a:ea typeface="MS PGothic" pitchFamily="34" charset="-128"/>
            </a:endParaRPr>
          </a:p>
        </p:txBody>
      </p:sp>
      <p:sp>
        <p:nvSpPr>
          <p:cNvPr id="12298" name="Line 38"/>
          <p:cNvSpPr>
            <a:spLocks noChangeShapeType="1"/>
          </p:cNvSpPr>
          <p:nvPr/>
        </p:nvSpPr>
        <p:spPr bwMode="auto">
          <a:xfrm>
            <a:off x="6172200" y="2971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MX"/>
          </a:p>
        </p:txBody>
      </p:sp>
      <p:sp>
        <p:nvSpPr>
          <p:cNvPr id="12299" name="Text Box 39"/>
          <p:cNvSpPr txBox="1">
            <a:spLocks noChangeArrowheads="1"/>
          </p:cNvSpPr>
          <p:nvPr/>
        </p:nvSpPr>
        <p:spPr bwMode="auto">
          <a:xfrm>
            <a:off x="7391400" y="3657600"/>
            <a:ext cx="152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  <a:ea typeface="MS PGothic" pitchFamily="34" charset="-128"/>
              </a:rPr>
              <a:t>Opaque side</a:t>
            </a:r>
          </a:p>
          <a:p>
            <a:endParaRPr lang="en-US" sz="2000" b="1">
              <a:latin typeface="Arial" charset="0"/>
              <a:ea typeface="MS PGothic" pitchFamily="34" charset="-128"/>
            </a:endParaRPr>
          </a:p>
        </p:txBody>
      </p:sp>
      <p:sp>
        <p:nvSpPr>
          <p:cNvPr id="12300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Optics Symbol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Reflection in a Plane Mirror</a:t>
            </a:r>
          </a:p>
        </p:txBody>
      </p:sp>
      <p:pic>
        <p:nvPicPr>
          <p:cNvPr id="13315" name="Picture 4" descr="mirror"/>
          <p:cNvPicPr>
            <a:picLocks noChangeAspect="1" noChangeArrowheads="1"/>
          </p:cNvPicPr>
          <p:nvPr/>
        </p:nvPicPr>
        <p:blipFill>
          <a:blip r:embed="rId3" cstate="print"/>
          <a:srcRect b="50151"/>
          <a:stretch>
            <a:fillRect/>
          </a:stretch>
        </p:blipFill>
        <p:spPr bwMode="auto">
          <a:xfrm>
            <a:off x="1219200" y="1676400"/>
            <a:ext cx="6826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1169</Words>
  <Application>Microsoft Office PowerPoint</Application>
  <PresentationFormat>On-screen Show (4:3)</PresentationFormat>
  <Paragraphs>228</Paragraphs>
  <Slides>41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Reflections in a Plane Mirror</vt:lpstr>
      <vt:lpstr>Matter Classified by  behaviour when light strikes</vt:lpstr>
      <vt:lpstr>Ray Model of Light</vt:lpstr>
      <vt:lpstr>Ray Diagram Terminology</vt:lpstr>
      <vt:lpstr>Ray Diagram Terminology</vt:lpstr>
      <vt:lpstr>Reflection Terminology</vt:lpstr>
      <vt:lpstr>Types of Mirrors</vt:lpstr>
      <vt:lpstr>Optics Symbol</vt:lpstr>
      <vt:lpstr>Reflection in a Plane Mirror</vt:lpstr>
      <vt:lpstr>Law of Reflection</vt:lpstr>
      <vt:lpstr>Reflection in a Plane Mirror</vt:lpstr>
      <vt:lpstr>Law of Reflection</vt:lpstr>
      <vt:lpstr>Types of Reflection</vt:lpstr>
      <vt:lpstr>Reflection Terminology</vt:lpstr>
      <vt:lpstr>Brain and the plane mirror</vt:lpstr>
      <vt:lpstr>Brain and the plane mirror</vt:lpstr>
      <vt:lpstr>Brain and the plane mirror</vt:lpstr>
      <vt:lpstr>Properties of an image</vt:lpstr>
      <vt:lpstr>Type</vt:lpstr>
      <vt:lpstr>PowerPoint Presentation</vt:lpstr>
      <vt:lpstr>Size</vt:lpstr>
      <vt:lpstr>Attitude</vt:lpstr>
      <vt:lpstr>Lateral Inversion</vt:lpstr>
      <vt:lpstr>Summary of Properties of an Image Using S.A.L.T.</vt:lpstr>
      <vt:lpstr>Locating an image in a plane mirror</vt:lpstr>
      <vt:lpstr>Object distance = Image Distance</vt:lpstr>
      <vt:lpstr>Using object-image lines to locate image in a plane mirror</vt:lpstr>
      <vt:lpstr>Locating an image in a plane mirror</vt:lpstr>
      <vt:lpstr>Using light rays to locate image in a plane mirror: Step 1</vt:lpstr>
      <vt:lpstr>Using light rays to locate image in a plane mirror: Step 2</vt:lpstr>
      <vt:lpstr>Using light rays to locate image in a plane mirror: Step 3</vt:lpstr>
      <vt:lpstr>Using light rays to locate image in a plane mirror: Step 4</vt:lpstr>
      <vt:lpstr>Using light rays to locate image in a plane mirror: Step 5</vt:lpstr>
      <vt:lpstr>Locating an Image in a Plane Mirror (Light rays)</vt:lpstr>
      <vt:lpstr>Locating an image in a plane mirror</vt:lpstr>
      <vt:lpstr>Using object-image lines and light rays to locate image in a plane mirror: Step 1</vt:lpstr>
      <vt:lpstr>Using object-image lines and light rays to locate image in a plane mirror:  Step 2</vt:lpstr>
      <vt:lpstr>Using object-image lines and light rays to locate image in a plane mirror: Step 3</vt:lpstr>
      <vt:lpstr>Using object-image lines and light rays to locate image in a plane mirror: Step 4</vt:lpstr>
      <vt:lpstr>Using object-image lines and light rays to locate image in a plane mirror: Step 5</vt:lpstr>
      <vt:lpstr>Properties of an image in a plane mirror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zn</dc:creator>
  <cp:lastModifiedBy>Zorana Nikodijevic</cp:lastModifiedBy>
  <cp:revision>15</cp:revision>
  <dcterms:created xsi:type="dcterms:W3CDTF">2013-09-06T13:32:23Z</dcterms:created>
  <dcterms:modified xsi:type="dcterms:W3CDTF">2015-09-22T12:55:07Z</dcterms:modified>
</cp:coreProperties>
</file>