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74" r:id="rId9"/>
    <p:sldId id="266" r:id="rId10"/>
    <p:sldId id="275" r:id="rId11"/>
    <p:sldId id="267" r:id="rId12"/>
    <p:sldId id="270" r:id="rId13"/>
    <p:sldId id="269" r:id="rId14"/>
    <p:sldId id="272" r:id="rId15"/>
    <p:sldId id="273" r:id="rId16"/>
    <p:sldId id="271" r:id="rId17"/>
    <p:sldId id="258" r:id="rId18"/>
    <p:sldId id="259" r:id="rId19"/>
    <p:sldId id="268" r:id="rId2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5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6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246575342465702"/>
          <c:y val="0.174033149171271"/>
          <c:w val="0.31354642313546399"/>
          <c:h val="0.56906077348066297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63AAFE"/>
            </a:solidFill>
            <a:ln w="23532">
              <a:solidFill>
                <a:srgbClr val="000000"/>
              </a:solidFill>
              <a:prstDash val="solid"/>
            </a:ln>
          </c:spPr>
          <c:dPt>
            <c:idx val="1"/>
            <c:bubble3D val="0"/>
            <c:spPr>
              <a:solidFill>
                <a:srgbClr val="DD2D32"/>
              </a:solidFill>
              <a:ln w="23532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58C"/>
              </a:solidFill>
              <a:ln w="23532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3532">
                <a:noFill/>
              </a:ln>
            </c:spPr>
            <c:txPr>
              <a:bodyPr/>
              <a:lstStyle/>
              <a:p>
                <a:pPr>
                  <a:defRPr lang="en-US" sz="1529" b="1" i="0" u="none" strike="noStrike" baseline="0">
                    <a:solidFill>
                      <a:srgbClr val="000000"/>
                    </a:solidFill>
                    <a:latin typeface="Frutiger 45 Light"/>
                    <a:ea typeface="Frutiger 45 Light"/>
                    <a:cs typeface="Frutiger 45 Light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Sheet1!$B$1:$D$1</c:f>
              <c:strCache>
                <c:ptCount val="3"/>
                <c:pt idx="0">
                  <c:v>Contenu</c:v>
                </c:pt>
                <c:pt idx="1">
                  <c:v>Voix / Intensité</c:v>
                </c:pt>
                <c:pt idx="2">
                  <c:v>Aspect / Tenue vestimentaire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7</c:v>
                </c:pt>
                <c:pt idx="1">
                  <c:v>38</c:v>
                </c:pt>
                <c:pt idx="2">
                  <c:v>55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DD2D32"/>
            </a:solidFill>
            <a:ln w="11766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63AAFE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58C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Lbls>
            <c:spPr>
              <a:noFill/>
              <a:ln w="23532">
                <a:noFill/>
              </a:ln>
            </c:spPr>
            <c:txPr>
              <a:bodyPr/>
              <a:lstStyle/>
              <a:p>
                <a:pPr>
                  <a:defRPr lang="en-US" sz="741" b="1" i="0" u="none" strike="noStrike" baseline="0">
                    <a:solidFill>
                      <a:srgbClr val="000000"/>
                    </a:solidFill>
                    <a:latin typeface="Frutiger 45 Light"/>
                    <a:ea typeface="Frutiger 45 Light"/>
                    <a:cs typeface="Frutiger 45 Light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Sheet1!$B$1:$D$1</c:f>
              <c:strCache>
                <c:ptCount val="3"/>
                <c:pt idx="0">
                  <c:v>Contenu</c:v>
                </c:pt>
                <c:pt idx="1">
                  <c:v>Voix / Intensité</c:v>
                </c:pt>
                <c:pt idx="2">
                  <c:v>Aspect / Tenue vestimentaire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FFF58C"/>
            </a:solidFill>
            <a:ln w="11766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63AAFE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DD2D32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Lbls>
            <c:spPr>
              <a:noFill/>
              <a:ln w="23532">
                <a:noFill/>
              </a:ln>
            </c:spPr>
            <c:txPr>
              <a:bodyPr/>
              <a:lstStyle/>
              <a:p>
                <a:pPr>
                  <a:defRPr lang="en-US" sz="741" b="1" i="0" u="none" strike="noStrike" baseline="0">
                    <a:solidFill>
                      <a:srgbClr val="000000"/>
                    </a:solidFill>
                    <a:latin typeface="Frutiger 45 Light"/>
                    <a:ea typeface="Frutiger 45 Light"/>
                    <a:cs typeface="Frutiger 45 Light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Sheet1!$B$1:$D$1</c:f>
              <c:strCache>
                <c:ptCount val="3"/>
                <c:pt idx="0">
                  <c:v>Contenu</c:v>
                </c:pt>
                <c:pt idx="1">
                  <c:v>Voix / Intensité</c:v>
                </c:pt>
                <c:pt idx="2">
                  <c:v>Aspect / Tenue vestimentaire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 w="23532">
          <a:noFill/>
        </a:ln>
      </c:spPr>
    </c:plotArea>
    <c:legend>
      <c:legendPos val="b"/>
      <c:layout>
        <c:manualLayout>
          <c:xMode val="edge"/>
          <c:yMode val="edge"/>
          <c:x val="0.11111111111111099"/>
          <c:y val="0.91712707182320397"/>
          <c:w val="0.77625570776255703"/>
          <c:h val="7.4585635359115998E-2"/>
        </c:manualLayout>
      </c:layout>
      <c:overlay val="0"/>
      <c:spPr>
        <a:solidFill>
          <a:srgbClr val="FFFFFF"/>
        </a:solidFill>
        <a:ln w="2941">
          <a:solidFill>
            <a:srgbClr val="000000"/>
          </a:solidFill>
          <a:prstDash val="solid"/>
        </a:ln>
      </c:spPr>
      <c:txPr>
        <a:bodyPr/>
        <a:lstStyle/>
        <a:p>
          <a:pPr>
            <a:defRPr lang="en-US" sz="1404" b="1" i="0" u="none" strike="noStrike" baseline="0">
              <a:solidFill>
                <a:srgbClr val="000000"/>
              </a:solidFill>
              <a:latin typeface="Frutiger 45 Light"/>
              <a:ea typeface="Frutiger 45 Light"/>
              <a:cs typeface="Frutiger 45 Light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741" b="1" i="0" u="none" strike="noStrike" baseline="0">
          <a:solidFill>
            <a:srgbClr val="000000"/>
          </a:solidFill>
          <a:latin typeface="Frutiger 45 Light"/>
          <a:ea typeface="Frutiger 45 Light"/>
          <a:cs typeface="Frutiger 45 Light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246575342465702"/>
          <c:y val="0.174033149171271"/>
          <c:w val="0.31354642313546399"/>
          <c:h val="0.56906077348066297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63AAFE"/>
            </a:solidFill>
            <a:ln w="23532">
              <a:solidFill>
                <a:srgbClr val="000000"/>
              </a:solidFill>
              <a:prstDash val="solid"/>
            </a:ln>
          </c:spPr>
          <c:dPt>
            <c:idx val="1"/>
            <c:bubble3D val="0"/>
            <c:spPr>
              <a:solidFill>
                <a:srgbClr val="DD2D32"/>
              </a:solidFill>
              <a:ln w="23532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58C"/>
              </a:solidFill>
              <a:ln w="23532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3532">
                <a:noFill/>
              </a:ln>
            </c:spPr>
            <c:txPr>
              <a:bodyPr/>
              <a:lstStyle/>
              <a:p>
                <a:pPr>
                  <a:defRPr lang="en-US" sz="1529" b="1" i="0" u="none" strike="noStrike" baseline="0">
                    <a:solidFill>
                      <a:srgbClr val="000000"/>
                    </a:solidFill>
                    <a:latin typeface="Frutiger 45 Light"/>
                    <a:ea typeface="Frutiger 45 Light"/>
                    <a:cs typeface="Frutiger 45 Light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Sheet1!$B$1:$D$1</c:f>
              <c:strCache>
                <c:ptCount val="3"/>
                <c:pt idx="0">
                  <c:v>Contenu</c:v>
                </c:pt>
                <c:pt idx="1">
                  <c:v>Voix / Intensité</c:v>
                </c:pt>
                <c:pt idx="2">
                  <c:v>Aspect / Tenue vestimentaire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7</c:v>
                </c:pt>
                <c:pt idx="1">
                  <c:v>38</c:v>
                </c:pt>
                <c:pt idx="2">
                  <c:v>55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DD2D32"/>
            </a:solidFill>
            <a:ln w="11766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63AAFE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58C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Lbls>
            <c:spPr>
              <a:noFill/>
              <a:ln w="23532">
                <a:noFill/>
              </a:ln>
            </c:spPr>
            <c:txPr>
              <a:bodyPr/>
              <a:lstStyle/>
              <a:p>
                <a:pPr>
                  <a:defRPr lang="en-US" sz="741" b="1" i="0" u="none" strike="noStrike" baseline="0">
                    <a:solidFill>
                      <a:srgbClr val="000000"/>
                    </a:solidFill>
                    <a:latin typeface="Frutiger 45 Light"/>
                    <a:ea typeface="Frutiger 45 Light"/>
                    <a:cs typeface="Frutiger 45 Light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Sheet1!$B$1:$D$1</c:f>
              <c:strCache>
                <c:ptCount val="3"/>
                <c:pt idx="0">
                  <c:v>Contenu</c:v>
                </c:pt>
                <c:pt idx="1">
                  <c:v>Voix / Intensité</c:v>
                </c:pt>
                <c:pt idx="2">
                  <c:v>Aspect / Tenue vestimentaire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FFF58C"/>
            </a:solidFill>
            <a:ln w="11766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63AAFE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DD2D32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Lbls>
            <c:spPr>
              <a:noFill/>
              <a:ln w="23532">
                <a:noFill/>
              </a:ln>
            </c:spPr>
            <c:txPr>
              <a:bodyPr/>
              <a:lstStyle/>
              <a:p>
                <a:pPr>
                  <a:defRPr lang="en-US" sz="741" b="1" i="0" u="none" strike="noStrike" baseline="0">
                    <a:solidFill>
                      <a:srgbClr val="000000"/>
                    </a:solidFill>
                    <a:latin typeface="Frutiger 45 Light"/>
                    <a:ea typeface="Frutiger 45 Light"/>
                    <a:cs typeface="Frutiger 45 Light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Sheet1!$B$1:$D$1</c:f>
              <c:strCache>
                <c:ptCount val="3"/>
                <c:pt idx="0">
                  <c:v>Contenu</c:v>
                </c:pt>
                <c:pt idx="1">
                  <c:v>Voix / Intensité</c:v>
                </c:pt>
                <c:pt idx="2">
                  <c:v>Aspect / Tenue vestimentaire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 w="23532">
          <a:noFill/>
        </a:ln>
      </c:spPr>
    </c:plotArea>
    <c:legend>
      <c:legendPos val="b"/>
      <c:layout>
        <c:manualLayout>
          <c:xMode val="edge"/>
          <c:yMode val="edge"/>
          <c:x val="0.11111111111111099"/>
          <c:y val="0.91712707182320397"/>
          <c:w val="0.77625570776255703"/>
          <c:h val="7.4585635359115998E-2"/>
        </c:manualLayout>
      </c:layout>
      <c:overlay val="0"/>
      <c:spPr>
        <a:solidFill>
          <a:srgbClr val="FFFFFF"/>
        </a:solidFill>
        <a:ln w="2941">
          <a:solidFill>
            <a:srgbClr val="000000"/>
          </a:solidFill>
          <a:prstDash val="solid"/>
        </a:ln>
      </c:spPr>
      <c:txPr>
        <a:bodyPr/>
        <a:lstStyle/>
        <a:p>
          <a:pPr>
            <a:defRPr lang="en-US" sz="1404" b="1" i="0" u="none" strike="noStrike" baseline="0">
              <a:solidFill>
                <a:srgbClr val="000000"/>
              </a:solidFill>
              <a:latin typeface="Frutiger 45 Light"/>
              <a:ea typeface="Frutiger 45 Light"/>
              <a:cs typeface="Frutiger 45 Light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741" b="1" i="0" u="none" strike="noStrike" baseline="0">
          <a:solidFill>
            <a:srgbClr val="000000"/>
          </a:solidFill>
          <a:latin typeface="Frutiger 45 Light"/>
          <a:ea typeface="Frutiger 45 Light"/>
          <a:cs typeface="Frutiger 45 Light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246575342465702"/>
          <c:y val="0.174033149171271"/>
          <c:w val="0.31354642313546399"/>
          <c:h val="0.56906077348066297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63AAFE"/>
            </a:solidFill>
            <a:ln w="23532">
              <a:solidFill>
                <a:srgbClr val="000000"/>
              </a:solidFill>
              <a:prstDash val="solid"/>
            </a:ln>
          </c:spPr>
          <c:dPt>
            <c:idx val="1"/>
            <c:bubble3D val="0"/>
            <c:spPr>
              <a:solidFill>
                <a:srgbClr val="DD2D32"/>
              </a:solidFill>
              <a:ln w="23532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58C"/>
              </a:solidFill>
              <a:ln w="23532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3532">
                <a:noFill/>
              </a:ln>
            </c:spPr>
            <c:txPr>
              <a:bodyPr/>
              <a:lstStyle/>
              <a:p>
                <a:pPr>
                  <a:defRPr lang="en-US" sz="1529" b="1" i="0" u="none" strike="noStrike" baseline="0">
                    <a:solidFill>
                      <a:srgbClr val="000000"/>
                    </a:solidFill>
                    <a:latin typeface="Frutiger 45 Light"/>
                    <a:ea typeface="Frutiger 45 Light"/>
                    <a:cs typeface="Frutiger 45 Light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Sheet1!$B$1:$D$1</c:f>
              <c:strCache>
                <c:ptCount val="3"/>
                <c:pt idx="0">
                  <c:v>Contenu</c:v>
                </c:pt>
                <c:pt idx="1">
                  <c:v>Voix / Intensité</c:v>
                </c:pt>
                <c:pt idx="2">
                  <c:v>Aspect / Tenue vestimentaire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7</c:v>
                </c:pt>
                <c:pt idx="1">
                  <c:v>38</c:v>
                </c:pt>
                <c:pt idx="2">
                  <c:v>55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DD2D32"/>
            </a:solidFill>
            <a:ln w="11766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63AAFE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58C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Lbls>
            <c:spPr>
              <a:noFill/>
              <a:ln w="23532">
                <a:noFill/>
              </a:ln>
            </c:spPr>
            <c:txPr>
              <a:bodyPr/>
              <a:lstStyle/>
              <a:p>
                <a:pPr>
                  <a:defRPr lang="en-US" sz="741" b="1" i="0" u="none" strike="noStrike" baseline="0">
                    <a:solidFill>
                      <a:srgbClr val="000000"/>
                    </a:solidFill>
                    <a:latin typeface="Frutiger 45 Light"/>
                    <a:ea typeface="Frutiger 45 Light"/>
                    <a:cs typeface="Frutiger 45 Light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Sheet1!$B$1:$D$1</c:f>
              <c:strCache>
                <c:ptCount val="3"/>
                <c:pt idx="0">
                  <c:v>Contenu</c:v>
                </c:pt>
                <c:pt idx="1">
                  <c:v>Voix / Intensité</c:v>
                </c:pt>
                <c:pt idx="2">
                  <c:v>Aspect / Tenue vestimentaire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FFF58C"/>
            </a:solidFill>
            <a:ln w="11766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63AAFE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DD2D32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Lbls>
            <c:spPr>
              <a:noFill/>
              <a:ln w="23532">
                <a:noFill/>
              </a:ln>
            </c:spPr>
            <c:txPr>
              <a:bodyPr/>
              <a:lstStyle/>
              <a:p>
                <a:pPr>
                  <a:defRPr lang="en-US" sz="741" b="1" i="0" u="none" strike="noStrike" baseline="0">
                    <a:solidFill>
                      <a:srgbClr val="000000"/>
                    </a:solidFill>
                    <a:latin typeface="Frutiger 45 Light"/>
                    <a:ea typeface="Frutiger 45 Light"/>
                    <a:cs typeface="Frutiger 45 Light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Sheet1!$B$1:$D$1</c:f>
              <c:strCache>
                <c:ptCount val="3"/>
                <c:pt idx="0">
                  <c:v>Contenu</c:v>
                </c:pt>
                <c:pt idx="1">
                  <c:v>Voix / Intensité</c:v>
                </c:pt>
                <c:pt idx="2">
                  <c:v>Aspect / Tenue vestimentaire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 w="23532">
          <a:noFill/>
        </a:ln>
      </c:spPr>
    </c:plotArea>
    <c:legend>
      <c:legendPos val="b"/>
      <c:layout>
        <c:manualLayout>
          <c:xMode val="edge"/>
          <c:yMode val="edge"/>
          <c:x val="0.11111111111111099"/>
          <c:y val="0.91712707182320397"/>
          <c:w val="0.77625570776255703"/>
          <c:h val="7.4585635359115998E-2"/>
        </c:manualLayout>
      </c:layout>
      <c:overlay val="0"/>
      <c:spPr>
        <a:solidFill>
          <a:srgbClr val="FFFFFF"/>
        </a:solidFill>
        <a:ln w="2941">
          <a:solidFill>
            <a:srgbClr val="000000"/>
          </a:solidFill>
          <a:prstDash val="solid"/>
        </a:ln>
      </c:spPr>
      <c:txPr>
        <a:bodyPr/>
        <a:lstStyle/>
        <a:p>
          <a:pPr>
            <a:defRPr lang="en-US" sz="1404" b="1" i="0" u="none" strike="noStrike" baseline="0">
              <a:solidFill>
                <a:srgbClr val="000000"/>
              </a:solidFill>
              <a:latin typeface="Frutiger 45 Light"/>
              <a:ea typeface="Frutiger 45 Light"/>
              <a:cs typeface="Frutiger 45 Light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741" b="1" i="0" u="none" strike="noStrike" baseline="0">
          <a:solidFill>
            <a:srgbClr val="000000"/>
          </a:solidFill>
          <a:latin typeface="Frutiger 45 Light"/>
          <a:ea typeface="Frutiger 45 Light"/>
          <a:cs typeface="Frutiger 45 Light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246575342465702"/>
          <c:y val="0.174033149171271"/>
          <c:w val="0.31354642313546399"/>
          <c:h val="0.56906077348066297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63AAFE"/>
            </a:solidFill>
            <a:ln w="23532">
              <a:solidFill>
                <a:srgbClr val="000000"/>
              </a:solidFill>
              <a:prstDash val="solid"/>
            </a:ln>
          </c:spPr>
          <c:dPt>
            <c:idx val="1"/>
            <c:bubble3D val="0"/>
            <c:spPr>
              <a:solidFill>
                <a:srgbClr val="DD2D32"/>
              </a:solidFill>
              <a:ln w="23532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58C"/>
              </a:solidFill>
              <a:ln w="23532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3532">
                <a:noFill/>
              </a:ln>
            </c:spPr>
            <c:txPr>
              <a:bodyPr/>
              <a:lstStyle/>
              <a:p>
                <a:pPr>
                  <a:defRPr lang="en-US" sz="1529" b="1" i="0" u="none" strike="noStrike" baseline="0">
                    <a:solidFill>
                      <a:srgbClr val="000000"/>
                    </a:solidFill>
                    <a:latin typeface="Frutiger 45 Light"/>
                    <a:ea typeface="Frutiger 45 Light"/>
                    <a:cs typeface="Frutiger 45 Light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Sheet1!$B$1:$D$1</c:f>
              <c:strCache>
                <c:ptCount val="3"/>
                <c:pt idx="0">
                  <c:v>Contenu</c:v>
                </c:pt>
                <c:pt idx="1">
                  <c:v>Voix / Intensité</c:v>
                </c:pt>
                <c:pt idx="2">
                  <c:v>Aspect / Tenue vestimentaire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7</c:v>
                </c:pt>
                <c:pt idx="1">
                  <c:v>38</c:v>
                </c:pt>
                <c:pt idx="2">
                  <c:v>55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DD2D32"/>
            </a:solidFill>
            <a:ln w="11766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63AAFE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58C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Lbls>
            <c:spPr>
              <a:noFill/>
              <a:ln w="23532">
                <a:noFill/>
              </a:ln>
            </c:spPr>
            <c:txPr>
              <a:bodyPr/>
              <a:lstStyle/>
              <a:p>
                <a:pPr>
                  <a:defRPr lang="en-US" sz="741" b="1" i="0" u="none" strike="noStrike" baseline="0">
                    <a:solidFill>
                      <a:srgbClr val="000000"/>
                    </a:solidFill>
                    <a:latin typeface="Frutiger 45 Light"/>
                    <a:ea typeface="Frutiger 45 Light"/>
                    <a:cs typeface="Frutiger 45 Light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Sheet1!$B$1:$D$1</c:f>
              <c:strCache>
                <c:ptCount val="3"/>
                <c:pt idx="0">
                  <c:v>Contenu</c:v>
                </c:pt>
                <c:pt idx="1">
                  <c:v>Voix / Intensité</c:v>
                </c:pt>
                <c:pt idx="2">
                  <c:v>Aspect / Tenue vestimentaire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FFF58C"/>
            </a:solidFill>
            <a:ln w="11766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63AAFE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DD2D32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Lbls>
            <c:spPr>
              <a:noFill/>
              <a:ln w="23532">
                <a:noFill/>
              </a:ln>
            </c:spPr>
            <c:txPr>
              <a:bodyPr/>
              <a:lstStyle/>
              <a:p>
                <a:pPr>
                  <a:defRPr lang="en-US" sz="741" b="1" i="0" u="none" strike="noStrike" baseline="0">
                    <a:solidFill>
                      <a:srgbClr val="000000"/>
                    </a:solidFill>
                    <a:latin typeface="Frutiger 45 Light"/>
                    <a:ea typeface="Frutiger 45 Light"/>
                    <a:cs typeface="Frutiger 45 Light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Sheet1!$B$1:$D$1</c:f>
              <c:strCache>
                <c:ptCount val="3"/>
                <c:pt idx="0">
                  <c:v>Contenu</c:v>
                </c:pt>
                <c:pt idx="1">
                  <c:v>Voix / Intensité</c:v>
                </c:pt>
                <c:pt idx="2">
                  <c:v>Aspect / Tenue vestimentaire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 w="23532">
          <a:noFill/>
        </a:ln>
      </c:spPr>
    </c:plotArea>
    <c:legend>
      <c:legendPos val="b"/>
      <c:layout>
        <c:manualLayout>
          <c:xMode val="edge"/>
          <c:yMode val="edge"/>
          <c:x val="0.11111111111111099"/>
          <c:y val="0.91712707182320397"/>
          <c:w val="0.77625570776255703"/>
          <c:h val="7.4585635359115998E-2"/>
        </c:manualLayout>
      </c:layout>
      <c:overlay val="0"/>
      <c:spPr>
        <a:solidFill>
          <a:srgbClr val="FFFFFF"/>
        </a:solidFill>
        <a:ln w="2941">
          <a:solidFill>
            <a:srgbClr val="000000"/>
          </a:solidFill>
          <a:prstDash val="solid"/>
        </a:ln>
      </c:spPr>
      <c:txPr>
        <a:bodyPr/>
        <a:lstStyle/>
        <a:p>
          <a:pPr>
            <a:defRPr lang="en-US" sz="1404" b="1" i="0" u="none" strike="noStrike" baseline="0">
              <a:solidFill>
                <a:srgbClr val="000000"/>
              </a:solidFill>
              <a:latin typeface="Frutiger 45 Light"/>
              <a:ea typeface="Frutiger 45 Light"/>
              <a:cs typeface="Frutiger 45 Light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741" b="1" i="0" u="none" strike="noStrike" baseline="0">
          <a:solidFill>
            <a:srgbClr val="000000"/>
          </a:solidFill>
          <a:latin typeface="Frutiger 45 Light"/>
          <a:ea typeface="Frutiger 45 Light"/>
          <a:cs typeface="Frutiger 45 Light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246575342465702"/>
          <c:y val="0.174033149171271"/>
          <c:w val="0.31354642313546399"/>
          <c:h val="0.56906077348066297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63AAFE"/>
            </a:solidFill>
            <a:ln w="23532">
              <a:solidFill>
                <a:srgbClr val="000000"/>
              </a:solidFill>
              <a:prstDash val="solid"/>
            </a:ln>
          </c:spPr>
          <c:dPt>
            <c:idx val="1"/>
            <c:bubble3D val="0"/>
            <c:spPr>
              <a:solidFill>
                <a:srgbClr val="DD2D32"/>
              </a:solidFill>
              <a:ln w="23532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58C"/>
              </a:solidFill>
              <a:ln w="23532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3532">
                <a:noFill/>
              </a:ln>
            </c:spPr>
            <c:txPr>
              <a:bodyPr/>
              <a:lstStyle/>
              <a:p>
                <a:pPr>
                  <a:defRPr lang="en-US" sz="1529" b="1" i="0" u="none" strike="noStrike" baseline="0">
                    <a:solidFill>
                      <a:srgbClr val="000000"/>
                    </a:solidFill>
                    <a:latin typeface="Frutiger 45 Light"/>
                    <a:ea typeface="Frutiger 45 Light"/>
                    <a:cs typeface="Frutiger 45 Light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Sheet1!$B$1:$D$1</c:f>
              <c:strCache>
                <c:ptCount val="3"/>
                <c:pt idx="0">
                  <c:v>Contenu</c:v>
                </c:pt>
                <c:pt idx="1">
                  <c:v>Voix / Intensité</c:v>
                </c:pt>
                <c:pt idx="2">
                  <c:v>Aspect / Tenue vestimentaire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7</c:v>
                </c:pt>
                <c:pt idx="1">
                  <c:v>38</c:v>
                </c:pt>
                <c:pt idx="2">
                  <c:v>55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DD2D32"/>
            </a:solidFill>
            <a:ln w="11766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63AAFE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58C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Lbls>
            <c:spPr>
              <a:noFill/>
              <a:ln w="23532">
                <a:noFill/>
              </a:ln>
            </c:spPr>
            <c:txPr>
              <a:bodyPr/>
              <a:lstStyle/>
              <a:p>
                <a:pPr>
                  <a:defRPr lang="en-US" sz="741" b="1" i="0" u="none" strike="noStrike" baseline="0">
                    <a:solidFill>
                      <a:srgbClr val="000000"/>
                    </a:solidFill>
                    <a:latin typeface="Frutiger 45 Light"/>
                    <a:ea typeface="Frutiger 45 Light"/>
                    <a:cs typeface="Frutiger 45 Light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Sheet1!$B$1:$D$1</c:f>
              <c:strCache>
                <c:ptCount val="3"/>
                <c:pt idx="0">
                  <c:v>Contenu</c:v>
                </c:pt>
                <c:pt idx="1">
                  <c:v>Voix / Intensité</c:v>
                </c:pt>
                <c:pt idx="2">
                  <c:v>Aspect / Tenue vestimentaire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FFF58C"/>
            </a:solidFill>
            <a:ln w="11766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63AAFE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DD2D32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Lbls>
            <c:spPr>
              <a:noFill/>
              <a:ln w="23532">
                <a:noFill/>
              </a:ln>
            </c:spPr>
            <c:txPr>
              <a:bodyPr/>
              <a:lstStyle/>
              <a:p>
                <a:pPr>
                  <a:defRPr lang="en-US" sz="741" b="1" i="0" u="none" strike="noStrike" baseline="0">
                    <a:solidFill>
                      <a:srgbClr val="000000"/>
                    </a:solidFill>
                    <a:latin typeface="Frutiger 45 Light"/>
                    <a:ea typeface="Frutiger 45 Light"/>
                    <a:cs typeface="Frutiger 45 Light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Sheet1!$B$1:$D$1</c:f>
              <c:strCache>
                <c:ptCount val="3"/>
                <c:pt idx="0">
                  <c:v>Contenu</c:v>
                </c:pt>
                <c:pt idx="1">
                  <c:v>Voix / Intensité</c:v>
                </c:pt>
                <c:pt idx="2">
                  <c:v>Aspect / Tenue vestimentaire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 w="23532">
          <a:noFill/>
        </a:ln>
      </c:spPr>
    </c:plotArea>
    <c:legend>
      <c:legendPos val="b"/>
      <c:layout>
        <c:manualLayout>
          <c:xMode val="edge"/>
          <c:yMode val="edge"/>
          <c:x val="0.11111111111111099"/>
          <c:y val="0.91712707182320397"/>
          <c:w val="0.77625570776255703"/>
          <c:h val="7.4585635359115998E-2"/>
        </c:manualLayout>
      </c:layout>
      <c:overlay val="0"/>
      <c:spPr>
        <a:solidFill>
          <a:srgbClr val="FFFFFF"/>
        </a:solidFill>
        <a:ln w="2941">
          <a:solidFill>
            <a:srgbClr val="000000"/>
          </a:solidFill>
          <a:prstDash val="solid"/>
        </a:ln>
      </c:spPr>
      <c:txPr>
        <a:bodyPr/>
        <a:lstStyle/>
        <a:p>
          <a:pPr>
            <a:defRPr lang="en-US" sz="1404" b="1" i="0" u="none" strike="noStrike" baseline="0">
              <a:solidFill>
                <a:srgbClr val="000000"/>
              </a:solidFill>
              <a:latin typeface="Frutiger 45 Light"/>
              <a:ea typeface="Frutiger 45 Light"/>
              <a:cs typeface="Frutiger 45 Light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741" b="1" i="0" u="none" strike="noStrike" baseline="0">
          <a:solidFill>
            <a:srgbClr val="000000"/>
          </a:solidFill>
          <a:latin typeface="Frutiger 45 Light"/>
          <a:ea typeface="Frutiger 45 Light"/>
          <a:cs typeface="Frutiger 45 Light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246575342465702"/>
          <c:y val="0.174033149171271"/>
          <c:w val="0.31354642313546399"/>
          <c:h val="0.56906077348066297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63AAFE"/>
            </a:solidFill>
            <a:ln w="23532">
              <a:solidFill>
                <a:srgbClr val="000000"/>
              </a:solidFill>
              <a:prstDash val="solid"/>
            </a:ln>
          </c:spPr>
          <c:dPt>
            <c:idx val="1"/>
            <c:bubble3D val="0"/>
            <c:spPr>
              <a:solidFill>
                <a:srgbClr val="DD2D32"/>
              </a:solidFill>
              <a:ln w="23532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58C"/>
              </a:solidFill>
              <a:ln w="23532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3532">
                <a:noFill/>
              </a:ln>
            </c:spPr>
            <c:txPr>
              <a:bodyPr/>
              <a:lstStyle/>
              <a:p>
                <a:pPr>
                  <a:defRPr lang="en-US" sz="1529" b="1" i="0" u="none" strike="noStrike" baseline="0">
                    <a:solidFill>
                      <a:srgbClr val="000000"/>
                    </a:solidFill>
                    <a:latin typeface="Frutiger 45 Light"/>
                    <a:ea typeface="Frutiger 45 Light"/>
                    <a:cs typeface="Frutiger 45 Light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Sheet1!$B$1:$D$1</c:f>
              <c:strCache>
                <c:ptCount val="3"/>
                <c:pt idx="0">
                  <c:v>Contenu</c:v>
                </c:pt>
                <c:pt idx="1">
                  <c:v>Voix / Intensité</c:v>
                </c:pt>
                <c:pt idx="2">
                  <c:v>Aspect / Tenue vestimentaire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7</c:v>
                </c:pt>
                <c:pt idx="1">
                  <c:v>38</c:v>
                </c:pt>
                <c:pt idx="2">
                  <c:v>55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DD2D32"/>
            </a:solidFill>
            <a:ln w="11766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63AAFE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58C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Lbls>
            <c:spPr>
              <a:noFill/>
              <a:ln w="23532">
                <a:noFill/>
              </a:ln>
            </c:spPr>
            <c:txPr>
              <a:bodyPr/>
              <a:lstStyle/>
              <a:p>
                <a:pPr>
                  <a:defRPr lang="en-US" sz="741" b="1" i="0" u="none" strike="noStrike" baseline="0">
                    <a:solidFill>
                      <a:srgbClr val="000000"/>
                    </a:solidFill>
                    <a:latin typeface="Frutiger 45 Light"/>
                    <a:ea typeface="Frutiger 45 Light"/>
                    <a:cs typeface="Frutiger 45 Light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Sheet1!$B$1:$D$1</c:f>
              <c:strCache>
                <c:ptCount val="3"/>
                <c:pt idx="0">
                  <c:v>Contenu</c:v>
                </c:pt>
                <c:pt idx="1">
                  <c:v>Voix / Intensité</c:v>
                </c:pt>
                <c:pt idx="2">
                  <c:v>Aspect / Tenue vestimentaire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FFF58C"/>
            </a:solidFill>
            <a:ln w="11766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63AAFE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DD2D32"/>
              </a:solidFill>
              <a:ln w="11766">
                <a:solidFill>
                  <a:srgbClr val="000000"/>
                </a:solidFill>
                <a:prstDash val="solid"/>
              </a:ln>
            </c:spPr>
          </c:dPt>
          <c:dLbls>
            <c:spPr>
              <a:noFill/>
              <a:ln w="23532">
                <a:noFill/>
              </a:ln>
            </c:spPr>
            <c:txPr>
              <a:bodyPr/>
              <a:lstStyle/>
              <a:p>
                <a:pPr>
                  <a:defRPr lang="en-US" sz="741" b="1" i="0" u="none" strike="noStrike" baseline="0">
                    <a:solidFill>
                      <a:srgbClr val="000000"/>
                    </a:solidFill>
                    <a:latin typeface="Frutiger 45 Light"/>
                    <a:ea typeface="Frutiger 45 Light"/>
                    <a:cs typeface="Frutiger 45 Light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Sheet1!$B$1:$D$1</c:f>
              <c:strCache>
                <c:ptCount val="3"/>
                <c:pt idx="0">
                  <c:v>Contenu</c:v>
                </c:pt>
                <c:pt idx="1">
                  <c:v>Voix / Intensité</c:v>
                </c:pt>
                <c:pt idx="2">
                  <c:v>Aspect / Tenue vestimentaire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 w="23532">
          <a:noFill/>
        </a:ln>
      </c:spPr>
    </c:plotArea>
    <c:legend>
      <c:legendPos val="b"/>
      <c:layout>
        <c:manualLayout>
          <c:xMode val="edge"/>
          <c:yMode val="edge"/>
          <c:x val="0.11111111111111099"/>
          <c:y val="0.91712707182320397"/>
          <c:w val="0.77625570776255703"/>
          <c:h val="7.4585635359115998E-2"/>
        </c:manualLayout>
      </c:layout>
      <c:overlay val="0"/>
      <c:spPr>
        <a:solidFill>
          <a:srgbClr val="FFFFFF"/>
        </a:solidFill>
        <a:ln w="2941">
          <a:solidFill>
            <a:srgbClr val="000000"/>
          </a:solidFill>
          <a:prstDash val="solid"/>
        </a:ln>
      </c:spPr>
      <c:txPr>
        <a:bodyPr/>
        <a:lstStyle/>
        <a:p>
          <a:pPr>
            <a:defRPr lang="en-US" sz="1404" b="1" i="0" u="none" strike="noStrike" baseline="0">
              <a:solidFill>
                <a:srgbClr val="000000"/>
              </a:solidFill>
              <a:latin typeface="Frutiger 45 Light"/>
              <a:ea typeface="Frutiger 45 Light"/>
              <a:cs typeface="Frutiger 45 Light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741" b="1" i="0" u="none" strike="noStrike" baseline="0">
          <a:solidFill>
            <a:srgbClr val="000000"/>
          </a:solidFill>
          <a:latin typeface="Frutiger 45 Light"/>
          <a:ea typeface="Frutiger 45 Light"/>
          <a:cs typeface="Frutiger 45 Light"/>
        </a:defRPr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/>
          <p:nvPr/>
        </p:nvSpPr>
        <p:spPr>
          <a:xfrm>
            <a:off x="341086" y="928914"/>
            <a:ext cx="8432800" cy="17707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07" y="968189"/>
            <a:ext cx="7799387" cy="1237130"/>
          </a:xfrm>
        </p:spPr>
        <p:txBody>
          <a:bodyPr anchor="b" anchorCtr="0"/>
          <a:lstStyle>
            <a:lvl1pPr algn="r">
              <a:lnSpc>
                <a:spcPts val="5000"/>
              </a:lnSpc>
              <a:defRPr sz="46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07" y="2209799"/>
            <a:ext cx="7799387" cy="466165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89D-9C7B-AB42-9F79-CBBA4A872AA4}" type="datetimeFigureOut">
              <a:rPr lang="fr-FR" smtClean="0"/>
              <a:pPr/>
              <a:t>12/01/2016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6492875"/>
            <a:ext cx="533400" cy="365125"/>
          </a:xfr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fld id="{7409272D-3C15-1E4F-B661-411430DEADE8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457200" y="816802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Picture 8" descr="TitleSlideTo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29600" cy="356646"/>
          </a:xfrm>
          <a:prstGeom prst="rect">
            <a:avLst/>
          </a:prstGeom>
        </p:spPr>
      </p:pic>
      <p:pic>
        <p:nvPicPr>
          <p:cNvPr id="10" name="Picture 9" descr="TitleSlideBotto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00601"/>
            <a:ext cx="8229600" cy="3700199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/>
          <p:nvPr/>
        </p:nvSpPr>
        <p:spPr>
          <a:xfrm>
            <a:off x="355600" y="566057"/>
            <a:ext cx="8396514" cy="25980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457200" y="457200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89D-9C7B-AB42-9F79-CBBA4A872AA4}" type="datetimeFigureOut">
              <a:rPr lang="fr-FR" smtClean="0"/>
              <a:pPr/>
              <a:t>12/01/2016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272D-3C15-1E4F-B661-411430DEADE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33828" y="566057"/>
            <a:ext cx="8454571" cy="21335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457200" y="457200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644868"/>
            <a:ext cx="3657600" cy="1098332"/>
          </a:xfrm>
        </p:spPr>
        <p:txBody>
          <a:bodyPr anchor="b"/>
          <a:lstStyle>
            <a:lvl1pPr algn="l">
              <a:defRPr sz="36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032" y="654268"/>
            <a:ext cx="3657600" cy="5486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2774731"/>
            <a:ext cx="3657600" cy="316886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89D-9C7B-AB42-9F79-CBBA4A872AA4}" type="datetimeFigureOut">
              <a:rPr lang="fr-FR" smtClean="0"/>
              <a:pPr/>
              <a:t>12/01/2016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272D-3C15-1E4F-B661-411430DEADE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55600" y="348343"/>
            <a:ext cx="8432800" cy="23513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 rot="5400000">
            <a:off x="5598058" y="3310469"/>
            <a:ext cx="5943600" cy="237061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644868"/>
            <a:ext cx="3657600" cy="1098332"/>
          </a:xfrm>
        </p:spPr>
        <p:txBody>
          <a:bodyPr anchor="b"/>
          <a:lstStyle>
            <a:lvl1pPr algn="l">
              <a:defRPr sz="36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2774731"/>
            <a:ext cx="3657600" cy="316886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89D-9C7B-AB42-9F79-CBBA4A872AA4}" type="datetimeFigureOut">
              <a:rPr lang="fr-FR" smtClean="0"/>
              <a:pPr/>
              <a:t>12/01/2016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272D-3C15-1E4F-B661-411430DEADE8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828032" y="457200"/>
            <a:ext cx="3621024" cy="5943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CH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0"/>
            <a:ext cx="7874000" cy="3840163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89D-9C7B-AB42-9F79-CBBA4A872AA4}" type="datetimeFigureOut">
              <a:rPr lang="fr-FR" smtClean="0"/>
              <a:pPr/>
              <a:t>12/01/2016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272D-3C15-1E4F-B661-411430DEADE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/>
          <p:nvPr/>
        </p:nvSpPr>
        <p:spPr>
          <a:xfrm>
            <a:off x="348342" y="362857"/>
            <a:ext cx="8440057" cy="233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Picture 8" descr="VerticalR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668" y="457200"/>
            <a:ext cx="1546230" cy="5943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400000">
            <a:off x="4074414" y="3369564"/>
            <a:ext cx="5943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9582" y="693738"/>
            <a:ext cx="1491018" cy="5432425"/>
          </a:xfrm>
        </p:spPr>
        <p:txBody>
          <a:bodyPr vert="eaVert" tIns="45720" bIns="45720"/>
          <a:lstStyle>
            <a:lvl1pPr algn="l">
              <a:defRPr/>
            </a:lvl1pPr>
          </a:lstStyle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93738"/>
            <a:ext cx="6019800" cy="5432425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89D-9C7B-AB42-9F79-CBBA4A872AA4}" type="datetimeFigureOut">
              <a:rPr lang="fr-FR" smtClean="0"/>
              <a:pPr/>
              <a:t>12/01/2016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272D-3C15-1E4F-B661-411430DEADE8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89D-9C7B-AB42-9F79-CBBA4A872AA4}" type="datetimeFigureOut">
              <a:rPr lang="fr-FR" smtClean="0"/>
              <a:pPr/>
              <a:t>12/01/2016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272D-3C15-1E4F-B661-411430DEADE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26571" y="362857"/>
            <a:ext cx="8440058" cy="25182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8041" y="3575712"/>
            <a:ext cx="5396671" cy="1340467"/>
          </a:xfrm>
        </p:spPr>
        <p:txBody>
          <a:bodyPr tIns="0" bIns="0" anchor="b" anchorCtr="0"/>
          <a:lstStyle>
            <a:lvl1pPr algn="r">
              <a:defRPr sz="4600" b="0" cap="none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8041" y="4980297"/>
            <a:ext cx="5396671" cy="810904"/>
          </a:xfrm>
        </p:spPr>
        <p:txBody>
          <a:bodyPr tIns="0" bIns="0"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89D-9C7B-AB42-9F79-CBBA4A872AA4}" type="datetimeFigureOut">
              <a:rPr lang="fr-FR" smtClean="0"/>
              <a:pPr/>
              <a:t>12/01/2016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6824" y="6492240"/>
            <a:ext cx="533400" cy="365125"/>
          </a:xfr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fld id="{7409272D-3C15-1E4F-B661-411430DEADE8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 descr="SectionHeaderLef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47" y="457200"/>
            <a:ext cx="2216561" cy="5943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 rot="5400000">
            <a:off x="-222366" y="3369564"/>
            <a:ext cx="5943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904" y="2286000"/>
            <a:ext cx="36576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1308" y="2286000"/>
            <a:ext cx="3657600" cy="38401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89D-9C7B-AB42-9F79-CBBA4A872AA4}" type="datetimeFigureOut">
              <a:rPr lang="fr-FR" smtClean="0"/>
              <a:pPr/>
              <a:t>12/01/2016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272D-3C15-1E4F-B661-411430DEADE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388" y="2040081"/>
            <a:ext cx="3657600" cy="730415"/>
          </a:xfrm>
        </p:spPr>
        <p:txBody>
          <a:bodyPr tIns="0" bIns="0" anchor="ctr" anchorCtr="0">
            <a:noAutofit/>
          </a:bodyPr>
          <a:lstStyle>
            <a:lvl1pPr marL="0" indent="0" algn="ctr">
              <a:lnSpc>
                <a:spcPts val="3000"/>
              </a:lnSpc>
              <a:spcBef>
                <a:spcPts val="30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388" y="2797175"/>
            <a:ext cx="3657600" cy="33289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8032" y="2040081"/>
            <a:ext cx="3657600" cy="730415"/>
          </a:xfrm>
        </p:spPr>
        <p:txBody>
          <a:bodyPr tIns="0" bIns="0" anchor="ctr" anchorCtr="0">
            <a:noAutofit/>
          </a:bodyPr>
          <a:lstStyle>
            <a:lvl1pPr marL="0" indent="0" algn="ctr">
              <a:lnSpc>
                <a:spcPts val="3000"/>
              </a:lnSpc>
              <a:spcBef>
                <a:spcPts val="30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8032" y="2797175"/>
            <a:ext cx="3657600" cy="33289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89D-9C7B-AB42-9F79-CBBA4A872AA4}" type="datetimeFigureOut">
              <a:rPr lang="fr-FR" smtClean="0"/>
              <a:pPr/>
              <a:t>12/01/2016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272D-3C15-1E4F-B661-411430DEADE8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84488" y="4484687"/>
            <a:ext cx="3375025" cy="1588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s, Haut et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4050" y="2286001"/>
            <a:ext cx="7848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89D-9C7B-AB42-9F79-CBBA4A872AA4}" type="datetimeFigureOut">
              <a:rPr lang="fr-FR" smtClean="0"/>
              <a:pPr/>
              <a:t>12/01/2016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272D-3C15-1E4F-B661-411430DEADE8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54050" y="4302966"/>
            <a:ext cx="7848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8032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89D-9C7B-AB42-9F79-CBBA4A872AA4}" type="datetimeFigureOut">
              <a:rPr lang="fr-FR" smtClean="0"/>
              <a:pPr/>
              <a:t>12/01/2016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272D-3C15-1E4F-B661-411430DEADE8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828032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4"/>
          </p:nvPr>
        </p:nvSpPr>
        <p:spPr>
          <a:xfrm>
            <a:off x="654085" y="2286000"/>
            <a:ext cx="36576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8032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89D-9C7B-AB42-9F79-CBBA4A872AA4}" type="datetimeFigureOut">
              <a:rPr lang="fr-FR" smtClean="0"/>
              <a:pPr/>
              <a:t>12/01/2016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272D-3C15-1E4F-B661-411430DEADE8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828032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58906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58906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89D-9C7B-AB42-9F79-CBBA4A872AA4}" type="datetimeFigureOut">
              <a:rPr lang="fr-FR" smtClean="0"/>
              <a:pPr/>
              <a:t>12/01/2016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272D-3C15-1E4F-B661-411430DEADE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unningTop-R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7200" y="457200"/>
            <a:ext cx="8229600" cy="13820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813" y="456252"/>
            <a:ext cx="7824788" cy="1323041"/>
          </a:xfrm>
          <a:prstGeom prst="rect">
            <a:avLst/>
          </a:prstGeom>
          <a:effectLst/>
        </p:spPr>
        <p:txBody>
          <a:bodyPr vert="horz" lIns="91440" tIns="0" rIns="91440" bIns="0" rtlCol="0" anchor="b" anchorCtr="0">
            <a:noAutofit/>
          </a:bodyPr>
          <a:lstStyle/>
          <a:p>
            <a:r>
              <a:rPr lang="fr-CH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2286000"/>
            <a:ext cx="61976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  <a:latin typeface="Calibri" pitchFamily="34" charset="0"/>
              </a:defRPr>
            </a:lvl1pPr>
          </a:lstStyle>
          <a:p>
            <a:fld id="{FA90E89D-9C7B-AB42-9F79-CBBA4A872AA4}" type="datetimeFigureOut">
              <a:rPr lang="fr-FR" smtClean="0"/>
              <a:pPr/>
              <a:t>12/01/2016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 vert="horz" lIns="91440" tIns="91440" rIns="91440" bIns="91440" rtlCol="0" anchor="ctr"/>
          <a:lstStyle>
            <a:lvl1pPr algn="l">
              <a:defRPr sz="1800" b="0">
                <a:solidFill>
                  <a:schemeClr val="accent1"/>
                </a:solidFill>
                <a:latin typeface="Calibri" pitchFamily="34" charset="0"/>
              </a:defRPr>
            </a:lvl1pPr>
          </a:lstStyle>
          <a:p>
            <a:fld id="{7409272D-3C15-1E4F-B661-411430DEADE8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57200" y="1840960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r" defTabSz="914400" rtl="0" eaLnBrk="1" latinLnBrk="0" hangingPunct="1">
        <a:lnSpc>
          <a:spcPts val="5400"/>
        </a:lnSpc>
        <a:spcBef>
          <a:spcPct val="0"/>
        </a:spcBef>
        <a:buNone/>
        <a:defRPr sz="52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18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fora.tv/2007/07/04/Clash_Between_Faith_and_Reason#fullprogra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qSZDUt2uE6c&amp;feature=related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myvideo.ch/watch/1290607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ilymotion.com/video/x99eth_calcetto-con-dolore_sport" TargetMode="External"/><Relationship Id="rId2" Type="http://schemas.openxmlformats.org/officeDocument/2006/relationships/hyperlink" Target="http://www.youtube.com/watch?v=hz65AOjab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://www.youtube.com/watch?v=xpEWzkM228w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ilymotion.com/video/x7ecur_arretons-la-douleur-stop-the-pain_creation" TargetMode="External"/><Relationship Id="rId2" Type="http://schemas.openxmlformats.org/officeDocument/2006/relationships/hyperlink" Target="http://www.douleurs.or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youtube.com/watch?v=y4MupRIpdg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Reason</a:t>
            </a:r>
            <a:r>
              <a:rPr lang="fr-FR" dirty="0" smtClean="0"/>
              <a:t> vs. Emotion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 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Fallacies</a:t>
            </a:r>
            <a:r>
              <a:rPr lang="fr-FR" dirty="0" smtClean="0"/>
              <a:t> in </a:t>
            </a:r>
            <a:r>
              <a:rPr lang="fr-FR" dirty="0" err="1" smtClean="0"/>
              <a:t>reasoning</a:t>
            </a:r>
            <a:endParaRPr lang="fr-FR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</p:nvPr>
        </p:nvGraphicFramePr>
        <p:xfrm>
          <a:off x="0" y="1880270"/>
          <a:ext cx="9144000" cy="4977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1697"/>
                <a:gridCol w="6512303"/>
              </a:tblGrid>
              <a:tr h="439861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Fallacies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Definition</a:t>
                      </a:r>
                      <a:endParaRPr lang="fr-FR" dirty="0"/>
                    </a:p>
                  </a:txBody>
                  <a:tcPr anchor="ctr"/>
                </a:tc>
              </a:tr>
              <a:tr h="439861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Ad </a:t>
                      </a:r>
                      <a:r>
                        <a:rPr lang="fr-FR" sz="1600" dirty="0" err="1" smtClean="0"/>
                        <a:t>ignorantiam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Claiming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something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is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true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because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it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cannot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be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proved</a:t>
                      </a:r>
                      <a:r>
                        <a:rPr lang="fr-FR" sz="1600" dirty="0" smtClean="0"/>
                        <a:t> to </a:t>
                      </a:r>
                      <a:r>
                        <a:rPr lang="fr-FR" sz="1600" dirty="0" err="1" smtClean="0"/>
                        <a:t>be</a:t>
                      </a:r>
                      <a:r>
                        <a:rPr lang="fr-FR" sz="1600" dirty="0" smtClean="0"/>
                        <a:t> false</a:t>
                      </a:r>
                      <a:endParaRPr lang="fr-FR" sz="1600" dirty="0"/>
                    </a:p>
                  </a:txBody>
                  <a:tcPr anchor="ctr"/>
                </a:tc>
              </a:tr>
              <a:tr h="439861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Hasty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generalisation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Generalising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from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insufficient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evidence</a:t>
                      </a:r>
                      <a:endParaRPr lang="fr-FR" sz="1600" dirty="0"/>
                    </a:p>
                  </a:txBody>
                  <a:tcPr anchor="ctr"/>
                </a:tc>
              </a:tr>
              <a:tr h="439861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Post hoc ergo </a:t>
                      </a:r>
                      <a:r>
                        <a:rPr lang="fr-FR" sz="1600" dirty="0" err="1" smtClean="0"/>
                        <a:t>propter</a:t>
                      </a:r>
                      <a:r>
                        <a:rPr lang="fr-FR" sz="1600" dirty="0" smtClean="0"/>
                        <a:t> hoc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Confusing</a:t>
                      </a:r>
                      <a:r>
                        <a:rPr lang="fr-FR" sz="1600" baseline="0" dirty="0" smtClean="0"/>
                        <a:t> a </a:t>
                      </a:r>
                      <a:r>
                        <a:rPr lang="fr-FR" sz="1600" baseline="0" dirty="0" err="1" smtClean="0"/>
                        <a:t>correlation</a:t>
                      </a:r>
                      <a:r>
                        <a:rPr lang="fr-FR" sz="1600" baseline="0" dirty="0" smtClean="0"/>
                        <a:t> </a:t>
                      </a:r>
                      <a:r>
                        <a:rPr lang="fr-FR" sz="1600" baseline="0" dirty="0" err="1" smtClean="0"/>
                        <a:t>with</a:t>
                      </a:r>
                      <a:r>
                        <a:rPr lang="fr-FR" sz="1600" baseline="0" dirty="0" smtClean="0"/>
                        <a:t> a causal </a:t>
                      </a:r>
                      <a:r>
                        <a:rPr lang="fr-FR" sz="1600" baseline="0" dirty="0" err="1" smtClean="0"/>
                        <a:t>connection</a:t>
                      </a:r>
                      <a:endParaRPr lang="fr-FR" sz="1600" dirty="0"/>
                    </a:p>
                  </a:txBody>
                  <a:tcPr anchor="ctr"/>
                </a:tc>
              </a:tr>
              <a:tr h="439861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Ad hominem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Attacking/supporting</a:t>
                      </a:r>
                      <a:r>
                        <a:rPr lang="fr-FR" sz="1600" dirty="0" smtClean="0"/>
                        <a:t> the </a:t>
                      </a:r>
                      <a:r>
                        <a:rPr lang="fr-FR" sz="1600" dirty="0" err="1" smtClean="0"/>
                        <a:t>person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rather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than</a:t>
                      </a:r>
                      <a:r>
                        <a:rPr lang="fr-FR" sz="1600" dirty="0" smtClean="0"/>
                        <a:t> the argument</a:t>
                      </a:r>
                      <a:endParaRPr lang="fr-FR" sz="1600" dirty="0"/>
                    </a:p>
                  </a:txBody>
                  <a:tcPr anchor="ctr"/>
                </a:tc>
              </a:tr>
              <a:tr h="439861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Circular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reasoning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Assuming</a:t>
                      </a:r>
                      <a:r>
                        <a:rPr lang="fr-FR" sz="1600" dirty="0" smtClean="0"/>
                        <a:t> the </a:t>
                      </a:r>
                      <a:r>
                        <a:rPr lang="fr-FR" sz="1600" dirty="0" err="1" smtClean="0"/>
                        <a:t>truth</a:t>
                      </a:r>
                      <a:r>
                        <a:rPr lang="fr-FR" sz="1600" dirty="0" smtClean="0"/>
                        <a:t> of </a:t>
                      </a:r>
                      <a:r>
                        <a:rPr lang="fr-FR" sz="1600" dirty="0" err="1" smtClean="0"/>
                        <a:t>what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you</a:t>
                      </a:r>
                      <a:r>
                        <a:rPr lang="fr-FR" sz="1600" dirty="0" smtClean="0"/>
                        <a:t> are </a:t>
                      </a:r>
                      <a:r>
                        <a:rPr lang="fr-FR" sz="1600" dirty="0" err="1" smtClean="0"/>
                        <a:t>supposed</a:t>
                      </a:r>
                      <a:r>
                        <a:rPr lang="fr-FR" sz="1600" dirty="0" smtClean="0"/>
                        <a:t> to </a:t>
                      </a:r>
                      <a:r>
                        <a:rPr lang="fr-FR" sz="1600" dirty="0" err="1" smtClean="0"/>
                        <a:t>be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proving</a:t>
                      </a:r>
                      <a:endParaRPr lang="fr-FR" sz="1600" dirty="0"/>
                    </a:p>
                  </a:txBody>
                  <a:tcPr anchor="ctr"/>
                </a:tc>
              </a:tr>
              <a:tr h="439861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Special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pleading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Using</a:t>
                      </a:r>
                      <a:r>
                        <a:rPr lang="fr-FR" sz="1600" dirty="0" smtClean="0"/>
                        <a:t> double standards to excuse an </a:t>
                      </a:r>
                      <a:r>
                        <a:rPr lang="fr-FR" sz="1600" dirty="0" err="1" smtClean="0"/>
                        <a:t>individual</a:t>
                      </a:r>
                      <a:r>
                        <a:rPr lang="fr-FR" sz="1600" baseline="0" dirty="0" smtClean="0"/>
                        <a:t> or group</a:t>
                      </a:r>
                      <a:endParaRPr lang="fr-FR" sz="1600" dirty="0"/>
                    </a:p>
                  </a:txBody>
                  <a:tcPr anchor="ctr"/>
                </a:tc>
              </a:tr>
              <a:tr h="439861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Equivocation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Using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language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ambiguously</a:t>
                      </a:r>
                      <a:endParaRPr lang="fr-FR" sz="1600" dirty="0"/>
                    </a:p>
                  </a:txBody>
                  <a:tcPr anchor="ctr"/>
                </a:tc>
              </a:tr>
              <a:tr h="439861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False</a:t>
                      </a:r>
                      <a:r>
                        <a:rPr lang="fr-FR" sz="1600" baseline="0" dirty="0" smtClean="0"/>
                        <a:t> </a:t>
                      </a:r>
                      <a:r>
                        <a:rPr lang="fr-FR" sz="1600" baseline="0" dirty="0" err="1" smtClean="0"/>
                        <a:t>analogy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Assuming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that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because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two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things</a:t>
                      </a:r>
                      <a:r>
                        <a:rPr lang="fr-FR" sz="1600" dirty="0" smtClean="0"/>
                        <a:t> are </a:t>
                      </a:r>
                      <a:r>
                        <a:rPr lang="fr-FR" sz="1600" dirty="0" err="1" smtClean="0"/>
                        <a:t>alike</a:t>
                      </a:r>
                      <a:r>
                        <a:rPr lang="fr-FR" sz="1600" dirty="0" smtClean="0"/>
                        <a:t> in </a:t>
                      </a:r>
                      <a:r>
                        <a:rPr lang="fr-FR" sz="1600" dirty="0" err="1" smtClean="0"/>
                        <a:t>some</a:t>
                      </a:r>
                      <a:r>
                        <a:rPr lang="fr-FR" sz="1600" dirty="0" smtClean="0"/>
                        <a:t> respects </a:t>
                      </a:r>
                      <a:r>
                        <a:rPr lang="fr-FR" sz="1600" dirty="0" err="1" smtClean="0"/>
                        <a:t>they</a:t>
                      </a:r>
                      <a:r>
                        <a:rPr lang="fr-FR" sz="1600" dirty="0" smtClean="0"/>
                        <a:t> are </a:t>
                      </a:r>
                      <a:r>
                        <a:rPr lang="fr-FR" sz="1600" dirty="0" err="1" smtClean="0"/>
                        <a:t>alike</a:t>
                      </a:r>
                      <a:r>
                        <a:rPr lang="fr-FR" sz="1600" dirty="0" smtClean="0"/>
                        <a:t> in </a:t>
                      </a:r>
                      <a:r>
                        <a:rPr lang="fr-FR" sz="1600" dirty="0" err="1" smtClean="0"/>
                        <a:t>other</a:t>
                      </a:r>
                      <a:r>
                        <a:rPr lang="fr-FR" sz="1600" dirty="0" smtClean="0"/>
                        <a:t> respects</a:t>
                      </a:r>
                      <a:endParaRPr lang="fr-FR" sz="1600" dirty="0"/>
                    </a:p>
                  </a:txBody>
                  <a:tcPr anchor="ctr"/>
                </a:tc>
              </a:tr>
              <a:tr h="439861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False </a:t>
                      </a:r>
                      <a:r>
                        <a:rPr lang="fr-FR" sz="1600" dirty="0" err="1" smtClean="0"/>
                        <a:t>dilemma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Assuming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that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only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two</a:t>
                      </a:r>
                      <a:r>
                        <a:rPr lang="fr-FR" sz="1600" dirty="0" smtClean="0"/>
                        <a:t> black and white alternatives </a:t>
                      </a:r>
                      <a:r>
                        <a:rPr lang="fr-FR" sz="1600" dirty="0" err="1" smtClean="0"/>
                        <a:t>exist</a:t>
                      </a:r>
                      <a:endParaRPr lang="fr-FR" sz="1600" dirty="0"/>
                    </a:p>
                  </a:txBody>
                  <a:tcPr anchor="ctr"/>
                </a:tc>
              </a:tr>
              <a:tr h="439861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Loaded</a:t>
                      </a:r>
                      <a:r>
                        <a:rPr lang="fr-FR" sz="1600" baseline="0" dirty="0" smtClean="0"/>
                        <a:t> question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A question </a:t>
                      </a:r>
                      <a:r>
                        <a:rPr lang="fr-FR" sz="1600" dirty="0" err="1" smtClean="0"/>
                        <a:t>that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biased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because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it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contains</a:t>
                      </a:r>
                      <a:r>
                        <a:rPr lang="fr-FR" sz="1600" dirty="0" smtClean="0"/>
                        <a:t> a </a:t>
                      </a:r>
                      <a:r>
                        <a:rPr lang="fr-FR" sz="1600" dirty="0" err="1" smtClean="0"/>
                        <a:t>built-in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assumption</a:t>
                      </a:r>
                      <a:endParaRPr lang="fr-FR" sz="160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Then</a:t>
            </a:r>
            <a:r>
              <a:rPr lang="fr-FR" dirty="0" smtClean="0"/>
              <a:t>… Is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Faith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mtClean="0">
                <a:hlinkClick r:id="rId2"/>
              </a:rPr>
              <a:t>http://fora.tv/2007/07/04/Clash_Between_Faith_and_Reason#fullprogram</a:t>
            </a:r>
            <a:r>
              <a:rPr lang="fr-FR" smtClean="0"/>
              <a:t> </a:t>
            </a:r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371" y="4978504"/>
            <a:ext cx="2349371" cy="1879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Relation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Reason</a:t>
            </a:r>
            <a:r>
              <a:rPr lang="fr-FR" dirty="0" smtClean="0"/>
              <a:t> and Emotion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89277" y="5155931"/>
            <a:ext cx="7011541" cy="139225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fr-FR" dirty="0" smtClean="0"/>
              <a:t>	</a:t>
            </a:r>
            <a:r>
              <a:rPr lang="fr-FR" i="1" dirty="0" err="1" smtClean="0"/>
              <a:t>Anyone</a:t>
            </a:r>
            <a:r>
              <a:rPr lang="fr-FR" i="1" dirty="0" smtClean="0"/>
              <a:t> </a:t>
            </a:r>
            <a:r>
              <a:rPr lang="fr-FR" i="1" dirty="0" err="1" smtClean="0"/>
              <a:t>can</a:t>
            </a:r>
            <a:r>
              <a:rPr lang="fr-FR" i="1" dirty="0" smtClean="0"/>
              <a:t> </a:t>
            </a:r>
            <a:r>
              <a:rPr lang="fr-FR" i="1" dirty="0" err="1" smtClean="0"/>
              <a:t>be</a:t>
            </a:r>
            <a:r>
              <a:rPr lang="fr-FR" i="1" dirty="0" smtClean="0"/>
              <a:t> </a:t>
            </a:r>
            <a:r>
              <a:rPr lang="fr-FR" i="1" dirty="0" err="1" smtClean="0"/>
              <a:t>angry</a:t>
            </a:r>
            <a:r>
              <a:rPr lang="fr-FR" i="1" dirty="0" smtClean="0"/>
              <a:t> – </a:t>
            </a:r>
            <a:r>
              <a:rPr lang="fr-FR" i="1" dirty="0" err="1" smtClean="0"/>
              <a:t>that</a:t>
            </a:r>
            <a:r>
              <a:rPr lang="fr-FR" i="1" dirty="0" smtClean="0"/>
              <a:t> </a:t>
            </a:r>
            <a:r>
              <a:rPr lang="fr-FR" i="1" dirty="0" err="1" smtClean="0"/>
              <a:t>is</a:t>
            </a:r>
            <a:r>
              <a:rPr lang="fr-FR" i="1" dirty="0" smtClean="0"/>
              <a:t> </a:t>
            </a:r>
            <a:r>
              <a:rPr lang="fr-FR" i="1" dirty="0" err="1" smtClean="0"/>
              <a:t>easy</a:t>
            </a:r>
            <a:r>
              <a:rPr lang="fr-FR" i="1" dirty="0" smtClean="0"/>
              <a:t>. But to </a:t>
            </a:r>
            <a:r>
              <a:rPr lang="fr-FR" i="1" dirty="0" err="1" smtClean="0"/>
              <a:t>be</a:t>
            </a:r>
            <a:r>
              <a:rPr lang="fr-FR" i="1" dirty="0" smtClean="0"/>
              <a:t> </a:t>
            </a:r>
            <a:r>
              <a:rPr lang="fr-FR" i="1" dirty="0" err="1" smtClean="0"/>
              <a:t>angry</a:t>
            </a:r>
            <a:r>
              <a:rPr lang="fr-FR" i="1" dirty="0" smtClean="0"/>
              <a:t> </a:t>
            </a:r>
            <a:r>
              <a:rPr lang="fr-FR" i="1" dirty="0" err="1" smtClean="0"/>
              <a:t>with</a:t>
            </a:r>
            <a:r>
              <a:rPr lang="fr-FR" i="1" dirty="0" smtClean="0"/>
              <a:t> the right </a:t>
            </a:r>
            <a:r>
              <a:rPr lang="fr-FR" i="1" dirty="0" err="1" smtClean="0"/>
              <a:t>person</a:t>
            </a:r>
            <a:r>
              <a:rPr lang="fr-FR" i="1" dirty="0" smtClean="0"/>
              <a:t> to the right </a:t>
            </a:r>
            <a:r>
              <a:rPr lang="fr-FR" i="1" dirty="0" err="1" smtClean="0"/>
              <a:t>degree</a:t>
            </a:r>
            <a:r>
              <a:rPr lang="fr-FR" i="1" dirty="0" smtClean="0"/>
              <a:t>, </a:t>
            </a:r>
            <a:r>
              <a:rPr lang="fr-FR" i="1" dirty="0" err="1" smtClean="0"/>
              <a:t>at</a:t>
            </a:r>
            <a:r>
              <a:rPr lang="fr-FR" i="1" dirty="0" smtClean="0"/>
              <a:t> the right time, for the right </a:t>
            </a:r>
            <a:r>
              <a:rPr lang="fr-FR" i="1" dirty="0" err="1" smtClean="0"/>
              <a:t>purpose</a:t>
            </a:r>
            <a:r>
              <a:rPr lang="fr-FR" i="1" dirty="0" smtClean="0"/>
              <a:t> and in the right </a:t>
            </a:r>
            <a:r>
              <a:rPr lang="fr-FR" i="1" dirty="0" err="1" smtClean="0"/>
              <a:t>way</a:t>
            </a:r>
            <a:r>
              <a:rPr lang="fr-FR" i="1" dirty="0" smtClean="0"/>
              <a:t> – </a:t>
            </a:r>
            <a:r>
              <a:rPr lang="fr-FR" i="1" dirty="0" err="1" smtClean="0"/>
              <a:t>that</a:t>
            </a:r>
            <a:r>
              <a:rPr lang="fr-FR" i="1" dirty="0" smtClean="0"/>
              <a:t> </a:t>
            </a:r>
            <a:r>
              <a:rPr lang="fr-FR" i="1" dirty="0" err="1" smtClean="0"/>
              <a:t>is</a:t>
            </a:r>
            <a:r>
              <a:rPr lang="fr-FR" i="1" dirty="0" smtClean="0"/>
              <a:t> not </a:t>
            </a:r>
            <a:r>
              <a:rPr lang="fr-FR" i="1" dirty="0" err="1" smtClean="0"/>
              <a:t>easy</a:t>
            </a:r>
            <a:r>
              <a:rPr lang="fr-FR" i="1" dirty="0" smtClean="0"/>
              <a:t>. </a:t>
            </a:r>
            <a:r>
              <a:rPr lang="fr-FR" dirty="0" smtClean="0"/>
              <a:t>(</a:t>
            </a:r>
            <a:r>
              <a:rPr lang="fr-FR" dirty="0" err="1" smtClean="0"/>
              <a:t>Aristotle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5" name="Double flèche horizontale 4"/>
          <p:cNvSpPr/>
          <p:nvPr/>
        </p:nvSpPr>
        <p:spPr>
          <a:xfrm>
            <a:off x="658813" y="2676047"/>
            <a:ext cx="7824788" cy="26149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0" y="2306715"/>
            <a:ext cx="178927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EMOTION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489087" y="2306715"/>
            <a:ext cx="13117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fr-FR" b="1" dirty="0" smtClean="0">
                <a:solidFill>
                  <a:srgbClr val="FF0000"/>
                </a:solidFill>
              </a:rPr>
              <a:t>REASON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9" name="Flèche vers le haut 8"/>
          <p:cNvSpPr/>
          <p:nvPr/>
        </p:nvSpPr>
        <p:spPr>
          <a:xfrm>
            <a:off x="1096312" y="2937539"/>
            <a:ext cx="484632" cy="177470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fr-FR" b="1" dirty="0" err="1" smtClean="0">
                <a:solidFill>
                  <a:schemeClr val="accent2"/>
                </a:solidFill>
              </a:rPr>
              <a:t>Furious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10" name="Flèche vers le haut 9"/>
          <p:cNvSpPr/>
          <p:nvPr/>
        </p:nvSpPr>
        <p:spPr>
          <a:xfrm>
            <a:off x="1946946" y="2937539"/>
            <a:ext cx="992649" cy="177470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fr-FR" b="1" dirty="0" err="1" smtClean="0">
                <a:solidFill>
                  <a:srgbClr val="EFAB16"/>
                </a:solidFill>
              </a:rPr>
              <a:t>Getting</a:t>
            </a:r>
            <a:r>
              <a:rPr lang="fr-FR" b="1" dirty="0" smtClean="0">
                <a:solidFill>
                  <a:srgbClr val="EFAB16"/>
                </a:solidFill>
              </a:rPr>
              <a:t> </a:t>
            </a:r>
            <a:r>
              <a:rPr lang="fr-FR" b="1" dirty="0" err="1" smtClean="0">
                <a:solidFill>
                  <a:srgbClr val="EFAB16"/>
                </a:solidFill>
              </a:rPr>
              <a:t>annoyed</a:t>
            </a:r>
            <a:endParaRPr lang="fr-FR" b="1" dirty="0">
              <a:solidFill>
                <a:srgbClr val="EFAB16"/>
              </a:solidFill>
            </a:endParaRPr>
          </a:p>
        </p:txBody>
      </p:sp>
      <p:sp>
        <p:nvSpPr>
          <p:cNvPr id="11" name="Flèche vers le haut 10"/>
          <p:cNvSpPr/>
          <p:nvPr/>
        </p:nvSpPr>
        <p:spPr>
          <a:xfrm>
            <a:off x="6977058" y="2937539"/>
            <a:ext cx="1506543" cy="177470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fr-FR" b="1" dirty="0" err="1" smtClean="0">
                <a:solidFill>
                  <a:srgbClr val="EFAB16"/>
                </a:solidFill>
              </a:rPr>
              <a:t>Solving</a:t>
            </a:r>
            <a:r>
              <a:rPr lang="fr-FR" b="1" dirty="0" smtClean="0">
                <a:solidFill>
                  <a:srgbClr val="EFAB16"/>
                </a:solidFill>
              </a:rPr>
              <a:t> a    maths </a:t>
            </a:r>
            <a:r>
              <a:rPr lang="fr-FR" b="1" dirty="0" err="1" smtClean="0">
                <a:solidFill>
                  <a:srgbClr val="EFAB16"/>
                </a:solidFill>
              </a:rPr>
              <a:t>problem</a:t>
            </a:r>
            <a:endParaRPr lang="fr-FR" b="1" dirty="0">
              <a:solidFill>
                <a:srgbClr val="EFAB16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19" y="4917832"/>
            <a:ext cx="1155925" cy="1547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Intuition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3366FF"/>
                </a:solidFill>
              </a:rPr>
              <a:t>Core</a:t>
            </a:r>
            <a:r>
              <a:rPr lang="fr-FR" dirty="0" smtClean="0">
                <a:solidFill>
                  <a:srgbClr val="3366FF"/>
                </a:solidFill>
              </a:rPr>
              <a:t> intuitions </a:t>
            </a:r>
            <a:r>
              <a:rPr lang="fr-FR" dirty="0" smtClean="0"/>
              <a:t>(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most</a:t>
            </a:r>
            <a:r>
              <a:rPr lang="fr-FR" dirty="0" smtClean="0"/>
              <a:t> </a:t>
            </a:r>
            <a:r>
              <a:rPr lang="fr-FR" dirty="0" err="1" smtClean="0"/>
              <a:t>fundamental</a:t>
            </a:r>
            <a:r>
              <a:rPr lang="fr-FR" dirty="0" smtClean="0"/>
              <a:t> intuitions about life, the </a:t>
            </a:r>
            <a:r>
              <a:rPr lang="fr-FR" dirty="0" err="1" smtClean="0"/>
              <a:t>universe</a:t>
            </a:r>
            <a:r>
              <a:rPr lang="fr-FR" dirty="0" smtClean="0"/>
              <a:t> and </a:t>
            </a:r>
            <a:r>
              <a:rPr lang="fr-FR" dirty="0" err="1" smtClean="0"/>
              <a:t>everything</a:t>
            </a:r>
            <a:r>
              <a:rPr lang="fr-FR" dirty="0" smtClean="0"/>
              <a:t>)</a:t>
            </a:r>
          </a:p>
          <a:p>
            <a:r>
              <a:rPr lang="fr-FR" dirty="0" err="1" smtClean="0">
                <a:solidFill>
                  <a:srgbClr val="3366FF"/>
                </a:solidFill>
              </a:rPr>
              <a:t>Subject-specific</a:t>
            </a:r>
            <a:r>
              <a:rPr lang="fr-FR" dirty="0" smtClean="0">
                <a:solidFill>
                  <a:srgbClr val="3366FF"/>
                </a:solidFill>
              </a:rPr>
              <a:t> intuitions </a:t>
            </a:r>
            <a:r>
              <a:rPr lang="fr-FR" dirty="0" smtClean="0"/>
              <a:t>(intuitions </a:t>
            </a:r>
            <a:r>
              <a:rPr lang="fr-FR" dirty="0" err="1" smtClean="0"/>
              <a:t>we</a:t>
            </a:r>
            <a:r>
              <a:rPr lang="fr-FR" dirty="0" smtClean="0"/>
              <a:t> have in </a:t>
            </a:r>
            <a:r>
              <a:rPr lang="fr-FR" dirty="0" err="1" smtClean="0"/>
              <a:t>various</a:t>
            </a:r>
            <a:r>
              <a:rPr lang="fr-FR" dirty="0" smtClean="0"/>
              <a:t> AOK </a:t>
            </a:r>
            <a:r>
              <a:rPr lang="fr-FR" dirty="0" err="1" smtClean="0"/>
              <a:t>such</a:t>
            </a:r>
            <a:r>
              <a:rPr lang="fr-FR" dirty="0" smtClean="0"/>
              <a:t> as sciences and </a:t>
            </a:r>
            <a:r>
              <a:rPr lang="fr-FR" dirty="0" err="1" smtClean="0"/>
              <a:t>ethics</a:t>
            </a:r>
            <a:r>
              <a:rPr lang="fr-FR" dirty="0" smtClean="0"/>
              <a:t>)</a:t>
            </a:r>
          </a:p>
          <a:p>
            <a:r>
              <a:rPr lang="fr-FR" dirty="0" smtClean="0">
                <a:solidFill>
                  <a:srgbClr val="3366FF"/>
                </a:solidFill>
              </a:rPr>
              <a:t>Social intuitions </a:t>
            </a:r>
            <a:r>
              <a:rPr lang="fr-FR" dirty="0" smtClean="0"/>
              <a:t>(intuitions about people)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3" y="1952480"/>
            <a:ext cx="2277477" cy="49055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75" y="4413250"/>
            <a:ext cx="5927726" cy="1968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Intuition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5999" y="2004234"/>
            <a:ext cx="6511825" cy="4498053"/>
          </a:xfrm>
        </p:spPr>
        <p:txBody>
          <a:bodyPr>
            <a:normAutofit/>
          </a:bodyPr>
          <a:lstStyle/>
          <a:p>
            <a:pPr algn="just"/>
            <a:r>
              <a:rPr lang="fr-FR" i="1" dirty="0" smtClean="0"/>
              <a:t>Once </a:t>
            </a:r>
            <a:r>
              <a:rPr lang="fr-FR" i="1" dirty="0" err="1" smtClean="0"/>
              <a:t>Zhuang</a:t>
            </a:r>
            <a:r>
              <a:rPr lang="fr-FR" i="1" dirty="0" smtClean="0"/>
              <a:t> Zhou </a:t>
            </a:r>
            <a:r>
              <a:rPr lang="fr-FR" i="1" dirty="0" err="1" smtClean="0"/>
              <a:t>dreamed</a:t>
            </a:r>
            <a:r>
              <a:rPr lang="fr-FR" i="1" dirty="0" smtClean="0"/>
              <a:t> </a:t>
            </a:r>
            <a:r>
              <a:rPr lang="fr-FR" i="1" dirty="0" err="1" smtClean="0"/>
              <a:t>he</a:t>
            </a:r>
            <a:r>
              <a:rPr lang="fr-FR" i="1" dirty="0" smtClean="0"/>
              <a:t> </a:t>
            </a:r>
            <a:r>
              <a:rPr lang="fr-FR" i="1" dirty="0" err="1" smtClean="0"/>
              <a:t>was</a:t>
            </a:r>
            <a:r>
              <a:rPr lang="fr-FR" i="1" dirty="0" smtClean="0"/>
              <a:t> a </a:t>
            </a:r>
            <a:r>
              <a:rPr lang="fr-FR" i="1" dirty="0" err="1" smtClean="0"/>
              <a:t>butterfly</a:t>
            </a:r>
            <a:r>
              <a:rPr lang="fr-FR" i="1" dirty="0" smtClean="0"/>
              <a:t>, a </a:t>
            </a:r>
            <a:r>
              <a:rPr lang="fr-FR" i="1" dirty="0" err="1" smtClean="0"/>
              <a:t>fluttering</a:t>
            </a:r>
            <a:r>
              <a:rPr lang="fr-FR" i="1" dirty="0" smtClean="0"/>
              <a:t> </a:t>
            </a:r>
            <a:r>
              <a:rPr lang="fr-FR" i="1" dirty="0" err="1" smtClean="0"/>
              <a:t>butterfly</a:t>
            </a:r>
            <a:r>
              <a:rPr lang="fr-FR" i="1" dirty="0" smtClean="0"/>
              <a:t>. </a:t>
            </a:r>
            <a:r>
              <a:rPr lang="fr-FR" i="1" dirty="0" err="1" smtClean="0"/>
              <a:t>What</a:t>
            </a:r>
            <a:r>
              <a:rPr lang="fr-FR" i="1" dirty="0" smtClean="0"/>
              <a:t> fun </a:t>
            </a:r>
            <a:r>
              <a:rPr lang="fr-FR" i="1" dirty="0" err="1" smtClean="0"/>
              <a:t>he</a:t>
            </a:r>
            <a:r>
              <a:rPr lang="fr-FR" i="1" dirty="0" smtClean="0"/>
              <a:t> </a:t>
            </a:r>
            <a:r>
              <a:rPr lang="fr-FR" i="1" dirty="0" err="1" smtClean="0"/>
              <a:t>had</a:t>
            </a:r>
            <a:r>
              <a:rPr lang="fr-FR" i="1" dirty="0" smtClean="0"/>
              <a:t>, </a:t>
            </a:r>
            <a:r>
              <a:rPr lang="fr-FR" i="1" dirty="0" err="1" smtClean="0"/>
              <a:t>doing</a:t>
            </a:r>
            <a:r>
              <a:rPr lang="fr-FR" i="1" dirty="0" smtClean="0"/>
              <a:t> as </a:t>
            </a:r>
            <a:r>
              <a:rPr lang="fr-FR" i="1" dirty="0" err="1" smtClean="0"/>
              <a:t>he</a:t>
            </a:r>
            <a:r>
              <a:rPr lang="fr-FR" i="1" dirty="0" smtClean="0"/>
              <a:t> </a:t>
            </a:r>
            <a:r>
              <a:rPr lang="fr-FR" i="1" dirty="0" err="1" smtClean="0"/>
              <a:t>pleased</a:t>
            </a:r>
            <a:r>
              <a:rPr lang="fr-FR" i="1" dirty="0" smtClean="0"/>
              <a:t>! He </a:t>
            </a:r>
            <a:r>
              <a:rPr lang="fr-FR" i="1" dirty="0" err="1" smtClean="0"/>
              <a:t>did</a:t>
            </a:r>
            <a:r>
              <a:rPr lang="fr-FR" i="1" dirty="0" smtClean="0"/>
              <a:t> not know </a:t>
            </a:r>
            <a:r>
              <a:rPr lang="fr-FR" i="1" dirty="0" err="1" smtClean="0"/>
              <a:t>he</a:t>
            </a:r>
            <a:r>
              <a:rPr lang="fr-FR" i="1" dirty="0" smtClean="0"/>
              <a:t> </a:t>
            </a:r>
            <a:r>
              <a:rPr lang="fr-FR" i="1" dirty="0" err="1" smtClean="0"/>
              <a:t>was</a:t>
            </a:r>
            <a:r>
              <a:rPr lang="fr-FR" i="1" dirty="0" smtClean="0"/>
              <a:t> Zhou. </a:t>
            </a:r>
            <a:r>
              <a:rPr lang="fr-FR" i="1" dirty="0" err="1" smtClean="0"/>
              <a:t>Suddenly</a:t>
            </a:r>
            <a:r>
              <a:rPr lang="fr-FR" i="1" dirty="0" smtClean="0"/>
              <a:t> </a:t>
            </a:r>
            <a:r>
              <a:rPr lang="fr-FR" i="1" dirty="0" err="1" smtClean="0"/>
              <a:t>he</a:t>
            </a:r>
            <a:r>
              <a:rPr lang="fr-FR" i="1" dirty="0" smtClean="0"/>
              <a:t> </a:t>
            </a:r>
            <a:r>
              <a:rPr lang="fr-FR" i="1" dirty="0" err="1" smtClean="0"/>
              <a:t>woke</a:t>
            </a:r>
            <a:r>
              <a:rPr lang="fr-FR" i="1" dirty="0" smtClean="0"/>
              <a:t> up and </a:t>
            </a:r>
            <a:r>
              <a:rPr lang="fr-FR" i="1" dirty="0" err="1" smtClean="0"/>
              <a:t>found</a:t>
            </a:r>
            <a:r>
              <a:rPr lang="fr-FR" i="1" dirty="0" smtClean="0"/>
              <a:t> </a:t>
            </a:r>
            <a:r>
              <a:rPr lang="fr-FR" i="1" dirty="0" err="1" smtClean="0"/>
              <a:t>himself</a:t>
            </a:r>
            <a:r>
              <a:rPr lang="fr-FR" i="1" dirty="0" smtClean="0"/>
              <a:t> to </a:t>
            </a:r>
            <a:r>
              <a:rPr lang="fr-FR" i="1" dirty="0" err="1" smtClean="0"/>
              <a:t>be</a:t>
            </a:r>
            <a:r>
              <a:rPr lang="fr-FR" i="1" dirty="0" smtClean="0"/>
              <a:t> Zhou. He </a:t>
            </a:r>
            <a:r>
              <a:rPr lang="fr-FR" i="1" dirty="0" err="1" smtClean="0"/>
              <a:t>did</a:t>
            </a:r>
            <a:r>
              <a:rPr lang="fr-FR" i="1" dirty="0" smtClean="0"/>
              <a:t> not know </a:t>
            </a:r>
            <a:r>
              <a:rPr lang="fr-FR" i="1" dirty="0" err="1" smtClean="0"/>
              <a:t>whether</a:t>
            </a:r>
            <a:r>
              <a:rPr lang="fr-FR" i="1" dirty="0" smtClean="0"/>
              <a:t> Zhou </a:t>
            </a:r>
            <a:r>
              <a:rPr lang="fr-FR" i="1" dirty="0" err="1" smtClean="0"/>
              <a:t>had</a:t>
            </a:r>
            <a:r>
              <a:rPr lang="fr-FR" i="1" dirty="0" smtClean="0"/>
              <a:t> </a:t>
            </a:r>
            <a:r>
              <a:rPr lang="fr-FR" i="1" dirty="0" err="1" smtClean="0"/>
              <a:t>dreamed</a:t>
            </a:r>
            <a:r>
              <a:rPr lang="fr-FR" i="1" dirty="0" smtClean="0"/>
              <a:t> </a:t>
            </a:r>
            <a:r>
              <a:rPr lang="fr-FR" i="1" dirty="0" err="1" smtClean="0"/>
              <a:t>he</a:t>
            </a:r>
            <a:r>
              <a:rPr lang="fr-FR" i="1" dirty="0" smtClean="0"/>
              <a:t> </a:t>
            </a:r>
            <a:r>
              <a:rPr lang="fr-FR" i="1" dirty="0" err="1" smtClean="0"/>
              <a:t>was</a:t>
            </a:r>
            <a:r>
              <a:rPr lang="fr-FR" i="1" dirty="0" smtClean="0"/>
              <a:t> a </a:t>
            </a:r>
            <a:r>
              <a:rPr lang="fr-FR" i="1" dirty="0" err="1" smtClean="0"/>
              <a:t>butterfly</a:t>
            </a:r>
            <a:r>
              <a:rPr lang="fr-FR" i="1" dirty="0" smtClean="0"/>
              <a:t> or a </a:t>
            </a:r>
            <a:r>
              <a:rPr lang="fr-FR" i="1" dirty="0" err="1" smtClean="0"/>
              <a:t>butterfly</a:t>
            </a:r>
            <a:r>
              <a:rPr lang="fr-FR" i="1" dirty="0" smtClean="0"/>
              <a:t> </a:t>
            </a:r>
            <a:r>
              <a:rPr lang="fr-FR" i="1" dirty="0" err="1" smtClean="0"/>
              <a:t>had</a:t>
            </a:r>
            <a:r>
              <a:rPr lang="fr-FR" i="1" dirty="0" smtClean="0"/>
              <a:t> </a:t>
            </a:r>
            <a:r>
              <a:rPr lang="fr-FR" i="1" dirty="0" err="1" smtClean="0"/>
              <a:t>dreamed</a:t>
            </a:r>
            <a:r>
              <a:rPr lang="fr-FR" i="1" dirty="0" smtClean="0"/>
              <a:t> </a:t>
            </a:r>
            <a:r>
              <a:rPr lang="fr-FR" i="1" dirty="0" err="1" smtClean="0"/>
              <a:t>he</a:t>
            </a:r>
            <a:r>
              <a:rPr lang="fr-FR" i="1" dirty="0" smtClean="0"/>
              <a:t> </a:t>
            </a:r>
            <a:r>
              <a:rPr lang="fr-FR" i="1" dirty="0" err="1" smtClean="0"/>
              <a:t>was</a:t>
            </a:r>
            <a:r>
              <a:rPr lang="fr-FR" i="1" dirty="0" smtClean="0"/>
              <a:t> Zhou. </a:t>
            </a:r>
            <a:r>
              <a:rPr lang="fr-FR" i="1" dirty="0" err="1" smtClean="0"/>
              <a:t>Between</a:t>
            </a:r>
            <a:r>
              <a:rPr lang="fr-FR" i="1" dirty="0" smtClean="0"/>
              <a:t> Zhou and the </a:t>
            </a:r>
            <a:r>
              <a:rPr lang="fr-FR" i="1" dirty="0" err="1" smtClean="0"/>
              <a:t>butterfly</a:t>
            </a:r>
            <a:r>
              <a:rPr lang="fr-FR" i="1" dirty="0" smtClean="0"/>
              <a:t> </a:t>
            </a:r>
            <a:r>
              <a:rPr lang="fr-FR" i="1" dirty="0" err="1" smtClean="0"/>
              <a:t>there</a:t>
            </a:r>
            <a:r>
              <a:rPr lang="fr-FR" i="1" dirty="0" smtClean="0"/>
              <a:t> must </a:t>
            </a:r>
            <a:r>
              <a:rPr lang="fr-FR" i="1" dirty="0" err="1" smtClean="0"/>
              <a:t>be</a:t>
            </a:r>
            <a:r>
              <a:rPr lang="fr-FR" i="1" dirty="0" smtClean="0"/>
              <a:t> </a:t>
            </a:r>
            <a:r>
              <a:rPr lang="fr-FR" i="1" dirty="0" err="1" smtClean="0"/>
              <a:t>some</a:t>
            </a:r>
            <a:r>
              <a:rPr lang="fr-FR" i="1" dirty="0" smtClean="0"/>
              <a:t> distinction. This </a:t>
            </a:r>
            <a:r>
              <a:rPr lang="fr-FR" i="1" dirty="0" err="1" smtClean="0"/>
              <a:t>is</a:t>
            </a:r>
            <a:r>
              <a:rPr lang="fr-FR" i="1" dirty="0" smtClean="0"/>
              <a:t> </a:t>
            </a:r>
            <a:r>
              <a:rPr lang="fr-FR" i="1" dirty="0" err="1" smtClean="0"/>
              <a:t>what</a:t>
            </a:r>
            <a:r>
              <a:rPr lang="fr-FR" i="1" dirty="0" smtClean="0"/>
              <a:t> </a:t>
            </a:r>
            <a:r>
              <a:rPr lang="fr-FR" i="1" dirty="0" err="1" smtClean="0"/>
              <a:t>is</a:t>
            </a:r>
            <a:r>
              <a:rPr lang="fr-FR" i="1" dirty="0" smtClean="0"/>
              <a:t> </a:t>
            </a:r>
            <a:r>
              <a:rPr lang="fr-FR" i="1" dirty="0" err="1" smtClean="0"/>
              <a:t>meant</a:t>
            </a:r>
            <a:r>
              <a:rPr lang="fr-FR" i="1" dirty="0" smtClean="0"/>
              <a:t> by the transformation of </a:t>
            </a:r>
            <a:r>
              <a:rPr lang="fr-FR" i="1" dirty="0" err="1" smtClean="0"/>
              <a:t>things. One</a:t>
            </a:r>
            <a:r>
              <a:rPr lang="fr-FR" i="1" dirty="0" smtClean="0"/>
              <a:t> night, Zhuangzi </a:t>
            </a:r>
            <a:r>
              <a:rPr lang="fr-FR" i="1" dirty="0" err="1" smtClean="0"/>
              <a:t>dreamed</a:t>
            </a:r>
            <a:r>
              <a:rPr lang="fr-FR" i="1" dirty="0" smtClean="0"/>
              <a:t> of </a:t>
            </a:r>
            <a:r>
              <a:rPr lang="fr-FR" i="1" dirty="0" err="1" smtClean="0"/>
              <a:t>being</a:t>
            </a:r>
            <a:r>
              <a:rPr lang="fr-FR" i="1" dirty="0" smtClean="0"/>
              <a:t> a </a:t>
            </a:r>
            <a:r>
              <a:rPr lang="fr-FR" i="1" dirty="0" err="1" smtClean="0"/>
              <a:t>butterfly</a:t>
            </a:r>
            <a:r>
              <a:rPr lang="fr-FR" i="1" dirty="0" smtClean="0"/>
              <a:t> — a happy </a:t>
            </a:r>
            <a:r>
              <a:rPr lang="fr-FR" i="1" dirty="0" err="1" smtClean="0"/>
              <a:t>butterfly</a:t>
            </a:r>
            <a:r>
              <a:rPr lang="fr-FR" i="1" dirty="0" smtClean="0"/>
              <a:t>, </a:t>
            </a:r>
            <a:r>
              <a:rPr lang="fr-FR" i="1" dirty="0" err="1" smtClean="0"/>
              <a:t>showing</a:t>
            </a:r>
            <a:r>
              <a:rPr lang="fr-FR" i="1" dirty="0" smtClean="0"/>
              <a:t> off and </a:t>
            </a:r>
            <a:r>
              <a:rPr lang="fr-FR" i="1" dirty="0" err="1" smtClean="0"/>
              <a:t>doing</a:t>
            </a:r>
            <a:r>
              <a:rPr lang="fr-FR" i="1" dirty="0" smtClean="0"/>
              <a:t> </a:t>
            </a:r>
            <a:r>
              <a:rPr lang="fr-FR" i="1" dirty="0" err="1" smtClean="0"/>
              <a:t>things</a:t>
            </a:r>
            <a:r>
              <a:rPr lang="fr-FR" i="1" dirty="0" smtClean="0"/>
              <a:t> as </a:t>
            </a:r>
            <a:r>
              <a:rPr lang="fr-FR" i="1" dirty="0" err="1" smtClean="0"/>
              <a:t>he</a:t>
            </a:r>
            <a:r>
              <a:rPr lang="fr-FR" i="1" dirty="0" smtClean="0"/>
              <a:t> </a:t>
            </a:r>
            <a:r>
              <a:rPr lang="fr-FR" i="1" dirty="0" err="1" smtClean="0"/>
              <a:t>pleased</a:t>
            </a:r>
            <a:r>
              <a:rPr lang="fr-FR" i="1" dirty="0" smtClean="0"/>
              <a:t>, </a:t>
            </a:r>
            <a:r>
              <a:rPr lang="fr-FR" i="1" dirty="0" err="1" smtClean="0"/>
              <a:t>unaware</a:t>
            </a:r>
            <a:r>
              <a:rPr lang="fr-FR" i="1" dirty="0" smtClean="0"/>
              <a:t> of </a:t>
            </a:r>
            <a:r>
              <a:rPr lang="fr-FR" i="1" dirty="0" err="1" smtClean="0"/>
              <a:t>being</a:t>
            </a:r>
            <a:r>
              <a:rPr lang="fr-FR" i="1" dirty="0" smtClean="0"/>
              <a:t> Zhuangzi. </a:t>
            </a:r>
            <a:r>
              <a:rPr lang="fr-FR" i="1" dirty="0" err="1" smtClean="0"/>
              <a:t>Suddenly</a:t>
            </a:r>
            <a:r>
              <a:rPr lang="fr-FR" i="1" dirty="0" smtClean="0"/>
              <a:t> </a:t>
            </a:r>
            <a:r>
              <a:rPr lang="fr-FR" i="1" dirty="0" err="1" smtClean="0"/>
              <a:t>he</a:t>
            </a:r>
            <a:r>
              <a:rPr lang="fr-FR" i="1" dirty="0" smtClean="0"/>
              <a:t> </a:t>
            </a:r>
            <a:r>
              <a:rPr lang="fr-FR" i="1" dirty="0" err="1" smtClean="0"/>
              <a:t>awoke</a:t>
            </a:r>
            <a:r>
              <a:rPr lang="fr-FR" i="1" dirty="0" smtClean="0"/>
              <a:t>, </a:t>
            </a:r>
            <a:r>
              <a:rPr lang="fr-FR" i="1" dirty="0" err="1" smtClean="0"/>
              <a:t>drowsily</a:t>
            </a:r>
            <a:r>
              <a:rPr lang="fr-FR" i="1" dirty="0" smtClean="0"/>
              <a:t>, Zhuangzi </a:t>
            </a:r>
            <a:r>
              <a:rPr lang="fr-FR" i="1" dirty="0" err="1" smtClean="0"/>
              <a:t>again</a:t>
            </a:r>
            <a:r>
              <a:rPr lang="fr-FR" i="1" dirty="0" smtClean="0"/>
              <a:t>. And </a:t>
            </a:r>
            <a:r>
              <a:rPr lang="fr-FR" i="1" dirty="0" err="1" smtClean="0"/>
              <a:t>he</a:t>
            </a:r>
            <a:r>
              <a:rPr lang="fr-FR" i="1" dirty="0" smtClean="0"/>
              <a:t> </a:t>
            </a:r>
            <a:r>
              <a:rPr lang="fr-FR" i="1" dirty="0" err="1" smtClean="0"/>
              <a:t>could</a:t>
            </a:r>
            <a:r>
              <a:rPr lang="fr-FR" i="1" dirty="0" smtClean="0"/>
              <a:t> not tell </a:t>
            </a:r>
            <a:r>
              <a:rPr lang="fr-FR" i="1" dirty="0" err="1" smtClean="0"/>
              <a:t>whether</a:t>
            </a:r>
            <a:r>
              <a:rPr lang="fr-FR" i="1" dirty="0" smtClean="0"/>
              <a:t> </a:t>
            </a:r>
            <a:r>
              <a:rPr lang="fr-FR" i="1" dirty="0" err="1" smtClean="0"/>
              <a:t>it</a:t>
            </a:r>
            <a:r>
              <a:rPr lang="fr-FR" i="1" dirty="0" smtClean="0"/>
              <a:t> </a:t>
            </a:r>
            <a:r>
              <a:rPr lang="fr-FR" i="1" dirty="0" err="1" smtClean="0"/>
              <a:t>was</a:t>
            </a:r>
            <a:r>
              <a:rPr lang="fr-FR" i="1" dirty="0" smtClean="0"/>
              <a:t> Zhuangzi </a:t>
            </a:r>
            <a:r>
              <a:rPr lang="fr-FR" i="1" dirty="0" err="1" smtClean="0"/>
              <a:t>who</a:t>
            </a:r>
            <a:r>
              <a:rPr lang="fr-FR" i="1" dirty="0" smtClean="0"/>
              <a:t> </a:t>
            </a:r>
            <a:r>
              <a:rPr lang="fr-FR" i="1" dirty="0" err="1" smtClean="0"/>
              <a:t>had</a:t>
            </a:r>
            <a:r>
              <a:rPr lang="fr-FR" i="1" dirty="0" smtClean="0"/>
              <a:t> </a:t>
            </a:r>
            <a:r>
              <a:rPr lang="fr-FR" i="1" dirty="0" err="1" smtClean="0"/>
              <a:t>dreamt</a:t>
            </a:r>
            <a:r>
              <a:rPr lang="fr-FR" i="1" dirty="0" smtClean="0"/>
              <a:t> the </a:t>
            </a:r>
            <a:r>
              <a:rPr lang="fr-FR" i="1" dirty="0" err="1" smtClean="0"/>
              <a:t>butterfly</a:t>
            </a:r>
            <a:r>
              <a:rPr lang="fr-FR" i="1" dirty="0" smtClean="0"/>
              <a:t> or the </a:t>
            </a:r>
            <a:r>
              <a:rPr lang="fr-FR" i="1" dirty="0" err="1" smtClean="0"/>
              <a:t>butterfly</a:t>
            </a:r>
            <a:r>
              <a:rPr lang="fr-FR" i="1" dirty="0" smtClean="0"/>
              <a:t> </a:t>
            </a:r>
            <a:r>
              <a:rPr lang="fr-FR" i="1" dirty="0" err="1" smtClean="0"/>
              <a:t>dreaming</a:t>
            </a:r>
            <a:r>
              <a:rPr lang="fr-FR" i="1" dirty="0" smtClean="0"/>
              <a:t> Zhuangzi. But </a:t>
            </a:r>
            <a:r>
              <a:rPr lang="fr-FR" i="1" dirty="0" err="1" smtClean="0"/>
              <a:t>there</a:t>
            </a:r>
            <a:r>
              <a:rPr lang="fr-FR" i="1" dirty="0" smtClean="0"/>
              <a:t> must </a:t>
            </a:r>
            <a:r>
              <a:rPr lang="fr-FR" i="1" dirty="0" err="1" smtClean="0"/>
              <a:t>be</a:t>
            </a:r>
            <a:r>
              <a:rPr lang="fr-FR" i="1" dirty="0" smtClean="0"/>
              <a:t> </a:t>
            </a:r>
            <a:r>
              <a:rPr lang="fr-FR" i="1" dirty="0" err="1" smtClean="0"/>
              <a:t>some</a:t>
            </a:r>
            <a:r>
              <a:rPr lang="fr-FR" i="1" dirty="0" smtClean="0"/>
              <a:t> </a:t>
            </a:r>
            <a:r>
              <a:rPr lang="fr-FR" i="1" dirty="0" err="1" smtClean="0"/>
              <a:t>difference</a:t>
            </a:r>
            <a:r>
              <a:rPr lang="fr-FR" i="1" dirty="0" smtClean="0"/>
              <a:t> </a:t>
            </a:r>
            <a:r>
              <a:rPr lang="fr-FR" i="1" dirty="0" err="1" smtClean="0"/>
              <a:t>between</a:t>
            </a:r>
            <a:r>
              <a:rPr lang="fr-FR" i="1" dirty="0" smtClean="0"/>
              <a:t> </a:t>
            </a:r>
            <a:r>
              <a:rPr lang="fr-FR" i="1" dirty="0" err="1" smtClean="0"/>
              <a:t>them</a:t>
            </a:r>
            <a:r>
              <a:rPr lang="fr-FR" i="1" dirty="0" smtClean="0"/>
              <a:t>! This </a:t>
            </a:r>
            <a:r>
              <a:rPr lang="fr-FR" i="1" dirty="0" err="1" smtClean="0"/>
              <a:t>is</a:t>
            </a:r>
            <a:r>
              <a:rPr lang="fr-FR" i="1" dirty="0" smtClean="0"/>
              <a:t> </a:t>
            </a:r>
            <a:r>
              <a:rPr lang="fr-FR" i="1" dirty="0" err="1" smtClean="0"/>
              <a:t>called</a:t>
            </a:r>
            <a:r>
              <a:rPr lang="fr-FR" i="1" dirty="0" smtClean="0"/>
              <a:t> 'the transformation of </a:t>
            </a:r>
            <a:r>
              <a:rPr lang="fr-FR" i="1" dirty="0" err="1" smtClean="0"/>
              <a:t>things</a:t>
            </a:r>
            <a:r>
              <a:rPr lang="fr-FR" i="1" dirty="0" smtClean="0"/>
              <a:t>'. </a:t>
            </a:r>
            <a:r>
              <a:rPr lang="fr-FR" dirty="0" smtClean="0"/>
              <a:t>(Zhuangzi, End of </a:t>
            </a:r>
            <a:r>
              <a:rPr lang="fr-FR" dirty="0" err="1" smtClean="0"/>
              <a:t>Chapter</a:t>
            </a:r>
            <a:r>
              <a:rPr lang="fr-FR" dirty="0" smtClean="0"/>
              <a:t> 2)</a:t>
            </a:r>
            <a:endParaRPr lang="fr-FR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4234"/>
            <a:ext cx="2279616" cy="17572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96994"/>
            <a:ext cx="2159250" cy="2861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Albert Einstein </a:t>
            </a:r>
            <a:r>
              <a:rPr lang="fr-FR" dirty="0" err="1" smtClean="0"/>
              <a:t>said</a:t>
            </a:r>
            <a:r>
              <a:rPr lang="fr-FR" dirty="0" smtClean="0"/>
              <a:t>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600" y="2286000"/>
            <a:ext cx="4699000" cy="3840163"/>
          </a:xfrm>
        </p:spPr>
        <p:txBody>
          <a:bodyPr/>
          <a:lstStyle/>
          <a:p>
            <a:r>
              <a:rPr lang="fr-FR" sz="2800" i="1" dirty="0" smtClean="0"/>
              <a:t>It </a:t>
            </a:r>
            <a:r>
              <a:rPr lang="fr-FR" sz="2800" i="1" dirty="0" err="1" smtClean="0"/>
              <a:t>is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better</a:t>
            </a:r>
            <a:r>
              <a:rPr lang="fr-FR" sz="2800" i="1" dirty="0" smtClean="0"/>
              <a:t> for people to </a:t>
            </a:r>
            <a:r>
              <a:rPr lang="fr-FR" sz="2800" i="1" dirty="0" err="1" smtClean="0"/>
              <a:t>be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like</a:t>
            </a:r>
            <a:r>
              <a:rPr lang="fr-FR" sz="2800" i="1" dirty="0" smtClean="0"/>
              <a:t> the </a:t>
            </a:r>
            <a:r>
              <a:rPr lang="fr-FR" sz="2800" i="1" dirty="0" err="1" smtClean="0"/>
              <a:t>beasts</a:t>
            </a:r>
            <a:r>
              <a:rPr lang="fr-FR" sz="2800" i="1" dirty="0" smtClean="0"/>
              <a:t>...</a:t>
            </a:r>
            <a:r>
              <a:rPr lang="fr-FR" sz="2800" i="1" dirty="0" err="1" smtClean="0"/>
              <a:t>they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should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be</a:t>
            </a:r>
            <a:r>
              <a:rPr lang="fr-FR" sz="2800" i="1" dirty="0" smtClean="0"/>
              <a:t> more intuitive; </a:t>
            </a:r>
            <a:r>
              <a:rPr lang="fr-FR" sz="2800" i="1" dirty="0" err="1" smtClean="0"/>
              <a:t>they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should</a:t>
            </a:r>
            <a:r>
              <a:rPr lang="fr-FR" sz="2800" i="1" dirty="0" smtClean="0"/>
              <a:t> not </a:t>
            </a:r>
            <a:r>
              <a:rPr lang="fr-FR" sz="2800" i="1" dirty="0" err="1" smtClean="0"/>
              <a:t>be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too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conscious</a:t>
            </a:r>
            <a:r>
              <a:rPr lang="fr-FR" sz="2800" i="1" dirty="0" smtClean="0"/>
              <a:t> of </a:t>
            </a:r>
            <a:r>
              <a:rPr lang="fr-FR" sz="2800" i="1" dirty="0" err="1" smtClean="0"/>
              <a:t>what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they</a:t>
            </a:r>
            <a:r>
              <a:rPr lang="fr-FR" sz="2800" i="1" dirty="0" smtClean="0"/>
              <a:t> are </a:t>
            </a:r>
            <a:r>
              <a:rPr lang="fr-FR" sz="2800" i="1" dirty="0" err="1" smtClean="0"/>
              <a:t>doing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while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they</a:t>
            </a:r>
            <a:r>
              <a:rPr lang="fr-FR" sz="2800" i="1" dirty="0" smtClean="0"/>
              <a:t> are </a:t>
            </a:r>
            <a:r>
              <a:rPr lang="fr-FR" sz="2800" i="1" dirty="0" err="1" smtClean="0"/>
              <a:t>doing</a:t>
            </a:r>
            <a:r>
              <a:rPr lang="fr-FR" sz="2800" i="1" dirty="0" smtClean="0"/>
              <a:t> </a:t>
            </a:r>
            <a:r>
              <a:rPr lang="fr-FR" sz="2800" i="1" dirty="0" err="1" smtClean="0"/>
              <a:t>it</a:t>
            </a:r>
            <a:r>
              <a:rPr lang="fr-FR" sz="2800" i="1" dirty="0" smtClean="0"/>
              <a:t>.</a:t>
            </a:r>
            <a:r>
              <a:rPr lang="fr-FR" dirty="0" smtClean="0"/>
              <a:t> 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6300"/>
            <a:ext cx="3784600" cy="471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Intuition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0" y="2371422"/>
            <a:ext cx="6197600" cy="4023768"/>
          </a:xfrm>
        </p:spPr>
        <p:txBody>
          <a:bodyPr/>
          <a:lstStyle/>
          <a:p>
            <a:pPr algn="just"/>
            <a:r>
              <a:rPr lang="fr-FR" i="1" dirty="0" smtClean="0"/>
              <a:t>For </a:t>
            </a:r>
            <a:r>
              <a:rPr lang="fr-FR" i="1" dirty="0" err="1" smtClean="0"/>
              <a:t>fifteen</a:t>
            </a:r>
            <a:r>
              <a:rPr lang="fr-FR" i="1" dirty="0" smtClean="0"/>
              <a:t> </a:t>
            </a:r>
            <a:r>
              <a:rPr lang="fr-FR" i="1" dirty="0" err="1" smtClean="0"/>
              <a:t>days</a:t>
            </a:r>
            <a:r>
              <a:rPr lang="fr-FR" i="1" dirty="0" smtClean="0"/>
              <a:t> I </a:t>
            </a:r>
            <a:r>
              <a:rPr lang="fr-FR" i="1" dirty="0" err="1" smtClean="0"/>
              <a:t>strove</a:t>
            </a:r>
            <a:r>
              <a:rPr lang="fr-FR" i="1" dirty="0" smtClean="0"/>
              <a:t> to </a:t>
            </a:r>
            <a:r>
              <a:rPr lang="fr-FR" i="1" dirty="0" err="1" smtClean="0"/>
              <a:t>prove</a:t>
            </a:r>
            <a:r>
              <a:rPr lang="fr-FR" i="1" dirty="0" smtClean="0"/>
              <a:t> </a:t>
            </a:r>
            <a:r>
              <a:rPr lang="fr-FR" i="1" dirty="0" err="1" smtClean="0"/>
              <a:t>that</a:t>
            </a:r>
            <a:r>
              <a:rPr lang="fr-FR" i="1" dirty="0" smtClean="0"/>
              <a:t> </a:t>
            </a:r>
            <a:r>
              <a:rPr lang="fr-FR" i="1" dirty="0" err="1" smtClean="0"/>
              <a:t>there</a:t>
            </a:r>
            <a:r>
              <a:rPr lang="fr-FR" i="1" dirty="0" smtClean="0"/>
              <a:t> </a:t>
            </a:r>
            <a:r>
              <a:rPr lang="fr-FR" i="1" dirty="0" err="1" smtClean="0"/>
              <a:t>could</a:t>
            </a:r>
            <a:r>
              <a:rPr lang="fr-FR" i="1" dirty="0" smtClean="0"/>
              <a:t> not </a:t>
            </a:r>
            <a:r>
              <a:rPr lang="fr-FR" i="1" dirty="0" err="1" smtClean="0"/>
              <a:t>be</a:t>
            </a:r>
            <a:r>
              <a:rPr lang="fr-FR" i="1" dirty="0" smtClean="0"/>
              <a:t> </a:t>
            </a:r>
            <a:r>
              <a:rPr lang="fr-FR" i="1" dirty="0" err="1" smtClean="0"/>
              <a:t>any</a:t>
            </a:r>
            <a:r>
              <a:rPr lang="fr-FR" i="1" dirty="0" smtClean="0"/>
              <a:t> </a:t>
            </a:r>
            <a:r>
              <a:rPr lang="fr-FR" i="1" dirty="0" err="1" smtClean="0"/>
              <a:t>functions</a:t>
            </a:r>
            <a:r>
              <a:rPr lang="fr-FR" i="1" dirty="0" smtClean="0"/>
              <a:t> </a:t>
            </a:r>
            <a:r>
              <a:rPr lang="fr-FR" i="1" dirty="0" err="1" smtClean="0"/>
              <a:t>like</a:t>
            </a:r>
            <a:r>
              <a:rPr lang="fr-FR" i="1" dirty="0" smtClean="0"/>
              <a:t> </a:t>
            </a:r>
            <a:r>
              <a:rPr lang="fr-FR" i="1" dirty="0" err="1" smtClean="0"/>
              <a:t>those</a:t>
            </a:r>
            <a:r>
              <a:rPr lang="fr-FR" i="1" dirty="0" smtClean="0"/>
              <a:t> </a:t>
            </a:r>
            <a:r>
              <a:rPr lang="fr-FR" i="1" dirty="0" err="1" smtClean="0"/>
              <a:t>that</a:t>
            </a:r>
            <a:r>
              <a:rPr lang="fr-FR" i="1" dirty="0" smtClean="0"/>
              <a:t> I have </a:t>
            </a:r>
            <a:r>
              <a:rPr lang="fr-FR" i="1" dirty="0" err="1" smtClean="0"/>
              <a:t>since</a:t>
            </a:r>
            <a:r>
              <a:rPr lang="fr-FR" i="1" dirty="0" smtClean="0"/>
              <a:t> </a:t>
            </a:r>
            <a:r>
              <a:rPr lang="fr-FR" i="1" dirty="0" err="1" smtClean="0"/>
              <a:t>called</a:t>
            </a:r>
            <a:r>
              <a:rPr lang="fr-FR" i="1" dirty="0" smtClean="0"/>
              <a:t> </a:t>
            </a:r>
            <a:r>
              <a:rPr lang="fr-FR" i="1" dirty="0" err="1" smtClean="0"/>
              <a:t>Fuchsian</a:t>
            </a:r>
            <a:r>
              <a:rPr lang="fr-FR" i="1" dirty="0" smtClean="0"/>
              <a:t> </a:t>
            </a:r>
            <a:r>
              <a:rPr lang="fr-FR" i="1" dirty="0" err="1" smtClean="0"/>
              <a:t>functions</a:t>
            </a:r>
            <a:r>
              <a:rPr lang="fr-FR" i="1" dirty="0" smtClean="0"/>
              <a:t>. I </a:t>
            </a:r>
            <a:r>
              <a:rPr lang="fr-FR" i="1" dirty="0" err="1" smtClean="0"/>
              <a:t>was</a:t>
            </a:r>
            <a:r>
              <a:rPr lang="fr-FR" i="1" dirty="0" smtClean="0"/>
              <a:t> </a:t>
            </a:r>
            <a:r>
              <a:rPr lang="fr-FR" i="1" dirty="0" err="1" smtClean="0"/>
              <a:t>then</a:t>
            </a:r>
            <a:r>
              <a:rPr lang="fr-FR" i="1" dirty="0" smtClean="0"/>
              <a:t> </a:t>
            </a:r>
            <a:r>
              <a:rPr lang="fr-FR" i="1" dirty="0" err="1" smtClean="0"/>
              <a:t>very</a:t>
            </a:r>
            <a:r>
              <a:rPr lang="fr-FR" i="1" dirty="0" smtClean="0"/>
              <a:t> ignorant; </a:t>
            </a:r>
            <a:r>
              <a:rPr lang="fr-FR" i="1" dirty="0" err="1" smtClean="0"/>
              <a:t>every</a:t>
            </a:r>
            <a:r>
              <a:rPr lang="fr-FR" i="1" dirty="0" smtClean="0"/>
              <a:t> </a:t>
            </a:r>
            <a:r>
              <a:rPr lang="fr-FR" i="1" dirty="0" err="1" smtClean="0"/>
              <a:t>day</a:t>
            </a:r>
            <a:r>
              <a:rPr lang="fr-FR" i="1" dirty="0" smtClean="0"/>
              <a:t> I </a:t>
            </a:r>
            <a:r>
              <a:rPr lang="fr-FR" i="1" dirty="0" err="1" smtClean="0"/>
              <a:t>seated</a:t>
            </a:r>
            <a:r>
              <a:rPr lang="fr-FR" i="1" dirty="0" smtClean="0"/>
              <a:t> </a:t>
            </a:r>
            <a:r>
              <a:rPr lang="fr-FR" i="1" dirty="0" err="1" smtClean="0"/>
              <a:t>myself</a:t>
            </a:r>
            <a:r>
              <a:rPr lang="fr-FR" i="1" dirty="0" smtClean="0"/>
              <a:t> </a:t>
            </a:r>
            <a:r>
              <a:rPr lang="fr-FR" i="1" dirty="0" err="1" smtClean="0"/>
              <a:t>at</a:t>
            </a:r>
            <a:r>
              <a:rPr lang="fr-FR" i="1" dirty="0" smtClean="0"/>
              <a:t> </a:t>
            </a:r>
            <a:r>
              <a:rPr lang="fr-FR" i="1" dirty="0" err="1" smtClean="0"/>
              <a:t>my</a:t>
            </a:r>
            <a:r>
              <a:rPr lang="fr-FR" i="1" dirty="0" smtClean="0"/>
              <a:t> </a:t>
            </a:r>
            <a:r>
              <a:rPr lang="fr-FR" i="1" dirty="0" err="1" smtClean="0"/>
              <a:t>work</a:t>
            </a:r>
            <a:r>
              <a:rPr lang="fr-FR" i="1" dirty="0" smtClean="0"/>
              <a:t> table, </a:t>
            </a:r>
            <a:r>
              <a:rPr lang="fr-FR" i="1" dirty="0" err="1" smtClean="0"/>
              <a:t>stayed</a:t>
            </a:r>
            <a:r>
              <a:rPr lang="fr-FR" i="1" dirty="0" smtClean="0"/>
              <a:t> an </a:t>
            </a:r>
            <a:r>
              <a:rPr lang="fr-FR" i="1" dirty="0" err="1" smtClean="0"/>
              <a:t>hour</a:t>
            </a:r>
            <a:r>
              <a:rPr lang="fr-FR" i="1" dirty="0" smtClean="0"/>
              <a:t> or </a:t>
            </a:r>
            <a:r>
              <a:rPr lang="fr-FR" i="1" dirty="0" err="1" smtClean="0"/>
              <a:t>two</a:t>
            </a:r>
            <a:r>
              <a:rPr lang="fr-FR" i="1" dirty="0" smtClean="0"/>
              <a:t>, </a:t>
            </a:r>
            <a:r>
              <a:rPr lang="fr-FR" i="1" dirty="0" err="1" smtClean="0"/>
              <a:t>tried</a:t>
            </a:r>
            <a:r>
              <a:rPr lang="fr-FR" i="1" dirty="0" smtClean="0"/>
              <a:t> a </a:t>
            </a:r>
            <a:r>
              <a:rPr lang="fr-FR" i="1" dirty="0" err="1" smtClean="0"/>
              <a:t>great</a:t>
            </a:r>
            <a:r>
              <a:rPr lang="fr-FR" i="1" dirty="0" smtClean="0"/>
              <a:t> </a:t>
            </a:r>
            <a:r>
              <a:rPr lang="fr-FR" i="1" dirty="0" err="1" smtClean="0"/>
              <a:t>number</a:t>
            </a:r>
            <a:r>
              <a:rPr lang="fr-FR" i="1" dirty="0" smtClean="0"/>
              <a:t> of </a:t>
            </a:r>
            <a:r>
              <a:rPr lang="fr-FR" i="1" dirty="0" err="1" smtClean="0"/>
              <a:t>combinations</a:t>
            </a:r>
            <a:r>
              <a:rPr lang="fr-FR" i="1" dirty="0" smtClean="0"/>
              <a:t> and </a:t>
            </a:r>
            <a:r>
              <a:rPr lang="fr-FR" i="1" dirty="0" err="1" smtClean="0"/>
              <a:t>reached</a:t>
            </a:r>
            <a:r>
              <a:rPr lang="fr-FR" i="1" dirty="0" smtClean="0"/>
              <a:t> no </a:t>
            </a:r>
            <a:r>
              <a:rPr lang="fr-FR" i="1" dirty="0" err="1" smtClean="0"/>
              <a:t>results</a:t>
            </a:r>
            <a:r>
              <a:rPr lang="fr-FR" i="1" dirty="0" smtClean="0"/>
              <a:t>. One </a:t>
            </a:r>
            <a:r>
              <a:rPr lang="fr-FR" i="1" dirty="0" err="1" smtClean="0"/>
              <a:t>evening</a:t>
            </a:r>
            <a:r>
              <a:rPr lang="fr-FR" i="1" dirty="0" smtClean="0"/>
              <a:t>, </a:t>
            </a:r>
            <a:r>
              <a:rPr lang="fr-FR" i="1" dirty="0" err="1" smtClean="0"/>
              <a:t>contrary</a:t>
            </a:r>
            <a:r>
              <a:rPr lang="fr-FR" i="1" dirty="0" smtClean="0"/>
              <a:t> to </a:t>
            </a:r>
            <a:r>
              <a:rPr lang="fr-FR" i="1" dirty="0" err="1" smtClean="0"/>
              <a:t>my</a:t>
            </a:r>
            <a:r>
              <a:rPr lang="fr-FR" i="1" dirty="0" smtClean="0"/>
              <a:t> customs, I </a:t>
            </a:r>
            <a:r>
              <a:rPr lang="fr-FR" i="1" dirty="0" err="1" smtClean="0"/>
              <a:t>drank</a:t>
            </a:r>
            <a:r>
              <a:rPr lang="fr-FR" i="1" dirty="0" smtClean="0"/>
              <a:t> black coffee and </a:t>
            </a:r>
            <a:r>
              <a:rPr lang="fr-FR" i="1" dirty="0" err="1" smtClean="0"/>
              <a:t>could</a:t>
            </a:r>
            <a:r>
              <a:rPr lang="fr-FR" i="1" dirty="0" smtClean="0"/>
              <a:t> not </a:t>
            </a:r>
            <a:r>
              <a:rPr lang="fr-FR" i="1" dirty="0" err="1" smtClean="0"/>
              <a:t>sleep</a:t>
            </a:r>
            <a:r>
              <a:rPr lang="fr-FR" i="1" dirty="0" smtClean="0"/>
              <a:t>. </a:t>
            </a:r>
            <a:r>
              <a:rPr lang="fr-FR" i="1" dirty="0" err="1" smtClean="0"/>
              <a:t>Ideas</a:t>
            </a:r>
            <a:r>
              <a:rPr lang="fr-FR" i="1" dirty="0" smtClean="0"/>
              <a:t> </a:t>
            </a:r>
            <a:r>
              <a:rPr lang="fr-FR" i="1" dirty="0" err="1" smtClean="0"/>
              <a:t>crose</a:t>
            </a:r>
            <a:r>
              <a:rPr lang="fr-FR" i="1" dirty="0" smtClean="0"/>
              <a:t> in </a:t>
            </a:r>
            <a:r>
              <a:rPr lang="fr-FR" i="1" dirty="0" err="1" smtClean="0"/>
              <a:t>crowds</a:t>
            </a:r>
            <a:r>
              <a:rPr lang="fr-FR" i="1" dirty="0" smtClean="0"/>
              <a:t>; I </a:t>
            </a:r>
            <a:r>
              <a:rPr lang="fr-FR" i="1" dirty="0" err="1" smtClean="0"/>
              <a:t>felt</a:t>
            </a:r>
            <a:r>
              <a:rPr lang="fr-FR" i="1" dirty="0" smtClean="0"/>
              <a:t> </a:t>
            </a:r>
            <a:r>
              <a:rPr lang="fr-FR" i="1" dirty="0" err="1" smtClean="0"/>
              <a:t>them</a:t>
            </a:r>
            <a:r>
              <a:rPr lang="fr-FR" i="1" dirty="0" smtClean="0"/>
              <a:t> </a:t>
            </a:r>
            <a:r>
              <a:rPr lang="fr-FR" i="1" dirty="0" err="1" smtClean="0"/>
              <a:t>collide</a:t>
            </a:r>
            <a:r>
              <a:rPr lang="fr-FR" i="1" dirty="0" smtClean="0"/>
              <a:t> </a:t>
            </a:r>
            <a:r>
              <a:rPr lang="fr-FR" i="1" dirty="0" err="1" smtClean="0"/>
              <a:t>until</a:t>
            </a:r>
            <a:r>
              <a:rPr lang="fr-FR" i="1" dirty="0" smtClean="0"/>
              <a:t> pairs </a:t>
            </a:r>
            <a:r>
              <a:rPr lang="fr-FR" i="1" dirty="0" err="1" smtClean="0"/>
              <a:t>interlocked</a:t>
            </a:r>
            <a:r>
              <a:rPr lang="fr-FR" i="1" dirty="0" smtClean="0"/>
              <a:t>, </a:t>
            </a:r>
            <a:r>
              <a:rPr lang="fr-FR" i="1" dirty="0" err="1" smtClean="0"/>
              <a:t>so</a:t>
            </a:r>
            <a:r>
              <a:rPr lang="fr-FR" i="1" dirty="0" smtClean="0"/>
              <a:t> to </a:t>
            </a:r>
            <a:r>
              <a:rPr lang="fr-FR" i="1" dirty="0" err="1" smtClean="0"/>
              <a:t>speak</a:t>
            </a:r>
            <a:r>
              <a:rPr lang="fr-FR" i="1" dirty="0" smtClean="0"/>
              <a:t>, </a:t>
            </a:r>
            <a:r>
              <a:rPr lang="fr-FR" i="1" dirty="0" err="1" smtClean="0"/>
              <a:t>making</a:t>
            </a:r>
            <a:r>
              <a:rPr lang="fr-FR" i="1" dirty="0" smtClean="0"/>
              <a:t> a stable </a:t>
            </a:r>
            <a:r>
              <a:rPr lang="fr-FR" i="1" dirty="0" err="1" smtClean="0"/>
              <a:t>combination</a:t>
            </a:r>
            <a:r>
              <a:rPr lang="fr-FR" i="1" dirty="0" smtClean="0"/>
              <a:t>. By the </a:t>
            </a:r>
            <a:r>
              <a:rPr lang="fr-FR" i="1" dirty="0" err="1" smtClean="0"/>
              <a:t>next</a:t>
            </a:r>
            <a:r>
              <a:rPr lang="fr-FR" i="1" dirty="0" smtClean="0"/>
              <a:t> </a:t>
            </a:r>
            <a:r>
              <a:rPr lang="fr-FR" i="1" dirty="0" err="1" smtClean="0"/>
              <a:t>morning</a:t>
            </a:r>
            <a:r>
              <a:rPr lang="fr-FR" i="1" dirty="0" smtClean="0"/>
              <a:t> I </a:t>
            </a:r>
            <a:r>
              <a:rPr lang="fr-FR" i="1" dirty="0" err="1" smtClean="0"/>
              <a:t>had</a:t>
            </a:r>
            <a:r>
              <a:rPr lang="fr-FR" i="1" dirty="0" smtClean="0"/>
              <a:t> </a:t>
            </a:r>
            <a:r>
              <a:rPr lang="fr-FR" i="1" dirty="0" err="1" smtClean="0"/>
              <a:t>established</a:t>
            </a:r>
            <a:r>
              <a:rPr lang="fr-FR" i="1" dirty="0" smtClean="0"/>
              <a:t> the existence of a class of </a:t>
            </a:r>
            <a:r>
              <a:rPr lang="fr-FR" i="1" dirty="0" err="1" smtClean="0"/>
              <a:t>Fuchsian</a:t>
            </a:r>
            <a:r>
              <a:rPr lang="fr-FR" i="1" dirty="0" smtClean="0"/>
              <a:t> </a:t>
            </a:r>
            <a:r>
              <a:rPr lang="fr-FR" i="1" dirty="0" err="1" smtClean="0"/>
              <a:t>functions</a:t>
            </a:r>
            <a:r>
              <a:rPr lang="fr-FR" i="1" dirty="0" smtClean="0"/>
              <a:t>, </a:t>
            </a:r>
            <a:r>
              <a:rPr lang="fr-FR" i="1" dirty="0" err="1" smtClean="0"/>
              <a:t>those</a:t>
            </a:r>
            <a:r>
              <a:rPr lang="fr-FR" i="1" dirty="0" smtClean="0"/>
              <a:t> </a:t>
            </a:r>
            <a:r>
              <a:rPr lang="fr-FR" i="1" dirty="0" err="1" smtClean="0"/>
              <a:t>which</a:t>
            </a:r>
            <a:r>
              <a:rPr lang="fr-FR" i="1" dirty="0" smtClean="0"/>
              <a:t> come </a:t>
            </a:r>
            <a:r>
              <a:rPr lang="fr-FR" i="1" dirty="0" err="1" smtClean="0"/>
              <a:t>from</a:t>
            </a:r>
            <a:r>
              <a:rPr lang="fr-FR" i="1" dirty="0" smtClean="0"/>
              <a:t> the </a:t>
            </a:r>
            <a:r>
              <a:rPr lang="fr-FR" i="1" dirty="0" err="1" smtClean="0"/>
              <a:t>hypergeometric</a:t>
            </a:r>
            <a:r>
              <a:rPr lang="fr-FR" i="1" dirty="0" smtClean="0"/>
              <a:t> </a:t>
            </a:r>
            <a:r>
              <a:rPr lang="fr-FR" i="1" dirty="0" err="1" smtClean="0"/>
              <a:t>series</a:t>
            </a:r>
            <a:r>
              <a:rPr lang="fr-FR" i="1" dirty="0" smtClean="0"/>
              <a:t>; I </a:t>
            </a:r>
            <a:r>
              <a:rPr lang="fr-FR" i="1" dirty="0" err="1" smtClean="0"/>
              <a:t>only</a:t>
            </a:r>
            <a:r>
              <a:rPr lang="fr-FR" i="1" dirty="0" smtClean="0"/>
              <a:t> </a:t>
            </a:r>
            <a:r>
              <a:rPr lang="fr-FR" i="1" dirty="0" err="1" smtClean="0"/>
              <a:t>had</a:t>
            </a:r>
            <a:r>
              <a:rPr lang="fr-FR" i="1" dirty="0" smtClean="0"/>
              <a:t> to </a:t>
            </a:r>
            <a:r>
              <a:rPr lang="fr-FR" i="1" dirty="0" err="1" smtClean="0"/>
              <a:t>write</a:t>
            </a:r>
            <a:r>
              <a:rPr lang="fr-FR" i="1" dirty="0" smtClean="0"/>
              <a:t> out the </a:t>
            </a:r>
            <a:r>
              <a:rPr lang="fr-FR" i="1" dirty="0" err="1" smtClean="0"/>
              <a:t>results</a:t>
            </a:r>
            <a:r>
              <a:rPr lang="fr-FR" i="1" dirty="0" smtClean="0"/>
              <a:t>, </a:t>
            </a:r>
            <a:r>
              <a:rPr lang="fr-FR" i="1" dirty="0" err="1" smtClean="0"/>
              <a:t>which</a:t>
            </a:r>
            <a:r>
              <a:rPr lang="fr-FR" i="1" dirty="0" smtClean="0"/>
              <a:t> </a:t>
            </a:r>
            <a:r>
              <a:rPr lang="fr-FR" i="1" dirty="0" err="1" smtClean="0"/>
              <a:t>took</a:t>
            </a:r>
            <a:r>
              <a:rPr lang="fr-FR" i="1" dirty="0" smtClean="0"/>
              <a:t> but a few </a:t>
            </a:r>
            <a:r>
              <a:rPr lang="fr-FR" i="1" dirty="0" err="1" smtClean="0"/>
              <a:t>hours</a:t>
            </a:r>
            <a:r>
              <a:rPr lang="fr-FR" i="1" dirty="0" smtClean="0"/>
              <a:t>. </a:t>
            </a:r>
            <a:r>
              <a:rPr lang="fr-FR" dirty="0" smtClean="0"/>
              <a:t>(Henri Poincaré)</a:t>
            </a:r>
            <a:endParaRPr lang="fr-FR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753910"/>
            <a:ext cx="2511680" cy="3385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Think</a:t>
            </a:r>
            <a:r>
              <a:rPr lang="fr-FR" dirty="0" smtClean="0"/>
              <a:t> </a:t>
            </a:r>
            <a:r>
              <a:rPr lang="fr-FR" dirty="0" err="1" smtClean="0"/>
              <a:t>outside</a:t>
            </a:r>
            <a:r>
              <a:rPr lang="fr-FR" dirty="0" smtClean="0"/>
              <a:t> the box!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Connect</a:t>
            </a:r>
            <a:r>
              <a:rPr lang="fr-FR" dirty="0" smtClean="0"/>
              <a:t> </a:t>
            </a:r>
            <a:r>
              <a:rPr lang="fr-FR" dirty="0" err="1" smtClean="0"/>
              <a:t>these</a:t>
            </a:r>
            <a:r>
              <a:rPr lang="fr-FR" dirty="0" smtClean="0"/>
              <a:t> X in one line</a:t>
            </a:r>
          </a:p>
          <a:p>
            <a:pPr>
              <a:buNone/>
            </a:pPr>
            <a:r>
              <a:rPr lang="fr-FR" dirty="0" smtClean="0"/>
              <a:t>X		   X	      X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X		   X	      X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X		   X	      X</a:t>
            </a:r>
            <a:endParaRPr lang="fr-FR" dirty="0"/>
          </a:p>
        </p:txBody>
      </p:sp>
      <p:pic>
        <p:nvPicPr>
          <p:cNvPr id="4" name="Image 3" descr="BU0052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618" y="4573589"/>
            <a:ext cx="1943983" cy="1738312"/>
          </a:xfrm>
          <a:prstGeom prst="rect">
            <a:avLst/>
          </a:prstGeom>
        </p:spPr>
      </p:pic>
      <p:pic>
        <p:nvPicPr>
          <p:cNvPr id="5" name="Image 4" descr="j023653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0" y="2286000"/>
            <a:ext cx="1371600" cy="1676400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 flipV="1">
            <a:off x="1435103" y="3035301"/>
            <a:ext cx="3276598" cy="30908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rot="10800000">
            <a:off x="1435101" y="3035300"/>
            <a:ext cx="3276601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435101" y="3035300"/>
            <a:ext cx="3276600" cy="30908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rot="5400000" flipH="1" flipV="1">
            <a:off x="3167064" y="4581526"/>
            <a:ext cx="308927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It </a:t>
            </a:r>
            <a:r>
              <a:rPr lang="fr-FR" dirty="0" err="1" smtClean="0"/>
              <a:t>does</a:t>
            </a:r>
            <a:r>
              <a:rPr lang="fr-FR" dirty="0" smtClean="0"/>
              <a:t> help a lot!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41" y="2081952"/>
            <a:ext cx="3340917" cy="42805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444" y="2081952"/>
            <a:ext cx="3421156" cy="43722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605" y="735655"/>
            <a:ext cx="4787058" cy="5718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Any</a:t>
            </a:r>
            <a:r>
              <a:rPr lang="fr-FR" dirty="0" smtClean="0"/>
              <a:t> questions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99" y="1950980"/>
            <a:ext cx="8582723" cy="4907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Reason</a:t>
            </a:r>
            <a:r>
              <a:rPr lang="fr-FR" dirty="0" smtClean="0"/>
              <a:t> vs. Emotion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 good </a:t>
            </a:r>
            <a:r>
              <a:rPr lang="fr-FR" dirty="0" err="1" smtClean="0"/>
              <a:t>start</a:t>
            </a:r>
            <a:r>
              <a:rPr lang="fr-FR" dirty="0" smtClean="0"/>
              <a:t> for </a:t>
            </a:r>
            <a:r>
              <a:rPr lang="fr-FR" dirty="0" err="1" smtClean="0"/>
              <a:t>any</a:t>
            </a:r>
            <a:r>
              <a:rPr lang="fr-FR" dirty="0" smtClean="0"/>
              <a:t> new </a:t>
            </a:r>
            <a:r>
              <a:rPr lang="fr-FR" dirty="0" err="1" smtClean="0"/>
              <a:t>topic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a </a:t>
            </a:r>
            <a:r>
              <a:rPr lang="fr-FR" dirty="0" err="1" smtClean="0"/>
              <a:t>video</a:t>
            </a:r>
            <a:r>
              <a:rPr lang="fr-FR" dirty="0" smtClean="0"/>
              <a:t>:</a:t>
            </a:r>
          </a:p>
          <a:p>
            <a:r>
              <a:rPr lang="fr-FR" dirty="0" smtClean="0">
                <a:hlinkClick r:id="rId2"/>
              </a:rPr>
              <a:t>http://www.youtube.com/watch?v=qSZDUt2uE6c&amp;feature=related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Then</a:t>
            </a:r>
            <a:r>
              <a:rPr lang="fr-FR" dirty="0" smtClean="0"/>
              <a:t> a good discussion about </a:t>
            </a:r>
            <a:r>
              <a:rPr lang="fr-FR" dirty="0" err="1" smtClean="0"/>
              <a:t>it</a:t>
            </a:r>
            <a:r>
              <a:rPr lang="fr-FR" dirty="0" smtClean="0"/>
              <a:t>.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do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think</a:t>
            </a:r>
            <a:r>
              <a:rPr lang="fr-FR" dirty="0" smtClean="0"/>
              <a:t> </a:t>
            </a:r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meet</a:t>
            </a:r>
            <a:r>
              <a:rPr lang="fr-FR" dirty="0" smtClean="0"/>
              <a:t> </a:t>
            </a:r>
            <a:r>
              <a:rPr lang="fr-FR" dirty="0" err="1" smtClean="0"/>
              <a:t>these</a:t>
            </a:r>
            <a:r>
              <a:rPr lang="fr-FR" dirty="0" smtClean="0"/>
              <a:t> </a:t>
            </a:r>
            <a:r>
              <a:rPr lang="fr-FR" dirty="0" err="1" smtClean="0"/>
              <a:t>persons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dirty="0"/>
          </a:p>
        </p:txBody>
      </p:sp>
      <p:pic>
        <p:nvPicPr>
          <p:cNvPr id="4" name="Picture 2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7232" y="1903413"/>
            <a:ext cx="2465995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7232" y="1682750"/>
            <a:ext cx="2598738" cy="51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1201" y="1682750"/>
            <a:ext cx="26162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68664" y="1643063"/>
            <a:ext cx="2598737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 to 5 seconds to </a:t>
            </a:r>
            <a:r>
              <a:rPr lang="fr-FR" dirty="0" err="1" smtClean="0"/>
              <a:t>judge</a:t>
            </a:r>
            <a:r>
              <a:rPr lang="fr-FR" dirty="0" smtClean="0"/>
              <a:t>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8813" y="1993900"/>
            <a:ext cx="7824787" cy="4394200"/>
          </a:xfrm>
        </p:spPr>
        <p:txBody>
          <a:bodyPr/>
          <a:lstStyle/>
          <a:p>
            <a:pPr>
              <a:buNone/>
            </a:pPr>
            <a:endParaRPr lang="fr-FR" dirty="0"/>
          </a:p>
        </p:txBody>
      </p:sp>
      <p:graphicFrame>
        <p:nvGraphicFramePr>
          <p:cNvPr id="10" name="Object 11"/>
          <p:cNvGraphicFramePr>
            <a:graphicFrameLocks noChangeAspect="1"/>
          </p:cNvGraphicFramePr>
          <p:nvPr/>
        </p:nvGraphicFramePr>
        <p:xfrm>
          <a:off x="4606217" y="3573015"/>
          <a:ext cx="5216" cy="3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051387" y="3782520"/>
          <a:ext cx="5216" cy="3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Object 11"/>
          <p:cNvGraphicFramePr>
            <a:graphicFrameLocks noChangeAspect="1"/>
          </p:cNvGraphicFramePr>
          <p:nvPr/>
        </p:nvGraphicFramePr>
        <p:xfrm>
          <a:off x="6033381" y="3075442"/>
          <a:ext cx="5216" cy="3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Object 11"/>
          <p:cNvGraphicFramePr>
            <a:graphicFrameLocks noChangeAspect="1"/>
          </p:cNvGraphicFramePr>
          <p:nvPr/>
        </p:nvGraphicFramePr>
        <p:xfrm>
          <a:off x="3990839" y="2354467"/>
          <a:ext cx="5216" cy="3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Object 11"/>
          <p:cNvGraphicFramePr>
            <a:graphicFrameLocks noChangeAspect="1"/>
          </p:cNvGraphicFramePr>
          <p:nvPr/>
        </p:nvGraphicFramePr>
        <p:xfrm>
          <a:off x="4832370" y="3440731"/>
          <a:ext cx="5216" cy="3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Espace réservé de la date 3"/>
          <p:cNvSpPr>
            <a:spLocks noGrp="1"/>
          </p:cNvSpPr>
          <p:nvPr/>
        </p:nvSpPr>
        <p:spPr bwMode="auto">
          <a:xfrm>
            <a:off x="8205804" y="6415756"/>
            <a:ext cx="19050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sz="10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-112" charset="2"/>
              <a:buChar char="n"/>
              <a:defRPr sz="2800" kern="1200" baseline="-25000">
                <a:solidFill>
                  <a:srgbClr val="003399"/>
                </a:solidFill>
                <a:latin typeface="Century Gothic" pitchFamily="-112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-112" charset="2"/>
              <a:buChar char="n"/>
              <a:defRPr sz="2800" kern="1200" baseline="-25000">
                <a:solidFill>
                  <a:srgbClr val="003399"/>
                </a:solidFill>
                <a:latin typeface="Century Gothic" pitchFamily="-112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-112" charset="2"/>
              <a:buChar char="n"/>
              <a:defRPr sz="2800" kern="1200" baseline="-25000">
                <a:solidFill>
                  <a:srgbClr val="003399"/>
                </a:solidFill>
                <a:latin typeface="Century Gothic" pitchFamily="-112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-112" charset="2"/>
              <a:buChar char="n"/>
              <a:defRPr sz="2800" kern="1200" baseline="-25000">
                <a:solidFill>
                  <a:srgbClr val="003399"/>
                </a:solidFill>
                <a:latin typeface="Century Gothic" pitchFamily="-112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800" kern="1200" baseline="-25000">
                <a:solidFill>
                  <a:srgbClr val="003399"/>
                </a:solidFill>
                <a:latin typeface="Century Gothic" pitchFamily="-112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800" kern="1200" baseline="-25000">
                <a:solidFill>
                  <a:srgbClr val="003399"/>
                </a:solidFill>
                <a:latin typeface="Century Gothic" pitchFamily="-112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800" kern="1200" baseline="-25000">
                <a:solidFill>
                  <a:srgbClr val="003399"/>
                </a:solidFill>
                <a:latin typeface="Century Gothic" pitchFamily="-112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800" kern="1200" baseline="-25000">
                <a:solidFill>
                  <a:srgbClr val="003399"/>
                </a:solidFill>
                <a:latin typeface="Century Gothic" pitchFamily="-112" charset="0"/>
                <a:ea typeface="+mn-ea"/>
                <a:cs typeface="+mn-cs"/>
              </a:defRPr>
            </a:lvl9pPr>
          </a:lstStyle>
          <a:p>
            <a:fld id="{9718DA36-610C-2F43-A24A-F72D12D73920}" type="datetime1">
              <a:rPr lang="de-CH"/>
              <a:pPr/>
              <a:t>12.01.2016</a:t>
            </a:fld>
            <a:r>
              <a:rPr lang="en-US"/>
              <a:t> </a:t>
            </a:r>
          </a:p>
        </p:txBody>
      </p:sp>
      <p:sp>
        <p:nvSpPr>
          <p:cNvPr id="17" name="Rectangle 16"/>
          <p:cNvSpPr>
            <a:spLocks noGrp="1" noChangeArrowheads="1"/>
          </p:cNvSpPr>
          <p:nvPr/>
        </p:nvSpPr>
        <p:spPr bwMode="gray">
          <a:xfrm>
            <a:off x="1652604" y="-154907"/>
            <a:ext cx="77978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004C7A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004C7A"/>
                </a:solidFill>
                <a:latin typeface="Arial" pitchFamily="-112" charset="0"/>
              </a:defRPr>
            </a:lvl2pPr>
            <a:lvl3pPr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004C7A"/>
                </a:solidFill>
                <a:latin typeface="Arial" pitchFamily="-112" charset="0"/>
              </a:defRPr>
            </a:lvl3pPr>
            <a:lvl4pPr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004C7A"/>
                </a:solidFill>
                <a:latin typeface="Arial" pitchFamily="-112" charset="0"/>
              </a:defRPr>
            </a:lvl4pPr>
            <a:lvl5pPr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004C7A"/>
                </a:solidFill>
                <a:latin typeface="Arial" pitchFamily="-112" charset="0"/>
              </a:defRPr>
            </a:lvl5pPr>
            <a:lvl6pPr marL="4572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004C7A"/>
                </a:solidFill>
                <a:latin typeface="Arial" pitchFamily="-112" charset="0"/>
              </a:defRPr>
            </a:lvl6pPr>
            <a:lvl7pPr marL="9144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004C7A"/>
                </a:solidFill>
                <a:latin typeface="Arial" pitchFamily="-112" charset="0"/>
              </a:defRPr>
            </a:lvl7pPr>
            <a:lvl8pPr marL="13716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004C7A"/>
                </a:solidFill>
                <a:latin typeface="Arial" pitchFamily="-112" charset="0"/>
              </a:defRPr>
            </a:lvl8pPr>
            <a:lvl9pPr marL="18288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004C7A"/>
                </a:solidFill>
                <a:latin typeface="Arial" pitchFamily="-112" charset="0"/>
              </a:defRPr>
            </a:lvl9pPr>
          </a:lstStyle>
          <a:p>
            <a:r>
              <a:rPr lang="de-CH" dirty="0" smtClean="0"/>
              <a:t>	</a:t>
            </a:r>
            <a:r>
              <a:rPr lang="de-CH" dirty="0"/>
              <a:t>	</a:t>
            </a:r>
          </a:p>
        </p:txBody>
      </p:sp>
      <p:grpSp>
        <p:nvGrpSpPr>
          <p:cNvPr id="18" name="Group 10"/>
          <p:cNvGrpSpPr>
            <a:grpSpLocks/>
          </p:cNvGrpSpPr>
          <p:nvPr/>
        </p:nvGrpSpPr>
        <p:grpSpPr bwMode="auto">
          <a:xfrm>
            <a:off x="466741" y="1278606"/>
            <a:ext cx="8558213" cy="5259388"/>
            <a:chOff x="-111" y="873"/>
            <a:chExt cx="5391" cy="3313"/>
          </a:xfrm>
        </p:grpSpPr>
        <p:graphicFrame>
          <p:nvGraphicFramePr>
            <p:cNvPr id="19" name="Object 11"/>
            <p:cNvGraphicFramePr>
              <a:graphicFrameLocks noChangeAspect="1"/>
            </p:cNvGraphicFramePr>
            <p:nvPr/>
          </p:nvGraphicFramePr>
          <p:xfrm>
            <a:off x="-111" y="873"/>
            <a:ext cx="5216" cy="33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0" name="Rectangle 19"/>
            <p:cNvSpPr>
              <a:spLocks noChangeArrowheads="1"/>
            </p:cNvSpPr>
            <p:nvPr/>
          </p:nvSpPr>
          <p:spPr bwMode="gray">
            <a:xfrm>
              <a:off x="960" y="1104"/>
              <a:ext cx="4320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prstTxWarp prst="textNoShape">
                <a:avLst/>
              </a:prstTxWarp>
            </a:bodyPr>
            <a:lstStyle/>
            <a:p>
              <a:pPr algn="l">
                <a:lnSpc>
                  <a:spcPct val="7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sz="2600" baseline="0" dirty="0">
                <a:solidFill>
                  <a:srgbClr val="004C7A"/>
                </a:solidFill>
              </a:endParaRPr>
            </a:p>
          </p:txBody>
        </p:sp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>
              <a:off x="1338" y="2069"/>
              <a:ext cx="363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marL="342900" indent="-342900">
                <a:spcBef>
                  <a:spcPct val="50000"/>
                </a:spcBef>
                <a:buFont typeface="Wingdings" pitchFamily="-112" charset="2"/>
                <a:buNone/>
              </a:pPr>
              <a:r>
                <a:rPr lang="de-CH"/>
                <a:t>55%</a:t>
              </a:r>
            </a:p>
          </p:txBody>
        </p:sp>
        <p:sp>
          <p:nvSpPr>
            <p:cNvPr id="22" name="Text Box 14"/>
            <p:cNvSpPr txBox="1">
              <a:spLocks noChangeArrowheads="1"/>
            </p:cNvSpPr>
            <p:nvPr/>
          </p:nvSpPr>
          <p:spPr bwMode="auto">
            <a:xfrm>
              <a:off x="4014" y="2568"/>
              <a:ext cx="363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marL="342900" indent="-342900">
                <a:spcBef>
                  <a:spcPct val="50000"/>
                </a:spcBef>
                <a:buFont typeface="Wingdings" pitchFamily="-112" charset="2"/>
                <a:buNone/>
              </a:pPr>
              <a:r>
                <a:rPr lang="de-CH"/>
                <a:t>38%</a:t>
              </a:r>
            </a:p>
          </p:txBody>
        </p:sp>
        <p:sp>
          <p:nvSpPr>
            <p:cNvPr id="23" name="Text Box 15"/>
            <p:cNvSpPr txBox="1">
              <a:spLocks noChangeArrowheads="1"/>
            </p:cNvSpPr>
            <p:nvPr/>
          </p:nvSpPr>
          <p:spPr bwMode="auto">
            <a:xfrm>
              <a:off x="3288" y="1344"/>
              <a:ext cx="363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marL="342900" indent="-342900">
                <a:spcBef>
                  <a:spcPct val="50000"/>
                </a:spcBef>
                <a:buFont typeface="Wingdings" pitchFamily="-112" charset="2"/>
                <a:buNone/>
              </a:pPr>
              <a:r>
                <a:rPr lang="de-CH"/>
                <a:t>7%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Are </a:t>
            </a:r>
            <a:r>
              <a:rPr lang="fr-FR" dirty="0" err="1" smtClean="0"/>
              <a:t>emotions</a:t>
            </a:r>
            <a:r>
              <a:rPr lang="fr-FR" dirty="0" smtClean="0"/>
              <a:t> </a:t>
            </a:r>
            <a:r>
              <a:rPr lang="fr-FR" dirty="0" err="1" smtClean="0"/>
              <a:t>universal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6 types of </a:t>
            </a:r>
            <a:r>
              <a:rPr lang="fr-FR" dirty="0" err="1" smtClean="0"/>
              <a:t>emotions</a:t>
            </a:r>
            <a:r>
              <a:rPr lang="fr-FR" dirty="0" smtClean="0"/>
              <a:t> </a:t>
            </a:r>
            <a:r>
              <a:rPr lang="fr-FR" dirty="0" err="1" smtClean="0"/>
              <a:t>seem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universal</a:t>
            </a:r>
            <a:endParaRPr lang="fr-FR" dirty="0" smtClean="0"/>
          </a:p>
          <a:p>
            <a:r>
              <a:rPr lang="fr-FR" dirty="0" smtClean="0">
                <a:hlinkClick r:id="rId2"/>
              </a:rPr>
              <a:t>http://www.myvideo.ch/watch/1290607</a:t>
            </a:r>
            <a:r>
              <a:rPr lang="fr-FR" dirty="0" smtClean="0"/>
              <a:t> </a:t>
            </a:r>
          </a:p>
          <a:p>
            <a:pPr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001" y="3425034"/>
            <a:ext cx="2948482" cy="2948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Is pain cultural?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Why</a:t>
            </a:r>
            <a:r>
              <a:rPr lang="fr-FR" dirty="0" smtClean="0"/>
              <a:t> do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laugh</a:t>
            </a:r>
            <a:r>
              <a:rPr lang="fr-FR" dirty="0" smtClean="0"/>
              <a:t>? </a:t>
            </a:r>
            <a:r>
              <a:rPr lang="fr-FR" dirty="0" smtClean="0">
                <a:hlinkClick r:id="rId2"/>
              </a:rPr>
              <a:t>http://www.youtube.com/watch?v=hz65AOjabtM</a:t>
            </a:r>
            <a:r>
              <a:rPr lang="fr-FR" dirty="0" smtClean="0"/>
              <a:t> </a:t>
            </a:r>
          </a:p>
          <a:p>
            <a:r>
              <a:rPr lang="fr-FR" dirty="0" smtClean="0"/>
              <a:t>Germany </a:t>
            </a:r>
            <a:r>
              <a:rPr lang="fr-FR" dirty="0" smtClean="0">
                <a:hlinkClick r:id="rId3"/>
              </a:rPr>
              <a:t>http://www.dailymotion.com/video/x99eth_calcetto-con-dolore_sport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Italy</a:t>
            </a:r>
            <a:r>
              <a:rPr lang="fr-FR" dirty="0" smtClean="0"/>
              <a:t> </a:t>
            </a:r>
            <a:r>
              <a:rPr lang="fr-FR" dirty="0" smtClean="0">
                <a:hlinkClick r:id="rId4"/>
              </a:rPr>
              <a:t>http://www.youtube.com/watch?v=xpEWzkM228w</a:t>
            </a:r>
            <a:endParaRPr lang="fr-FR" dirty="0" smtClean="0"/>
          </a:p>
          <a:p>
            <a:r>
              <a:rPr lang="fr-FR" dirty="0" smtClean="0"/>
              <a:t>Boys </a:t>
            </a:r>
            <a:r>
              <a:rPr lang="fr-FR" dirty="0" err="1" smtClean="0"/>
              <a:t>don’t</a:t>
            </a:r>
            <a:r>
              <a:rPr lang="fr-FR" dirty="0" smtClean="0"/>
              <a:t> </a:t>
            </a:r>
            <a:r>
              <a:rPr lang="fr-FR" dirty="0" err="1" smtClean="0"/>
              <a:t>cry</a:t>
            </a:r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678" y="1901685"/>
            <a:ext cx="3941205" cy="456951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14" y="2772042"/>
            <a:ext cx="1844886" cy="2490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NGO: Douleurs sans frontières (</a:t>
            </a:r>
            <a:r>
              <a:rPr lang="fr-FR" dirty="0" smtClean="0">
                <a:hlinkClick r:id="rId2"/>
              </a:rPr>
              <a:t>www.douleurs.org</a:t>
            </a:r>
            <a:r>
              <a:rPr lang="fr-FR" dirty="0" smtClean="0"/>
              <a:t>)</a:t>
            </a:r>
          </a:p>
          <a:p>
            <a:r>
              <a:rPr lang="fr-FR" dirty="0" smtClean="0">
                <a:hlinkClick r:id="rId3"/>
              </a:rPr>
              <a:t>http://www.dailymotion.com/video/x7ecur_arretons-la-douleur-stop-the-pain_creation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13273"/>
            <a:ext cx="2438772" cy="354472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128" y="4111931"/>
            <a:ext cx="1816100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Reason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Deductive</a:t>
            </a:r>
            <a:r>
              <a:rPr lang="fr-FR" dirty="0" smtClean="0"/>
              <a:t> </a:t>
            </a:r>
            <a:r>
              <a:rPr lang="fr-FR" dirty="0" err="1" smtClean="0"/>
              <a:t>reasoning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 smtClean="0"/>
              <a:t>It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form</a:t>
            </a:r>
            <a:r>
              <a:rPr lang="fr-FR" dirty="0" smtClean="0"/>
              <a:t> of </a:t>
            </a:r>
            <a:r>
              <a:rPr lang="fr-FR" dirty="0" err="1" smtClean="0"/>
              <a:t>reasoning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moves </a:t>
            </a:r>
            <a:r>
              <a:rPr lang="fr-FR" dirty="0" err="1" smtClean="0"/>
              <a:t>from</a:t>
            </a:r>
            <a:r>
              <a:rPr lang="fr-FR" dirty="0" smtClean="0"/>
              <a:t> the </a:t>
            </a:r>
            <a:r>
              <a:rPr lang="fr-FR" dirty="0" err="1" smtClean="0"/>
              <a:t>general</a:t>
            </a:r>
            <a:r>
              <a:rPr lang="fr-FR" dirty="0" smtClean="0"/>
              <a:t> to the </a:t>
            </a:r>
            <a:r>
              <a:rPr lang="fr-FR" dirty="0" err="1" smtClean="0"/>
              <a:t>particular</a:t>
            </a:r>
            <a:r>
              <a:rPr lang="fr-FR" dirty="0" smtClean="0"/>
              <a:t>.</a:t>
            </a:r>
          </a:p>
          <a:p>
            <a:pPr lvl="1"/>
            <a:r>
              <a:rPr lang="fr-FR" dirty="0" err="1" smtClean="0"/>
              <a:t>Syllogisms</a:t>
            </a:r>
            <a:endParaRPr lang="fr-FR" dirty="0" smtClean="0"/>
          </a:p>
          <a:p>
            <a:pPr lvl="1"/>
            <a:r>
              <a:rPr lang="fr-FR" dirty="0" err="1" smtClean="0"/>
              <a:t>Venn</a:t>
            </a:r>
            <a:r>
              <a:rPr lang="fr-FR" dirty="0" smtClean="0"/>
              <a:t> </a:t>
            </a:r>
            <a:r>
              <a:rPr lang="fr-FR" dirty="0" err="1" smtClean="0"/>
              <a:t>diagrams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Inductive </a:t>
            </a:r>
            <a:r>
              <a:rPr lang="fr-FR" dirty="0" err="1" smtClean="0"/>
              <a:t>reasoning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FR" dirty="0" smtClean="0"/>
              <a:t>It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form</a:t>
            </a:r>
            <a:r>
              <a:rPr lang="fr-FR" dirty="0" smtClean="0"/>
              <a:t> of </a:t>
            </a:r>
            <a:r>
              <a:rPr lang="fr-FR" dirty="0" err="1" smtClean="0"/>
              <a:t>reasoning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goes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the </a:t>
            </a:r>
            <a:r>
              <a:rPr lang="fr-FR" dirty="0" err="1" smtClean="0"/>
              <a:t>particular</a:t>
            </a:r>
            <a:r>
              <a:rPr lang="fr-FR" dirty="0" smtClean="0"/>
              <a:t> to the </a:t>
            </a:r>
            <a:r>
              <a:rPr lang="fr-FR" dirty="0" err="1" smtClean="0"/>
              <a:t>general</a:t>
            </a:r>
            <a:r>
              <a:rPr lang="fr-FR" dirty="0" smtClean="0"/>
              <a:t>.</a:t>
            </a:r>
          </a:p>
          <a:p>
            <a:pPr lvl="1"/>
            <a:r>
              <a:rPr lang="fr-FR" dirty="0" err="1" smtClean="0"/>
              <a:t>Generalisation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93" y="2770496"/>
            <a:ext cx="4048595" cy="408608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616" y="3286290"/>
            <a:ext cx="4760384" cy="357028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616" y="3286290"/>
            <a:ext cx="4760384" cy="3570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Is </a:t>
            </a:r>
            <a:r>
              <a:rPr lang="fr-FR" dirty="0" err="1" smtClean="0"/>
              <a:t>Reason</a:t>
            </a:r>
            <a:r>
              <a:rPr lang="fr-FR" dirty="0" smtClean="0"/>
              <a:t> </a:t>
            </a:r>
            <a:r>
              <a:rPr lang="fr-FR" dirty="0" err="1" smtClean="0"/>
              <a:t>always</a:t>
            </a:r>
            <a:r>
              <a:rPr lang="fr-FR" dirty="0" smtClean="0"/>
              <a:t> the right </a:t>
            </a:r>
            <a:r>
              <a:rPr lang="fr-FR" dirty="0" err="1" smtClean="0"/>
              <a:t>answer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Mr. </a:t>
            </a:r>
            <a:r>
              <a:rPr lang="fr-FR" dirty="0" err="1" smtClean="0"/>
              <a:t>Spock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symbole of </a:t>
            </a:r>
            <a:r>
              <a:rPr lang="fr-FR" dirty="0" err="1" smtClean="0"/>
              <a:t>Logic</a:t>
            </a:r>
            <a:r>
              <a:rPr lang="fr-FR" dirty="0" smtClean="0"/>
              <a:t>. </a:t>
            </a:r>
            <a:r>
              <a:rPr lang="fr-FR" dirty="0" smtClean="0">
                <a:hlinkClick r:id="rId2"/>
              </a:rPr>
              <a:t>http://www.youtube.com/watch?v=y4MupRIpdgQ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 1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597400"/>
            <a:ext cx="4368800" cy="2260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400" y="3048000"/>
            <a:ext cx="31496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Codex">
  <a:themeElements>
    <a:clrScheme name="Codex">
      <a:dk1>
        <a:sysClr val="windowText" lastClr="000000"/>
      </a:dk1>
      <a:lt1>
        <a:sysClr val="window" lastClr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Codex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odex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alpha val="90000"/>
                <a:satMod val="115000"/>
              </a:schemeClr>
            </a:gs>
            <a:gs pos="100000">
              <a:schemeClr val="phClr">
                <a:shade val="94000"/>
                <a:alpha val="90000"/>
                <a:satMod val="135000"/>
              </a:schemeClr>
            </a:gs>
          </a:gsLst>
          <a:lin ang="5400000" scaled="1"/>
        </a:grad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12700" dir="5400000" rotWithShape="0">
              <a:srgbClr val="525252">
                <a:alpha val="85000"/>
              </a:srgbClr>
            </a:outerShdw>
          </a:effectLst>
          <a:scene3d>
            <a:camera prst="orthographicFront">
              <a:rot lat="0" lon="0" rev="0"/>
            </a:camera>
            <a:lightRig rig="sunrise" dir="t">
              <a:rot lat="0" lon="0" rev="6000000"/>
            </a:lightRig>
          </a:scene3d>
          <a:sp3d prstMaterial="matte">
            <a:bevelT w="50800" h="4445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Codex.thmx</Template>
  <TotalTime>346</TotalTime>
  <Words>625</Words>
  <Application>Microsoft Office PowerPoint</Application>
  <PresentationFormat>On-screen Show (4:3)</PresentationFormat>
  <Paragraphs>85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Codex</vt:lpstr>
      <vt:lpstr>Reason vs. Emotion</vt:lpstr>
      <vt:lpstr>Reason vs. Emotion</vt:lpstr>
      <vt:lpstr>What do you think when you meet these persons?</vt:lpstr>
      <vt:lpstr>3 to 5 seconds to judge!</vt:lpstr>
      <vt:lpstr>Are emotions universal?</vt:lpstr>
      <vt:lpstr>Is pain cultural?</vt:lpstr>
      <vt:lpstr>Pain</vt:lpstr>
      <vt:lpstr>Reason</vt:lpstr>
      <vt:lpstr>Is Reason always the right answer?</vt:lpstr>
      <vt:lpstr>Fallacies in reasoning</vt:lpstr>
      <vt:lpstr>Then… Is it Faith?</vt:lpstr>
      <vt:lpstr>Relation between Reason and Emotion</vt:lpstr>
      <vt:lpstr>Intuition</vt:lpstr>
      <vt:lpstr>Intuition</vt:lpstr>
      <vt:lpstr>Albert Einstein said:</vt:lpstr>
      <vt:lpstr>Intuition</vt:lpstr>
      <vt:lpstr>Think outside the box!</vt:lpstr>
      <vt:lpstr>It does help a lot!</vt:lpstr>
      <vt:lpstr>Any questions 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Reason vs. Emotion</dc:title>
  <dc:creator>Rémy Lamon</dc:creator>
  <cp:lastModifiedBy>Nena Milivojevic</cp:lastModifiedBy>
  <cp:revision>15</cp:revision>
  <dcterms:created xsi:type="dcterms:W3CDTF">2010-02-02T19:56:13Z</dcterms:created>
  <dcterms:modified xsi:type="dcterms:W3CDTF">2016-01-12T13:50:14Z</dcterms:modified>
</cp:coreProperties>
</file>