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4" r:id="rId34"/>
    <p:sldId id="297" r:id="rId35"/>
    <p:sldId id="291" r:id="rId36"/>
    <p:sldId id="292" r:id="rId37"/>
    <p:sldId id="298" r:id="rId38"/>
    <p:sldId id="299" r:id="rId39"/>
    <p:sldId id="293" r:id="rId40"/>
    <p:sldId id="295" r:id="rId41"/>
    <p:sldId id="296" r:id="rId42"/>
    <p:sldId id="289" r:id="rId43"/>
    <p:sldId id="29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ADD9EA-ECE4-455A-93BB-4A696D5F1A8B}" type="datetimeFigureOut">
              <a:rPr lang="en-US" smtClean="0"/>
              <a:pPr/>
              <a:t>15-Jan-17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2B10C6-48AC-4859-850F-3CED266BF4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youtube.com/watch?v=2M7fesHl2SM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-hh5vgQfQ&amp;spfreload=5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hyperlink" Target="https://www.google.rs/url?sa=t&amp;rct=j&amp;q=&amp;esrc=s&amp;source=web&amp;cd=1&amp;cad=rja&amp;uact=8&amp;ved=0ahUKEwiwupf7k7_RAhVD8ywKHdNXAPQQFggYMAA&amp;url=https://ru.wikipedia.org/wiki/%D0%A9%D0%B8&amp;usg=AFQjCNFWGne4X411oyWHXzdOfzGKjFZbyA&amp;bvm=bv.144224172,d.bG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s/url?sa=t&amp;rct=j&amp;q=&amp;esrc=s&amp;source=web&amp;cd=1&amp;cad=rja&amp;uact=8&amp;ved=0ahUKEwjY0aXjm7_RAhWsB5oKHVANA00QFggYMAA&amp;url=http://festival.1september.ru/articles/415589/&amp;usg=AFQjCNEvnlpInp_qLNpGw4D65Yq5SVSS-w&amp;bvm=bv.144224172,d.bG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RUSSIA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25182"/>
            <a:ext cx="4191000" cy="147443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2938462"/>
            <a:ext cx="3067050" cy="2047875"/>
          </a:xfrm>
        </p:spPr>
      </p:pic>
    </p:spTree>
    <p:extLst>
      <p:ext uri="{BB962C8B-B14F-4D97-AF65-F5344CB8AC3E}">
        <p14:creationId xmlns="" xmlns:p14="http://schemas.microsoft.com/office/powerpoint/2010/main" val="88657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мире больше автоматов Калашникова, чем автоматов всех остальных конструкций, вместе взятых.</a:t>
            </a:r>
            <a:endParaRPr lang="en-US" dirty="0"/>
          </a:p>
        </p:txBody>
      </p:sp>
      <p:pic>
        <p:nvPicPr>
          <p:cNvPr id="5122" name="Picture 2" descr="E:\2016-2017\Rusija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333750" cy="247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2016-2017\Rusija\10710494853_08074fbc8b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67054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146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1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часы пик интервал между составами в Московском метро составляет 90 секунд.</a:t>
            </a:r>
            <a:endParaRPr lang="en-US" dirty="0"/>
          </a:p>
        </p:txBody>
      </p:sp>
      <p:pic>
        <p:nvPicPr>
          <p:cNvPr id="6146" name="Picture 2" descr="E:\2016-2017\Rusija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2016-2017\Rusija\untitledpj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2016-2017\Rusija\Deset-najlepših-metro-stanica-sveta---moskva-mariusz-kluzni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624262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16-2017\Rusija\5ad07a931599a9078beccc3d96ea4b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617028" cy="2416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65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337" y="3244334"/>
            <a:ext cx="114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–71.2 °C.</a:t>
            </a:r>
            <a:endParaRPr lang="en-US" dirty="0"/>
          </a:p>
        </p:txBody>
      </p:sp>
      <p:pic>
        <p:nvPicPr>
          <p:cNvPr id="7170" name="Picture 2" descr="E:\2016-2017\Rusija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33375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2016-2017\Rusija\picturem_325_ruska_zima_mraz_ojmjakon_na_severu_rusije_jp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59" y="381000"/>
            <a:ext cx="37592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2016-2017\Rusija\Kupanje u hladnoj vodi, Moja Finska (1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26" y="3613666"/>
            <a:ext cx="4000337" cy="3200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808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62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Советский космонавт Юрий Гагарин был первым человеком, побывавшим в космосе.</a:t>
            </a:r>
            <a:endParaRPr lang="en-US" dirty="0"/>
          </a:p>
        </p:txBody>
      </p:sp>
      <p:pic>
        <p:nvPicPr>
          <p:cNvPr id="8194" name="Picture 2" descr="E:\2016-2017\Rusija\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176463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755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10583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Золотое кольцо </a:t>
            </a:r>
            <a:r>
              <a:rPr lang="ru-RU" dirty="0" smtClean="0"/>
              <a:t>России</a:t>
            </a:r>
            <a:endParaRPr lang="en-US" dirty="0"/>
          </a:p>
        </p:txBody>
      </p:sp>
      <p:pic>
        <p:nvPicPr>
          <p:cNvPr id="9218" name="Picture 2" descr="E:\2016-2017\Rusija\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28600"/>
            <a:ext cx="3333750" cy="233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258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304800"/>
            <a:ext cx="4953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Эрмитаж</a:t>
            </a:r>
            <a:r>
              <a:rPr lang="sr-Latn-RS" dirty="0" smtClean="0"/>
              <a:t>-</a:t>
            </a:r>
            <a:r>
              <a:rPr lang="ru-RU" dirty="0" smtClean="0"/>
              <a:t>В нём три миллиона произведений искусства от каменного века до современности.</a:t>
            </a:r>
            <a:endParaRPr lang="en-US" dirty="0"/>
          </a:p>
        </p:txBody>
      </p:sp>
      <p:pic>
        <p:nvPicPr>
          <p:cNvPr id="1026" name="Picture 2" descr="F:\2016-2017\Rusija\01_Iordan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858398" cy="2514600"/>
          </a:xfrm>
          <a:prstGeom prst="rect">
            <a:avLst/>
          </a:prstGeom>
          <a:noFill/>
        </p:spPr>
      </p:pic>
      <p:pic>
        <p:nvPicPr>
          <p:cNvPr id="1027" name="Picture 3" descr="F:\2016-2017\Rusija\c08e5d91d0868f4b3e63ac6acc6652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042" y="3733800"/>
            <a:ext cx="4683958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429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Государственный музей Эрмитаж для защиты от грызунов держит стаю кошек. У каждой кошки Эрмитажа есть паспорт с фотографией.</a:t>
            </a:r>
            <a:endParaRPr lang="en-US" dirty="0"/>
          </a:p>
        </p:txBody>
      </p:sp>
      <p:pic>
        <p:nvPicPr>
          <p:cNvPr id="5122" name="Picture 2" descr="F:\2016-2017\Rusija\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333750" cy="313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419600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Россия регулярно занимает первое место в различных рейтингах наименее дружественных стран мира, однако это просто недоразумение, связанное с различием культурных кодов. В России в школах детей учат не улыбаться без причины, считая улыбку признаком легкомысленного настроения. На самом деле россияне доброжелательны и всегда готовы помочь иностранцу.</a:t>
            </a:r>
            <a:endParaRPr lang="en-US" dirty="0"/>
          </a:p>
        </p:txBody>
      </p:sp>
      <p:pic>
        <p:nvPicPr>
          <p:cNvPr id="2050" name="Picture 2" descr="F:\2016-2017\Rusija\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333375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России как минимум 15 секретных городов. </a:t>
            </a:r>
            <a:endParaRPr lang="en-US" dirty="0"/>
          </a:p>
        </p:txBody>
      </p:sp>
      <p:pic>
        <p:nvPicPr>
          <p:cNvPr id="3074" name="Picture 2" descr="F:\2016-2017\Rusija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576513"/>
            <a:ext cx="3333750" cy="170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431155"/>
            <a:ext cx="1947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sz="2400" dirty="0" smtClean="0">
                <a:solidFill>
                  <a:prstClr val="black"/>
                </a:solidFill>
              </a:rPr>
              <a:t>Дача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098" name="Picture 2" descr="F:\2016-2017\Rusija\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133600"/>
            <a:ext cx="333375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…</a:t>
            </a:r>
            <a:endParaRPr lang="en-US" sz="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71" y="1554163"/>
            <a:ext cx="6396857" cy="4525962"/>
          </a:xfrm>
        </p:spPr>
      </p:pic>
    </p:spTree>
    <p:extLst>
      <p:ext uri="{BB962C8B-B14F-4D97-AF65-F5344CB8AC3E}">
        <p14:creationId xmlns="" xmlns:p14="http://schemas.microsoft.com/office/powerpoint/2010/main" val="1456067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1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России самый высокий в мире охват населения школьным образованием.</a:t>
            </a:r>
            <a:endParaRPr lang="en-US" dirty="0"/>
          </a:p>
        </p:txBody>
      </p:sp>
      <p:pic>
        <p:nvPicPr>
          <p:cNvPr id="6146" name="Picture 2" descr="F:\2016-2017\Rusija\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338388"/>
            <a:ext cx="3333750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5566" y="0"/>
            <a:ext cx="345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Достопримечательности Москвы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456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Арбат</a:t>
            </a:r>
            <a:endParaRPr lang="en-US" dirty="0"/>
          </a:p>
        </p:txBody>
      </p:sp>
      <p:pic>
        <p:nvPicPr>
          <p:cNvPr id="7171" name="Picture 3" descr="F:\2016-2017\Rusija\Старый_Арбат,_Мос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657600" cy="2447925"/>
          </a:xfrm>
          <a:prstGeom prst="rect">
            <a:avLst/>
          </a:prstGeom>
          <a:noFill/>
        </p:spPr>
      </p:pic>
      <p:pic>
        <p:nvPicPr>
          <p:cNvPr id="7172" name="Picture 4" descr="F:\2016-2017\Rusija\92483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292" y="3276600"/>
            <a:ext cx="4367708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4713" y="152400"/>
            <a:ext cx="356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Московский Музей Парфюмерии </a:t>
            </a:r>
            <a:endParaRPr lang="en-US" dirty="0"/>
          </a:p>
        </p:txBody>
      </p:sp>
      <p:pic>
        <p:nvPicPr>
          <p:cNvPr id="8194" name="Picture 2" descr="F:\2016-2017\Rusija\5735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8" y="552450"/>
            <a:ext cx="4314825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7291" y="228600"/>
            <a:ext cx="1179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стена Цоя</a:t>
            </a:r>
            <a:endParaRPr lang="en-US" dirty="0"/>
          </a:p>
        </p:txBody>
      </p:sp>
      <p:pic>
        <p:nvPicPr>
          <p:cNvPr id="9218" name="Picture 2" descr="F:\2016-2017\Rusija\70eb2759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358900"/>
            <a:ext cx="6350000" cy="414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306" y="304800"/>
            <a:ext cx="1645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Большой театр</a:t>
            </a:r>
            <a:endParaRPr lang="en-US" dirty="0"/>
          </a:p>
        </p:txBody>
      </p:sp>
      <p:pic>
        <p:nvPicPr>
          <p:cNvPr id="10242" name="Picture 2" descr="F:\2016-2017\Rusija\Интерьер_Большого_театра,_Мос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305800" cy="1526191"/>
          </a:xfrm>
          <a:prstGeom prst="rect">
            <a:avLst/>
          </a:prstGeom>
          <a:noFill/>
        </p:spPr>
      </p:pic>
      <p:pic>
        <p:nvPicPr>
          <p:cNvPr id="10243" name="Picture 3" descr="F:\2016-2017\Rusija\Красивый_фонтан_у_Большого_театра,_Мос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14600"/>
            <a:ext cx="6172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8831" y="152400"/>
            <a:ext cx="3246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Исторический музей в Москве</a:t>
            </a:r>
            <a:endParaRPr lang="en-US" dirty="0"/>
          </a:p>
        </p:txBody>
      </p:sp>
      <p:pic>
        <p:nvPicPr>
          <p:cNvPr id="11266" name="Picture 2" descr="F:\2016-2017\Rusija\Исторический_музей_в_Моск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153400" cy="5455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0959" y="152400"/>
            <a:ext cx="1982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Мавзолей Ленина</a:t>
            </a:r>
            <a:endParaRPr lang="en-US" dirty="0"/>
          </a:p>
        </p:txBody>
      </p:sp>
      <p:pic>
        <p:nvPicPr>
          <p:cNvPr id="12290" name="Picture 2" descr="F:\2016-2017\Rusija\Мавзолей_Ленина_в_Моск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550" y="2382838"/>
            <a:ext cx="3135313" cy="209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8875" y="152400"/>
            <a:ext cx="222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Московский Кремль</a:t>
            </a:r>
            <a:endParaRPr lang="en-US" dirty="0"/>
          </a:p>
        </p:txBody>
      </p:sp>
      <p:pic>
        <p:nvPicPr>
          <p:cNvPr id="13314" name="Picture 2" descr="F:\2016-2017\Rusija\Стены_московского_Кр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96467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1437" y="0"/>
            <a:ext cx="294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Собор Василия Блаженного</a:t>
            </a:r>
            <a:endParaRPr lang="en-US" dirty="0"/>
          </a:p>
        </p:txBody>
      </p:sp>
      <p:pic>
        <p:nvPicPr>
          <p:cNvPr id="14338" name="Picture 2" descr="F:\2016-2017\Rusija\Вид_на_Красную_площадь_в_Москве,_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7848600" cy="523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603" y="228600"/>
            <a:ext cx="2524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Храм Христа Спасителя</a:t>
            </a:r>
            <a:endParaRPr lang="en-US" dirty="0"/>
          </a:p>
        </p:txBody>
      </p:sp>
      <p:pic>
        <p:nvPicPr>
          <p:cNvPr id="15362" name="Picture 2" descr="F:\2016-2017\Rusija\Храм_Христа_Спасителя,_Мос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02390" cy="593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ГОРОДА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191000" cy="3505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25040"/>
            <a:ext cx="4343400" cy="3474720"/>
          </a:xfrm>
        </p:spPr>
      </p:pic>
    </p:spTree>
    <p:extLst>
      <p:ext uri="{BB962C8B-B14F-4D97-AF65-F5344CB8AC3E}">
        <p14:creationId xmlns="" xmlns:p14="http://schemas.microsoft.com/office/powerpoint/2010/main" val="3221318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4797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Царь-колокол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0" y="5334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Царь-пушка</a:t>
            </a:r>
            <a:endParaRPr lang="en-US" dirty="0"/>
          </a:p>
        </p:txBody>
      </p:sp>
      <p:pic>
        <p:nvPicPr>
          <p:cNvPr id="16386" name="Picture 2" descr="F:\2016-2017\Rusija\Царь-колокол_в_Москве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581400" cy="2387600"/>
          </a:xfrm>
          <a:prstGeom prst="rect">
            <a:avLst/>
          </a:prstGeom>
          <a:noFill/>
        </p:spPr>
      </p:pic>
      <p:pic>
        <p:nvPicPr>
          <p:cNvPr id="16387" name="Picture 3" descr="F:\2016-2017\Rusija\Цапь-пушка_в_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9800"/>
            <a:ext cx="43434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Выставка достижений народного хозяйства</a:t>
            </a:r>
            <a:r>
              <a:rPr lang="ru-RU" dirty="0" smtClean="0"/>
              <a:t> 		(</a:t>
            </a:r>
            <a:r>
              <a:rPr lang="ru-RU" b="1" dirty="0" smtClean="0"/>
              <a:t>ВДНХ</a:t>
            </a:r>
            <a:r>
              <a:rPr lang="ru-RU" dirty="0" smtClean="0"/>
              <a:t>)</a:t>
            </a:r>
            <a:endParaRPr lang="en-US" dirty="0"/>
          </a:p>
        </p:txBody>
      </p:sp>
      <p:pic>
        <p:nvPicPr>
          <p:cNvPr id="17410" name="Picture 2" descr="F:\2016-2017\Rusija\untitledш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2619375" cy="1743075"/>
          </a:xfrm>
          <a:prstGeom prst="rect">
            <a:avLst/>
          </a:prstGeom>
          <a:noFill/>
        </p:spPr>
      </p:pic>
      <p:pic>
        <p:nvPicPr>
          <p:cNvPr id="17411" name="Picture 3" descr="F:\2016-2017\Rusija\imagesI8T7VU3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2619375" cy="1743075"/>
          </a:xfrm>
          <a:prstGeom prst="rect">
            <a:avLst/>
          </a:prstGeom>
          <a:noFill/>
        </p:spPr>
      </p:pic>
      <p:pic>
        <p:nvPicPr>
          <p:cNvPr id="17412" name="Picture 4" descr="F:\2016-2017\Rusija\0_e6a31_a465b6a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62400"/>
            <a:ext cx="2090737" cy="1390650"/>
          </a:xfrm>
          <a:prstGeom prst="rect">
            <a:avLst/>
          </a:prstGeom>
          <a:noFill/>
        </p:spPr>
      </p:pic>
      <p:pic>
        <p:nvPicPr>
          <p:cNvPr id="17413" name="Picture 5" descr="F:\2016-2017\Rusija\ВДНХ._Фонтан_«Каменный_цветок»_(1404692122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05200"/>
            <a:ext cx="3686175" cy="2462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PMingLiU"/>
                <a:cs typeface="Arial" pitchFamily="34" charset="0"/>
                <a:hlinkClick r:id="rId2"/>
              </a:rPr>
              <a:t>https://www.youtube.com/watch?v=2M7fesHl2SM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F:\2016-2017\Rusija\odna-stranica-v-indexe-yande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2016-2017\Rusija\1__upload_iblock_fbf_ea744ac2-a8f2-11e0-bcde-ed19836b8eab_ebeeed08-c452-11e0-bd15-ab4b7809d056.resiz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47750"/>
            <a:ext cx="8382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867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https://www.youtube.com/watch?v=Nc-hh5vgQfQ&amp;spfreload=5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Почетне фразе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Привет. Как тебя зовут?</a:t>
            </a:r>
          </a:p>
          <a:p>
            <a:r>
              <a:rPr lang="ru-RU" dirty="0" smtClean="0"/>
              <a:t>- Привет. Меня Катя. А тебя?</a:t>
            </a:r>
          </a:p>
          <a:p>
            <a:r>
              <a:rPr lang="ru-RU" dirty="0" smtClean="0"/>
              <a:t>- Меня зовут Настя. </a:t>
            </a:r>
          </a:p>
          <a:p>
            <a:r>
              <a:rPr lang="ru-RU" dirty="0" smtClean="0"/>
              <a:t>- Очень приятно с тобой познакомиться.</a:t>
            </a:r>
          </a:p>
          <a:p>
            <a:r>
              <a:rPr lang="ru-RU" dirty="0" smtClean="0"/>
              <a:t>- Спасибо. Мне тоже.</a:t>
            </a:r>
          </a:p>
          <a:p>
            <a:r>
              <a:rPr lang="ru-RU" dirty="0" smtClean="0"/>
              <a:t>- Надеюсь, мы будем дружить.</a:t>
            </a:r>
          </a:p>
          <a:p>
            <a:r>
              <a:rPr lang="ru-RU" dirty="0" smtClean="0"/>
              <a:t>- Я тоже. До скорого!</a:t>
            </a:r>
          </a:p>
          <a:p>
            <a:r>
              <a:rPr lang="ru-RU" dirty="0" smtClean="0"/>
              <a:t>- Пока!</a:t>
            </a:r>
            <a:endParaRPr lang="ru-RU" dirty="0"/>
          </a:p>
        </p:txBody>
      </p:sp>
      <p:pic>
        <p:nvPicPr>
          <p:cNvPr id="47106" name="Picture 2" descr="F:\2016-2017\Rusija\face_to_face_acquain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960437" cy="746125"/>
          </a:xfrm>
          <a:prstGeom prst="rect">
            <a:avLst/>
          </a:prstGeom>
          <a:noFill/>
        </p:spPr>
      </p:pic>
      <p:pic>
        <p:nvPicPr>
          <p:cNvPr id="47107" name="Picture 3" descr="F:\2016-2017\Rusija\12.08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124200"/>
            <a:ext cx="5514975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1" y="38100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Привет. Как дела?</a:t>
            </a:r>
          </a:p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42672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отлично, спасибо. А как ты?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1" y="49530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меня тоже все хорошо.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2016-2017\Rusija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6576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КАК ТЕБЯ ЗОВУТ?				</a:t>
            </a:r>
            <a:r>
              <a:rPr lang="en-US" sz="2000" dirty="0" smtClean="0"/>
              <a:t>	</a:t>
            </a:r>
            <a:r>
              <a:rPr lang="ru-RU" sz="2000" dirty="0" smtClean="0"/>
              <a:t>МЕНЯ </a:t>
            </a:r>
            <a:r>
              <a:rPr lang="ru-RU" sz="2000" dirty="0" smtClean="0"/>
              <a:t>ЗОВУТ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СКОЛЬКО ТЕБЕ ЛЕТ?				МНЕ  </a:t>
            </a:r>
            <a:r>
              <a:rPr lang="en-US" sz="2000" dirty="0" smtClean="0"/>
              <a:t>…</a:t>
            </a:r>
            <a:r>
              <a:rPr lang="ru-RU" sz="2000" dirty="0" smtClean="0"/>
              <a:t>  		ЛЕТ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ТЫ ОТКУДА?					Я ИЗ СЕРБИИ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КАКИЕ ЯЗЫКИ ТЫ ГОВОРИШЬ</a:t>
            </a:r>
            <a:r>
              <a:rPr lang="en-US" sz="2000" dirty="0" smtClean="0"/>
              <a:t>?</a:t>
            </a:r>
            <a:r>
              <a:rPr lang="ru-RU" sz="2000" dirty="0" smtClean="0"/>
              <a:t>			Я ГОВОРЮ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КЕМ ТЫ РАБОТАЕШЬ</a:t>
            </a:r>
            <a:r>
              <a:rPr lang="en-US" sz="2000" dirty="0" smtClean="0"/>
              <a:t>?</a:t>
            </a:r>
            <a:r>
              <a:rPr lang="ru-RU" sz="2000" dirty="0" smtClean="0"/>
              <a:t>				Я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514600"/>
            <a:ext cx="7388352" cy="1143000"/>
          </a:xfrm>
        </p:spPr>
        <p:txBody>
          <a:bodyPr>
            <a:noAutofit/>
          </a:bodyPr>
          <a:lstStyle/>
          <a:p>
            <a:r>
              <a:rPr lang="en-US" sz="1000" b="1" dirty="0" err="1" smtClean="0"/>
              <a:t>Арабские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цифры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b="1" dirty="0" err="1" smtClean="0"/>
              <a:t>Цифры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на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русском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языке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0</a:t>
            </a:r>
            <a:br>
              <a:rPr lang="en-US" sz="1000" dirty="0" smtClean="0"/>
            </a:br>
            <a:r>
              <a:rPr lang="en-US" sz="1000" dirty="0" err="1" smtClean="0"/>
              <a:t>ноль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1</a:t>
            </a:r>
            <a:br>
              <a:rPr lang="en-US" sz="1000" dirty="0" smtClean="0"/>
            </a:br>
            <a:r>
              <a:rPr lang="en-US" sz="1000" dirty="0" err="1" smtClean="0"/>
              <a:t>один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2</a:t>
            </a:r>
            <a:br>
              <a:rPr lang="en-US" sz="1000" dirty="0" smtClean="0"/>
            </a:br>
            <a:r>
              <a:rPr lang="en-US" sz="1000" dirty="0" err="1" smtClean="0"/>
              <a:t>два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3</a:t>
            </a:r>
            <a:br>
              <a:rPr lang="en-US" sz="1000" dirty="0" smtClean="0"/>
            </a:br>
            <a:r>
              <a:rPr lang="en-US" sz="1000" dirty="0" err="1" smtClean="0"/>
              <a:t>три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4</a:t>
            </a:r>
            <a:br>
              <a:rPr lang="en-US" sz="1000" dirty="0" smtClean="0"/>
            </a:br>
            <a:r>
              <a:rPr lang="en-US" sz="1000" dirty="0" err="1" smtClean="0"/>
              <a:t>четыре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5</a:t>
            </a:r>
            <a:br>
              <a:rPr lang="en-US" sz="1000" dirty="0" smtClean="0"/>
            </a:br>
            <a:r>
              <a:rPr lang="en-US" sz="1000" dirty="0" err="1" smtClean="0"/>
              <a:t>пять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6</a:t>
            </a:r>
            <a:br>
              <a:rPr lang="en-US" sz="1000" dirty="0" smtClean="0"/>
            </a:br>
            <a:r>
              <a:rPr lang="en-US" sz="1000" dirty="0" err="1" smtClean="0"/>
              <a:t>шесть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7</a:t>
            </a:r>
            <a:br>
              <a:rPr lang="en-US" sz="1000" dirty="0" smtClean="0"/>
            </a:br>
            <a:r>
              <a:rPr lang="en-US" sz="1000" dirty="0" err="1" smtClean="0"/>
              <a:t>семь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8</a:t>
            </a:r>
            <a:br>
              <a:rPr lang="en-US" sz="1000" dirty="0" smtClean="0"/>
            </a:br>
            <a:r>
              <a:rPr lang="en-US" sz="1000" dirty="0" err="1" smtClean="0"/>
              <a:t>восемь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9</a:t>
            </a:r>
            <a:br>
              <a:rPr lang="en-US" sz="1000" dirty="0" smtClean="0"/>
            </a:br>
            <a:r>
              <a:rPr lang="en-US" sz="1000" dirty="0" err="1" smtClean="0"/>
              <a:t>девять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10</a:t>
            </a:r>
            <a:br>
              <a:rPr lang="en-US" sz="1000" dirty="0" smtClean="0"/>
            </a:br>
            <a:r>
              <a:rPr lang="en-US" sz="1000" dirty="0" err="1" smtClean="0"/>
              <a:t>десять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11</a:t>
            </a:r>
            <a:br>
              <a:rPr lang="en-US" sz="1000" dirty="0" smtClean="0"/>
            </a:br>
            <a:r>
              <a:rPr lang="en-US" sz="1000" dirty="0" err="1" smtClean="0"/>
              <a:t>одиннадцать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12</a:t>
            </a:r>
            <a:br>
              <a:rPr lang="en-US" sz="1000" dirty="0" smtClean="0"/>
            </a:br>
            <a:r>
              <a:rPr lang="en-US" sz="1000" dirty="0" err="1" smtClean="0"/>
              <a:t>двенадцать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13</a:t>
            </a:r>
            <a:br>
              <a:rPr lang="en-US" sz="1000" dirty="0" smtClean="0"/>
            </a:br>
            <a:r>
              <a:rPr lang="en-US" sz="1000" dirty="0" err="1" smtClean="0"/>
              <a:t>тринадцать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14</a:t>
            </a:r>
            <a:br>
              <a:rPr lang="en-US" sz="1000" dirty="0" smtClean="0"/>
            </a:br>
            <a:r>
              <a:rPr lang="en-US" sz="1000" dirty="0" err="1" smtClean="0"/>
              <a:t>четырнадцать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15</a:t>
            </a:r>
            <a:br>
              <a:rPr lang="en-US" sz="1000" dirty="0" smtClean="0"/>
            </a:br>
            <a:r>
              <a:rPr lang="en-US" sz="1000" dirty="0" err="1" smtClean="0"/>
              <a:t>пятнадцать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4267200" y="612845"/>
            <a:ext cx="259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16</a:t>
            </a:r>
            <a:br>
              <a:rPr lang="en-US" sz="1400" dirty="0" smtClean="0"/>
            </a:br>
            <a:r>
              <a:rPr lang="en-US" sz="1400" dirty="0" err="1" smtClean="0"/>
              <a:t>шестнадцать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17</a:t>
            </a:r>
            <a:br>
              <a:rPr lang="en-US" sz="1400" dirty="0" smtClean="0"/>
            </a:br>
            <a:r>
              <a:rPr lang="en-US" sz="1400" dirty="0" err="1" smtClean="0"/>
              <a:t>семнадцать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18</a:t>
            </a:r>
            <a:br>
              <a:rPr lang="en-US" sz="1400" dirty="0" smtClean="0"/>
            </a:br>
            <a:r>
              <a:rPr lang="en-US" sz="1400" dirty="0" err="1" smtClean="0"/>
              <a:t>восемнадцать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19</a:t>
            </a:r>
            <a:br>
              <a:rPr lang="en-US" sz="1400" dirty="0" smtClean="0"/>
            </a:br>
            <a:r>
              <a:rPr lang="en-US" sz="1400" dirty="0" err="1" smtClean="0"/>
              <a:t>девятнадцать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20</a:t>
            </a:r>
            <a:br>
              <a:rPr lang="en-US" sz="1400" dirty="0" smtClean="0"/>
            </a:br>
            <a:r>
              <a:rPr lang="en-US" sz="1400" dirty="0" err="1" smtClean="0"/>
              <a:t>двадцать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30</a:t>
            </a:r>
            <a:br>
              <a:rPr lang="en-US" sz="1400" dirty="0" smtClean="0"/>
            </a:br>
            <a:r>
              <a:rPr lang="en-US" sz="1400" dirty="0" err="1" smtClean="0"/>
              <a:t>тридцать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40</a:t>
            </a:r>
            <a:br>
              <a:rPr lang="en-US" sz="1400" dirty="0" smtClean="0"/>
            </a:br>
            <a:r>
              <a:rPr lang="en-US" sz="1400" dirty="0" err="1" smtClean="0"/>
              <a:t>сорок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50</a:t>
            </a:r>
            <a:br>
              <a:rPr lang="en-US" sz="1400" dirty="0" smtClean="0"/>
            </a:br>
            <a:r>
              <a:rPr lang="en-US" sz="1400" dirty="0" err="1" smtClean="0"/>
              <a:t>пятьдесят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60</a:t>
            </a:r>
            <a:br>
              <a:rPr lang="en-US" sz="1400" dirty="0" smtClean="0"/>
            </a:br>
            <a:r>
              <a:rPr lang="en-US" sz="1400" dirty="0" err="1" smtClean="0"/>
              <a:t>шестьдесят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70</a:t>
            </a:r>
            <a:br>
              <a:rPr lang="en-US" sz="1400" dirty="0" smtClean="0"/>
            </a:br>
            <a:r>
              <a:rPr lang="en-US" sz="1400" dirty="0" err="1" smtClean="0"/>
              <a:t>семьдесят</a:t>
            </a:r>
            <a:endParaRPr lang="en-US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2016-2017\Rusija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780930" cy="548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...</a:t>
            </a:r>
            <a:endParaRPr lang="en-US" sz="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озеро байкал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Вулканы камчатки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857476"/>
            <a:ext cx="4291012" cy="285888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8948"/>
            <a:ext cx="4289425" cy="2855941"/>
          </a:xfrm>
        </p:spPr>
      </p:pic>
    </p:spTree>
    <p:extLst>
      <p:ext uri="{BB962C8B-B14F-4D97-AF65-F5344CB8AC3E}">
        <p14:creationId xmlns="" xmlns:p14="http://schemas.microsoft.com/office/powerpoint/2010/main" val="4262948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899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/>
              <a:t>Русский Чай</a:t>
            </a:r>
            <a:endParaRPr lang="sr-Cyrl-CS" b="1" dirty="0"/>
          </a:p>
        </p:txBody>
      </p:sp>
      <p:sp>
        <p:nvSpPr>
          <p:cNvPr id="3" name="Rectangle 2"/>
          <p:cNvSpPr/>
          <p:nvPr/>
        </p:nvSpPr>
        <p:spPr>
          <a:xfrm>
            <a:off x="4160669" y="533400"/>
            <a:ext cx="82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/>
              <a:t>Блины</a:t>
            </a:r>
            <a:endParaRPr lang="sr-Cyrl-CS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5334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Борщ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244334"/>
            <a:ext cx="452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u="sng" dirty="0" smtClean="0">
                <a:hlinkClick r:id="rId2"/>
              </a:rPr>
              <a:t>Щи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6934200" y="3244334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u="sng" dirty="0" smtClean="0">
                <a:solidFill>
                  <a:srgbClr val="C00000"/>
                </a:solidFill>
              </a:rPr>
              <a:t>Пироги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7337" y="3244334"/>
            <a:ext cx="107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u="sng" dirty="0" smtClean="0">
                <a:solidFill>
                  <a:srgbClr val="C00000"/>
                </a:solidFill>
              </a:rPr>
              <a:t>Пирожки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51202" name="Picture 2" descr="F:\2016-2017\Rusija\russkij-ch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0"/>
            <a:ext cx="2743200" cy="2057400"/>
          </a:xfrm>
          <a:prstGeom prst="rect">
            <a:avLst/>
          </a:prstGeom>
          <a:noFill/>
        </p:spPr>
      </p:pic>
      <p:pic>
        <p:nvPicPr>
          <p:cNvPr id="51203" name="Picture 3" descr="F:\2016-2017\Rusija\bli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2997200" cy="1828800"/>
          </a:xfrm>
          <a:prstGeom prst="rect">
            <a:avLst/>
          </a:prstGeom>
          <a:noFill/>
        </p:spPr>
      </p:pic>
      <p:pic>
        <p:nvPicPr>
          <p:cNvPr id="51204" name="Picture 4" descr="F:\2016-2017\Rusija\Borscht_serv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219200"/>
            <a:ext cx="1752600" cy="1295400"/>
          </a:xfrm>
          <a:prstGeom prst="rect">
            <a:avLst/>
          </a:prstGeom>
          <a:noFill/>
        </p:spPr>
      </p:pic>
      <p:pic>
        <p:nvPicPr>
          <p:cNvPr id="51205" name="Picture 5" descr="F:\2016-2017\Rusija\shchi-mini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038600"/>
            <a:ext cx="2743200" cy="2057400"/>
          </a:xfrm>
          <a:prstGeom prst="rect">
            <a:avLst/>
          </a:prstGeom>
          <a:noFill/>
        </p:spPr>
      </p:pic>
      <p:pic>
        <p:nvPicPr>
          <p:cNvPr id="51206" name="Picture 6" descr="F:\2016-2017\Rusija\c39fc5294aae326de0c7e3fdb37ba1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191000"/>
            <a:ext cx="2667000" cy="1736328"/>
          </a:xfrm>
          <a:prstGeom prst="rect">
            <a:avLst/>
          </a:prstGeom>
          <a:noFill/>
        </p:spPr>
      </p:pic>
      <p:pic>
        <p:nvPicPr>
          <p:cNvPr id="51207" name="Picture 7" descr="F:\2016-2017\Rusija\russian-finger-foods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4267200"/>
            <a:ext cx="2861100" cy="1676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657600" y="2819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Приятного аппетита!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09800" y="2819400"/>
            <a:ext cx="2995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Угощай</a:t>
            </a:r>
            <a:r>
              <a:rPr lang="ru-RU" dirty="0" smtClean="0"/>
              <a:t>тесь</a:t>
            </a:r>
            <a:r>
              <a:rPr lang="en-US" dirty="0" smtClean="0"/>
              <a:t>!</a:t>
            </a:r>
            <a:r>
              <a:rPr lang="sr-Cyrl-C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1" y="619899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Тебе понравился ужин</a:t>
            </a:r>
            <a:r>
              <a:rPr lang="en-US" dirty="0" smtClean="0"/>
              <a:t>? -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76600" y="6172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Да, спасибо. Все было очень вкусно.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1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 couldn't agree with you more.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Я </a:t>
            </a:r>
            <a:r>
              <a:rPr lang="en-US" dirty="0" err="1" smtClean="0"/>
              <a:t>полностью</a:t>
            </a:r>
            <a:r>
              <a:rPr lang="en-US" dirty="0" smtClean="0"/>
              <a:t> </a:t>
            </a:r>
            <a:r>
              <a:rPr lang="en-US" dirty="0" err="1" smtClean="0"/>
              <a:t>согласен</a:t>
            </a:r>
            <a:r>
              <a:rPr lang="en-US" dirty="0" smtClean="0"/>
              <a:t>/</a:t>
            </a:r>
            <a:r>
              <a:rPr lang="ru-RU" dirty="0" smtClean="0"/>
              <a:t>на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219201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Exactly.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CS" dirty="0" smtClean="0"/>
              <a:t>Точно.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9800" y="533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I don't think so.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так не думаю.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0" y="1295401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(strong)</a:t>
            </a:r>
            <a:r>
              <a:rPr lang="ru-RU" dirty="0" smtClean="0"/>
              <a:t> </a:t>
            </a:r>
            <a:r>
              <a:rPr lang="ru-RU" b="1" dirty="0" smtClean="0"/>
              <a:t>No way.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(сильно)</a:t>
            </a:r>
            <a:r>
              <a:rPr lang="ru-RU" dirty="0" smtClean="0"/>
              <a:t> Ни за что.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3105835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понял/не поняла</a:t>
            </a:r>
            <a:r>
              <a:rPr lang="en-US" dirty="0" smtClean="0"/>
              <a:t>..</a:t>
            </a:r>
            <a:r>
              <a:rPr lang="ru-RU" dirty="0" smtClean="0"/>
              <a:t> </a:t>
            </a:r>
            <a:r>
              <a:rPr lang="sr-Cyrl-CS" dirty="0" smtClean="0"/>
              <a:t>Пожалуйста, говорите помедленнее.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982998"/>
            <a:ext cx="6540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 говорите / ты говоришь по-английски?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4721662"/>
            <a:ext cx="513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Что значит …?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463064"/>
            <a:ext cx="5831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(вы сказали / ты сказал)?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538" y="304800"/>
            <a:ext cx="1636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обмен валюты</a:t>
            </a:r>
            <a:endParaRPr lang="en-US" dirty="0"/>
          </a:p>
        </p:txBody>
      </p:sp>
      <p:pic>
        <p:nvPicPr>
          <p:cNvPr id="46082" name="Picture 2" descr="F:\2016-2017\Rusija\Обмен-валюты-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263" y="3048000"/>
            <a:ext cx="265747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9906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Здравствуйте! Чем могу вам помочь?</a:t>
            </a:r>
          </a:p>
          <a:p>
            <a:r>
              <a:rPr lang="ru-RU" dirty="0" smtClean="0"/>
              <a:t>- Я бы хотел обменять американские доллары на рубли.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2286000" y="1905000"/>
            <a:ext cx="3899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- Сколько вы хотите обменять?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09800"/>
            <a:ext cx="3868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- 100 долларов</a:t>
            </a:r>
            <a:r>
              <a:rPr lang="en-US" dirty="0" smtClean="0"/>
              <a:t>. </a:t>
            </a:r>
            <a:r>
              <a:rPr lang="sr-Cyrl-CS" dirty="0" smtClean="0"/>
              <a:t>Спасибо. Хорошего вам дня.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244334"/>
            <a:ext cx="551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EUR = 63,1251 RUB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3244334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USD = 59,4175 RUB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85832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https://www.youtube.com/watch?v=UREicj-AYhk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239328"/>
            <a:ext cx="5780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/>
              <a:t>Самые красивые места Москвы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105835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https://www.youtube.com/watch?v=-JjpVErCUD0</a:t>
            </a:r>
            <a:endParaRPr lang="en-US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33400" y="3500950"/>
            <a:ext cx="861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Баста- Выпускной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524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"Welcome to Moscow!" ("Добро пожаловать в Москву!")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...</a:t>
            </a:r>
            <a:endParaRPr lang="en-US" sz="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петергоф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Острво кижи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87" y="1316038"/>
            <a:ext cx="2798651" cy="3941762"/>
          </a:xfrm>
        </p:spPr>
      </p:pic>
    </p:spTree>
    <p:extLst>
      <p:ext uri="{BB962C8B-B14F-4D97-AF65-F5344CB8AC3E}">
        <p14:creationId xmlns="" xmlns:p14="http://schemas.microsoft.com/office/powerpoint/2010/main" val="366763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90336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Россия – самая большая страна мира, её площадь 17 075 400 квадратных километров. Она больше США в 1,8 раз. Площадь России приблизительно равна площади поверхности планеты Плутон.</a:t>
            </a:r>
            <a:endParaRPr lang="en-US" dirty="0"/>
          </a:p>
        </p:txBody>
      </p:sp>
      <p:pic>
        <p:nvPicPr>
          <p:cNvPr id="1026" name="Picture 2" descr="E:\2016-2017\Rusija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98" y="179761"/>
            <a:ext cx="3333750" cy="2495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882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105835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России находится самый большой в мире действующий вулкан – Ключевская Сопка.</a:t>
            </a:r>
            <a:endParaRPr lang="en-US" dirty="0"/>
          </a:p>
        </p:txBody>
      </p:sp>
      <p:pic>
        <p:nvPicPr>
          <p:cNvPr id="2050" name="Picture 2" descr="E:\2016-2017\Rusija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367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574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Транссибирская железнодорожная магистраль – самая длинная железная дорога в мире. 9298 километров</a:t>
            </a:r>
            <a:endParaRPr lang="en-US" dirty="0"/>
          </a:p>
        </p:txBody>
      </p:sp>
      <p:pic>
        <p:nvPicPr>
          <p:cNvPr id="3074" name="Picture 2" descr="E:\2016-2017\Rusija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333750" cy="232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478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Москве есть 7 абсолютно одинаковых высотных зданий-По-английски этот ансамбль называют Семь Сестёр, а по-русски просто сталинскими высотками. </a:t>
            </a:r>
            <a:endParaRPr lang="en-US" dirty="0"/>
          </a:p>
        </p:txBody>
      </p:sp>
      <p:pic>
        <p:nvPicPr>
          <p:cNvPr id="4098" name="Picture 2" descr="E:\2016-2017\Rusija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3333750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7167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</TotalTime>
  <Words>481</Words>
  <Application>Microsoft Office PowerPoint</Application>
  <PresentationFormat>On-screen Show (4:3)</PresentationFormat>
  <Paragraphs>87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Trek</vt:lpstr>
      <vt:lpstr>                              RUSSIA</vt:lpstr>
      <vt:lpstr>…</vt:lpstr>
      <vt:lpstr>                               ГОРОДА</vt:lpstr>
      <vt:lpstr>...</vt:lpstr>
      <vt:lpstr>...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КАК ТЕБЯ ЗОВУТ?     МЕНЯ ЗОВУТ   СКОЛЬКО ТЕБЕ ЛЕТ?    МНЕ  …    ЛЕТ   ТЫ ОТКУДА?     Я ИЗ СЕРБИИ.     КАКИЕ ЯЗЫКИ ТЫ ГОВОРИШЬ?   Я ГОВОРЮ     КЕМ ТЫ РАБОТАЕШЬ?    Я </vt:lpstr>
      <vt:lpstr>Арабские цифры Цифры на русском языке 0 ноль 1 один 2 два 3 три 4 четыре 5 пять 6 шесть 7 семь 8 восемь 9 девять 10 десять 11 одиннадцать 12 двенадцать 13 тринадцать 14 четырнадцать 15 пятнадцать     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Novkovic</dc:creator>
  <cp:lastModifiedBy>vesna</cp:lastModifiedBy>
  <cp:revision>19</cp:revision>
  <dcterms:created xsi:type="dcterms:W3CDTF">2017-01-12T07:02:19Z</dcterms:created>
  <dcterms:modified xsi:type="dcterms:W3CDTF">2017-01-15T17:06:40Z</dcterms:modified>
</cp:coreProperties>
</file>