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71" r:id="rId15"/>
    <p:sldId id="272" r:id="rId16"/>
    <p:sldId id="269" r:id="rId17"/>
    <p:sldId id="268" r:id="rId18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929F9F4-4A8F-4326-A1B4-22849713DDAB}" styleName="Style foncé 1 - Accentuation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Style foncé 2 - Accentuation 5/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2838BEF-8BB2-4498-84A7-C5851F593DF1}" styleName="Style moyen 4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/>
          <p:cNvSpPr/>
          <p:nvPr/>
        </p:nvSpPr>
        <p:spPr>
          <a:xfrm>
            <a:off x="341086" y="928914"/>
            <a:ext cx="8432800" cy="17707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07" y="968189"/>
            <a:ext cx="7799387" cy="1237130"/>
          </a:xfrm>
        </p:spPr>
        <p:txBody>
          <a:bodyPr anchor="b" anchorCtr="0"/>
          <a:lstStyle>
            <a:lvl1pPr algn="r">
              <a:lnSpc>
                <a:spcPts val="5000"/>
              </a:lnSpc>
              <a:defRPr sz="4600">
                <a:solidFill>
                  <a:schemeClr val="accent1"/>
                </a:solidFill>
                <a:effectLst/>
              </a:defRPr>
            </a:lvl1pPr>
          </a:lstStyle>
          <a:p>
            <a:r>
              <a:rPr lang="fr-CH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07" y="2209799"/>
            <a:ext cx="7799387" cy="466165"/>
          </a:xfr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smtClean="0"/>
              <a:t>Cliquez pour modifier le style des sous-titres du masque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BCEF4-97D1-A84C-B80D-90FBA8B6F08C}" type="datetimeFigureOut">
              <a:rPr lang="fr-FR" smtClean="0"/>
              <a:pPr/>
              <a:t>14/12/2015</a:t>
            </a:fld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5300" y="6492875"/>
            <a:ext cx="533400" cy="365125"/>
          </a:xfr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1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fld id="{10A7DA18-DDEB-5740-AEE6-374B919050F4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457200" y="816802"/>
            <a:ext cx="8229600" cy="11887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Picture 8" descr="TitleSlideTo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8229600" cy="356646"/>
          </a:xfrm>
          <a:prstGeom prst="rect">
            <a:avLst/>
          </a:prstGeom>
        </p:spPr>
      </p:pic>
      <p:pic>
        <p:nvPicPr>
          <p:cNvPr id="10" name="Picture 9" descr="TitleSlideBotto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700601"/>
            <a:ext cx="8229600" cy="3700199"/>
          </a:xfrm>
          <a:prstGeom prst="rect">
            <a:avLst/>
          </a:prstGeom>
        </p:spPr>
      </p:pic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247" y="6492875"/>
            <a:ext cx="34155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/>
          <p:cNvSpPr/>
          <p:nvPr/>
        </p:nvSpPr>
        <p:spPr>
          <a:xfrm>
            <a:off x="355600" y="566057"/>
            <a:ext cx="8396514" cy="25980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457200" y="457200"/>
            <a:ext cx="8229600" cy="11887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BCEF4-97D1-A84C-B80D-90FBA8B6F08C}" type="datetimeFigureOut">
              <a:rPr lang="fr-FR" smtClean="0"/>
              <a:pPr/>
              <a:t>14/12/2015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7DA18-DDEB-5740-AEE6-374B919050F4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/>
          <p:nvPr/>
        </p:nvSpPr>
        <p:spPr>
          <a:xfrm>
            <a:off x="333828" y="566057"/>
            <a:ext cx="8454571" cy="21335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457200" y="457200"/>
            <a:ext cx="8229600" cy="11887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368" y="1644868"/>
            <a:ext cx="3657600" cy="1098332"/>
          </a:xfrm>
        </p:spPr>
        <p:txBody>
          <a:bodyPr anchor="b"/>
          <a:lstStyle>
            <a:lvl1pPr algn="l">
              <a:defRPr sz="36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fr-CH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8032" y="654268"/>
            <a:ext cx="3657600" cy="5486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368" y="2774731"/>
            <a:ext cx="3657600" cy="3168869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BCEF4-97D1-A84C-B80D-90FBA8B6F08C}" type="datetimeFigureOut">
              <a:rPr lang="fr-FR" smtClean="0"/>
              <a:pPr/>
              <a:t>14/12/2015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7DA18-DDEB-5740-AEE6-374B919050F4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/>
          <p:nvPr/>
        </p:nvSpPr>
        <p:spPr>
          <a:xfrm>
            <a:off x="355600" y="348343"/>
            <a:ext cx="8432800" cy="23513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 rot="5400000">
            <a:off x="5598058" y="3310469"/>
            <a:ext cx="5943600" cy="237061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368" y="1644868"/>
            <a:ext cx="3657600" cy="1098332"/>
          </a:xfrm>
        </p:spPr>
        <p:txBody>
          <a:bodyPr anchor="b"/>
          <a:lstStyle>
            <a:lvl1pPr algn="l">
              <a:defRPr sz="36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fr-CH" smtClean="0"/>
              <a:t>Cliquez et modifiez le titre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368" y="2774731"/>
            <a:ext cx="3657600" cy="3168869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BCEF4-97D1-A84C-B80D-90FBA8B6F08C}" type="datetimeFigureOut">
              <a:rPr lang="fr-FR" smtClean="0"/>
              <a:pPr/>
              <a:t>14/12/2015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7DA18-DDEB-5740-AEE6-374B919050F4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4828032" y="457200"/>
            <a:ext cx="3621024" cy="59436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fr-CH" smtClean="0"/>
              <a:t>Cliquez sur l'icône pour ajouter une image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86000"/>
            <a:ext cx="7874000" cy="3840163"/>
          </a:xfrm>
        </p:spPr>
        <p:txBody>
          <a:bodyPr vert="eaVert"/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BCEF4-97D1-A84C-B80D-90FBA8B6F08C}" type="datetimeFigureOut">
              <a:rPr lang="fr-FR" smtClean="0"/>
              <a:pPr/>
              <a:t>14/12/2015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7DA18-DDEB-5740-AEE6-374B919050F4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/>
          <p:cNvSpPr/>
          <p:nvPr/>
        </p:nvSpPr>
        <p:spPr>
          <a:xfrm>
            <a:off x="348342" y="362857"/>
            <a:ext cx="8440057" cy="2336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Picture 8" descr="VerticalRigh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1668" y="457200"/>
            <a:ext cx="1546230" cy="59436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 rot="5400000">
            <a:off x="4074414" y="3369564"/>
            <a:ext cx="5943600" cy="11887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19582" y="693738"/>
            <a:ext cx="1491018" cy="5432425"/>
          </a:xfrm>
        </p:spPr>
        <p:txBody>
          <a:bodyPr vert="eaVert" tIns="45720" bIns="45720"/>
          <a:lstStyle>
            <a:lvl1pPr algn="l">
              <a:defRPr/>
            </a:lvl1pPr>
          </a:lstStyle>
          <a:p>
            <a:r>
              <a:rPr lang="fr-CH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93738"/>
            <a:ext cx="6019800" cy="5432425"/>
          </a:xfrm>
        </p:spPr>
        <p:txBody>
          <a:bodyPr vert="eaVert"/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BCEF4-97D1-A84C-B80D-90FBA8B6F08C}" type="datetimeFigureOut">
              <a:rPr lang="fr-FR" smtClean="0"/>
              <a:pPr/>
              <a:t>14/12/2015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7DA18-DDEB-5740-AEE6-374B919050F4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BCEF4-97D1-A84C-B80D-90FBA8B6F08C}" type="datetimeFigureOut">
              <a:rPr lang="fr-FR" smtClean="0"/>
              <a:pPr/>
              <a:t>14/12/2015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7DA18-DDEB-5740-AEE6-374B919050F4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/>
          <p:nvPr/>
        </p:nvSpPr>
        <p:spPr>
          <a:xfrm>
            <a:off x="326571" y="362857"/>
            <a:ext cx="8440058" cy="25182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8041" y="3575712"/>
            <a:ext cx="5396671" cy="1340467"/>
          </a:xfrm>
        </p:spPr>
        <p:txBody>
          <a:bodyPr tIns="0" bIns="0" anchor="b" anchorCtr="0"/>
          <a:lstStyle>
            <a:lvl1pPr algn="r">
              <a:defRPr sz="4600" b="0" cap="none" baseline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fr-CH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98041" y="4980297"/>
            <a:ext cx="5396671" cy="810904"/>
          </a:xfrm>
        </p:spPr>
        <p:txBody>
          <a:bodyPr tIns="0" bIns="0" anchor="t" anchorCtr="0">
            <a:normAutofit/>
          </a:bodyPr>
          <a:lstStyle>
            <a:lvl1pPr marL="0" indent="0" algn="r">
              <a:spcBef>
                <a:spcPts val="300"/>
              </a:spcBef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BCEF4-97D1-A84C-B80D-90FBA8B6F08C}" type="datetimeFigureOut">
              <a:rPr lang="fr-FR" smtClean="0"/>
              <a:pPr/>
              <a:t>14/12/2015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6824" y="6492240"/>
            <a:ext cx="533400" cy="365125"/>
          </a:xfr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1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fld id="{10A7DA18-DDEB-5740-AEE6-374B919050F4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7" name="Picture 6" descr="SectionHeaderLef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647" y="457200"/>
            <a:ext cx="2216561" cy="59436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 rot="5400000">
            <a:off x="-222366" y="3369564"/>
            <a:ext cx="5943600" cy="11887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8904" y="2286000"/>
            <a:ext cx="3657600" cy="38401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1308" y="2286000"/>
            <a:ext cx="3657600" cy="384016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BCEF4-97D1-A84C-B80D-90FBA8B6F08C}" type="datetimeFigureOut">
              <a:rPr lang="fr-FR" smtClean="0"/>
              <a:pPr/>
              <a:t>14/12/2015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7DA18-DDEB-5740-AEE6-374B919050F4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H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3388" y="2040081"/>
            <a:ext cx="3657600" cy="730415"/>
          </a:xfrm>
        </p:spPr>
        <p:txBody>
          <a:bodyPr tIns="0" bIns="0" anchor="ctr" anchorCtr="0">
            <a:noAutofit/>
          </a:bodyPr>
          <a:lstStyle>
            <a:lvl1pPr marL="0" indent="0" algn="ctr">
              <a:lnSpc>
                <a:spcPts val="3000"/>
              </a:lnSpc>
              <a:spcBef>
                <a:spcPts val="30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3388" y="2797175"/>
            <a:ext cx="3657600" cy="33289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8032" y="2040081"/>
            <a:ext cx="3657600" cy="730415"/>
          </a:xfrm>
        </p:spPr>
        <p:txBody>
          <a:bodyPr tIns="0" bIns="0" anchor="ctr" anchorCtr="0">
            <a:noAutofit/>
          </a:bodyPr>
          <a:lstStyle>
            <a:lvl1pPr marL="0" indent="0" algn="ctr">
              <a:lnSpc>
                <a:spcPts val="3000"/>
              </a:lnSpc>
              <a:spcBef>
                <a:spcPts val="30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8032" y="2797175"/>
            <a:ext cx="3657600" cy="33289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BCEF4-97D1-A84C-B80D-90FBA8B6F08C}" type="datetimeFigureOut">
              <a:rPr lang="fr-FR" smtClean="0"/>
              <a:pPr/>
              <a:t>14/12/2015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7DA18-DDEB-5740-AEE6-374B919050F4}" type="slidenum">
              <a:rPr lang="fr-FR" smtClean="0"/>
              <a:pPr/>
              <a:t>‹#›</a:t>
            </a:fld>
            <a:endParaRPr lang="fr-FR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884488" y="4484687"/>
            <a:ext cx="3375025" cy="1588"/>
          </a:xfrm>
          <a:prstGeom prst="line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us, Haut et b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4050" y="2286001"/>
            <a:ext cx="7848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BCEF4-97D1-A84C-B80D-90FBA8B6F08C}" type="datetimeFigureOut">
              <a:rPr lang="fr-FR" smtClean="0"/>
              <a:pPr/>
              <a:t>14/12/2015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7DA18-DDEB-5740-AEE6-374B919050F4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654050" y="4302966"/>
            <a:ext cx="7848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28032" y="2286001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BCEF4-97D1-A84C-B80D-90FBA8B6F08C}" type="datetimeFigureOut">
              <a:rPr lang="fr-FR" smtClean="0"/>
              <a:pPr/>
              <a:t>14/12/2015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7DA18-DDEB-5740-AEE6-374B919050F4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828032" y="4302966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/>
          </a:p>
        </p:txBody>
      </p:sp>
      <p:sp>
        <p:nvSpPr>
          <p:cNvPr id="8" name="Content Placeholder 2"/>
          <p:cNvSpPr>
            <a:spLocks noGrp="1"/>
          </p:cNvSpPr>
          <p:nvPr>
            <p:ph sz="half" idx="14"/>
          </p:nvPr>
        </p:nvSpPr>
        <p:spPr>
          <a:xfrm>
            <a:off x="654085" y="2286000"/>
            <a:ext cx="3657600" cy="38401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28032" y="2286001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BCEF4-97D1-A84C-B80D-90FBA8B6F08C}" type="datetimeFigureOut">
              <a:rPr lang="fr-FR" smtClean="0"/>
              <a:pPr/>
              <a:t>14/12/2015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7DA18-DDEB-5740-AEE6-374B919050F4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828032" y="4302966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658906" y="2286001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658906" y="4302966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BCEF4-97D1-A84C-B80D-90FBA8B6F08C}" type="datetimeFigureOut">
              <a:rPr lang="fr-FR" smtClean="0"/>
              <a:pPr/>
              <a:t>14/12/2015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7DA18-DDEB-5740-AEE6-374B919050F4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RunningTop-R.jp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57200" y="457200"/>
            <a:ext cx="8229600" cy="138200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8813" y="456252"/>
            <a:ext cx="7824788" cy="1323041"/>
          </a:xfrm>
          <a:prstGeom prst="rect">
            <a:avLst/>
          </a:prstGeom>
          <a:effectLst/>
        </p:spPr>
        <p:txBody>
          <a:bodyPr vert="horz" lIns="91440" tIns="0" rIns="91440" bIns="0" rtlCol="0" anchor="b" anchorCtr="0">
            <a:noAutofit/>
          </a:bodyPr>
          <a:lstStyle/>
          <a:p>
            <a:r>
              <a:rPr lang="fr-CH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2286000"/>
            <a:ext cx="6197600" cy="3840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9036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  <a:latin typeface="Calibri" pitchFamily="34" charset="0"/>
              </a:defRPr>
            </a:lvl1pPr>
          </a:lstStyle>
          <a:p>
            <a:fld id="{B77BCEF4-97D1-A84C-B80D-90FBA8B6F08C}" type="datetimeFigureOut">
              <a:rPr lang="fr-FR" smtClean="0"/>
              <a:pPr/>
              <a:t>14/12/2015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247" y="6492875"/>
            <a:ext cx="34155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8666" y="6149788"/>
            <a:ext cx="533400" cy="365125"/>
          </a:xfrm>
          <a:prstGeom prst="rect">
            <a:avLst/>
          </a:prstGeom>
        </p:spPr>
        <p:txBody>
          <a:bodyPr vert="horz" lIns="91440" tIns="91440" rIns="91440" bIns="91440" rtlCol="0" anchor="ctr"/>
          <a:lstStyle>
            <a:lvl1pPr algn="l">
              <a:defRPr sz="1800" b="0">
                <a:solidFill>
                  <a:schemeClr val="accent1"/>
                </a:solidFill>
                <a:latin typeface="Calibri" pitchFamily="34" charset="0"/>
              </a:defRPr>
            </a:lvl1pPr>
          </a:lstStyle>
          <a:p>
            <a:fld id="{10A7DA18-DDEB-5740-AEE6-374B919050F4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57200" y="1840960"/>
            <a:ext cx="8229600" cy="11887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r" defTabSz="914400" rtl="0" eaLnBrk="1" latinLnBrk="0" hangingPunct="1">
        <a:lnSpc>
          <a:spcPts val="5400"/>
        </a:lnSpc>
        <a:spcBef>
          <a:spcPct val="0"/>
        </a:spcBef>
        <a:buNone/>
        <a:defRPr sz="5200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18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www.stephenjaygould.org/ctrl/popper_falsification.html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Natural Sciences</a:t>
            </a:r>
            <a:endParaRPr lang="fr-FR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 love </a:t>
            </a:r>
            <a:r>
              <a:rPr lang="fr-FR" dirty="0" err="1" smtClean="0"/>
              <a:t>with</a:t>
            </a:r>
            <a:r>
              <a:rPr lang="fr-FR" dirty="0" smtClean="0"/>
              <a:t> Sciences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fr-FR" dirty="0" err="1" smtClean="0"/>
              <a:t>Neurologist</a:t>
            </a:r>
            <a:r>
              <a:rPr lang="fr-FR" dirty="0" smtClean="0"/>
              <a:t> Oliver </a:t>
            </a:r>
            <a:r>
              <a:rPr lang="fr-FR" dirty="0" err="1" smtClean="0"/>
              <a:t>Sacks</a:t>
            </a:r>
            <a:r>
              <a:rPr lang="fr-FR" dirty="0" smtClean="0"/>
              <a:t>, in </a:t>
            </a:r>
            <a:r>
              <a:rPr lang="fr-FR" dirty="0" err="1" smtClean="0"/>
              <a:t>his</a:t>
            </a:r>
            <a:r>
              <a:rPr lang="fr-FR" dirty="0" smtClean="0"/>
              <a:t> </a:t>
            </a:r>
            <a:r>
              <a:rPr lang="fr-FR" dirty="0" err="1" smtClean="0"/>
              <a:t>autobiography</a:t>
            </a:r>
            <a:r>
              <a:rPr lang="fr-FR" dirty="0" smtClean="0"/>
              <a:t>, </a:t>
            </a:r>
            <a:r>
              <a:rPr lang="fr-FR" i="1" dirty="0" err="1" smtClean="0"/>
              <a:t>Uncle</a:t>
            </a:r>
            <a:r>
              <a:rPr lang="fr-FR" i="1" dirty="0" smtClean="0"/>
              <a:t> </a:t>
            </a:r>
            <a:r>
              <a:rPr lang="fr-FR" i="1" dirty="0" err="1" smtClean="0"/>
              <a:t>Tungsten</a:t>
            </a:r>
            <a:r>
              <a:rPr lang="fr-FR" dirty="0" smtClean="0"/>
              <a:t> (Picador 2002), </a:t>
            </a:r>
            <a:r>
              <a:rPr lang="fr-FR" dirty="0" err="1" smtClean="0"/>
              <a:t>remembers</a:t>
            </a:r>
            <a:r>
              <a:rPr lang="fr-FR" dirty="0" smtClean="0"/>
              <a:t> how </a:t>
            </a:r>
            <a:r>
              <a:rPr lang="fr-FR" dirty="0" err="1" smtClean="0"/>
              <a:t>inspired</a:t>
            </a:r>
            <a:r>
              <a:rPr lang="fr-FR" dirty="0" smtClean="0"/>
              <a:t> </a:t>
            </a:r>
            <a:r>
              <a:rPr lang="fr-FR" dirty="0" err="1" smtClean="0"/>
              <a:t>he</a:t>
            </a:r>
            <a:r>
              <a:rPr lang="fr-FR" dirty="0" smtClean="0"/>
              <a:t> </a:t>
            </a:r>
            <a:r>
              <a:rPr lang="fr-FR" dirty="0" err="1" smtClean="0"/>
              <a:t>was</a:t>
            </a:r>
            <a:r>
              <a:rPr lang="fr-FR" dirty="0" smtClean="0"/>
              <a:t> as a boy by </a:t>
            </a:r>
            <a:r>
              <a:rPr lang="fr-FR" dirty="0" err="1" smtClean="0"/>
              <a:t>chemistry</a:t>
            </a:r>
            <a:r>
              <a:rPr lang="fr-FR" dirty="0" smtClean="0"/>
              <a:t>. He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describing</a:t>
            </a:r>
            <a:r>
              <a:rPr lang="fr-FR" dirty="0" smtClean="0"/>
              <a:t> one of </a:t>
            </a:r>
            <a:r>
              <a:rPr lang="fr-FR" dirty="0" err="1" smtClean="0"/>
              <a:t>his</a:t>
            </a:r>
            <a:r>
              <a:rPr lang="fr-FR" dirty="0" smtClean="0"/>
              <a:t> </a:t>
            </a:r>
            <a:r>
              <a:rPr lang="fr-FR" dirty="0" err="1" smtClean="0"/>
              <a:t>Uncle</a:t>
            </a:r>
            <a:r>
              <a:rPr lang="fr-FR" dirty="0" smtClean="0"/>
              <a:t> </a:t>
            </a:r>
            <a:r>
              <a:rPr lang="fr-FR" dirty="0" err="1" smtClean="0"/>
              <a:t>Dave’s</a:t>
            </a:r>
            <a:r>
              <a:rPr lang="fr-FR" dirty="0" smtClean="0"/>
              <a:t> </a:t>
            </a:r>
            <a:r>
              <a:rPr lang="fr-FR" dirty="0" err="1" smtClean="0"/>
              <a:t>heroes</a:t>
            </a:r>
            <a:r>
              <a:rPr lang="fr-FR" dirty="0" smtClean="0"/>
              <a:t>, the 18th </a:t>
            </a:r>
            <a:r>
              <a:rPr lang="fr-FR" dirty="0" err="1" smtClean="0"/>
              <a:t>century</a:t>
            </a:r>
            <a:r>
              <a:rPr lang="fr-FR" dirty="0" smtClean="0"/>
              <a:t> </a:t>
            </a:r>
            <a:r>
              <a:rPr lang="fr-FR" dirty="0" err="1" smtClean="0"/>
              <a:t>Swedish</a:t>
            </a:r>
            <a:r>
              <a:rPr lang="fr-FR" dirty="0" smtClean="0"/>
              <a:t> </a:t>
            </a:r>
            <a:r>
              <a:rPr lang="fr-FR" dirty="0" err="1" smtClean="0"/>
              <a:t>chemist</a:t>
            </a:r>
            <a:r>
              <a:rPr lang="fr-FR" dirty="0" smtClean="0"/>
              <a:t> Scheele:  </a:t>
            </a:r>
          </a:p>
          <a:p>
            <a:pPr algn="just"/>
            <a:r>
              <a:rPr lang="fr-FR" i="1" dirty="0" smtClean="0"/>
              <a:t> Scheele, </a:t>
            </a:r>
            <a:r>
              <a:rPr lang="fr-FR" i="1" dirty="0" err="1" smtClean="0"/>
              <a:t>it</a:t>
            </a:r>
            <a:r>
              <a:rPr lang="fr-FR" i="1" dirty="0" smtClean="0"/>
              <a:t> </a:t>
            </a:r>
            <a:r>
              <a:rPr lang="fr-FR" i="1" dirty="0" err="1" smtClean="0"/>
              <a:t>was</a:t>
            </a:r>
            <a:r>
              <a:rPr lang="fr-FR" i="1" dirty="0" smtClean="0"/>
              <a:t> </a:t>
            </a:r>
            <a:r>
              <a:rPr lang="fr-FR" i="1" dirty="0" err="1" smtClean="0"/>
              <a:t>said</a:t>
            </a:r>
            <a:r>
              <a:rPr lang="fr-FR" i="1" dirty="0" smtClean="0"/>
              <a:t>, </a:t>
            </a:r>
            <a:r>
              <a:rPr lang="fr-FR" i="1" dirty="0" err="1" smtClean="0"/>
              <a:t>never</a:t>
            </a:r>
            <a:r>
              <a:rPr lang="fr-FR" i="1" dirty="0" smtClean="0"/>
              <a:t> </a:t>
            </a:r>
            <a:r>
              <a:rPr lang="fr-FR" i="1" dirty="0" err="1" smtClean="0"/>
              <a:t>forgot</a:t>
            </a:r>
            <a:r>
              <a:rPr lang="fr-FR" i="1" dirty="0" smtClean="0"/>
              <a:t> </a:t>
            </a:r>
            <a:r>
              <a:rPr lang="fr-FR" i="1" dirty="0" err="1" smtClean="0"/>
              <a:t>anything</a:t>
            </a:r>
            <a:r>
              <a:rPr lang="fr-FR" i="1" dirty="0" smtClean="0"/>
              <a:t> if </a:t>
            </a:r>
            <a:r>
              <a:rPr lang="fr-FR" i="1" dirty="0" err="1" smtClean="0"/>
              <a:t>it</a:t>
            </a:r>
            <a:r>
              <a:rPr lang="fr-FR" i="1" dirty="0" smtClean="0"/>
              <a:t> </a:t>
            </a:r>
            <a:r>
              <a:rPr lang="fr-FR" i="1" dirty="0" err="1" smtClean="0"/>
              <a:t>had</a:t>
            </a:r>
            <a:r>
              <a:rPr lang="fr-FR" i="1" dirty="0" smtClean="0"/>
              <a:t> to do </a:t>
            </a:r>
            <a:r>
              <a:rPr lang="fr-FR" i="1" dirty="0" err="1" smtClean="0"/>
              <a:t>with</a:t>
            </a:r>
            <a:r>
              <a:rPr lang="fr-FR" i="1" dirty="0" smtClean="0"/>
              <a:t> </a:t>
            </a:r>
            <a:r>
              <a:rPr lang="fr-FR" i="1" dirty="0" err="1" smtClean="0"/>
              <a:t>chemistry</a:t>
            </a:r>
            <a:r>
              <a:rPr lang="fr-FR" i="1" dirty="0" smtClean="0"/>
              <a:t>. He </a:t>
            </a:r>
            <a:r>
              <a:rPr lang="fr-FR" i="1" dirty="0" err="1" smtClean="0"/>
              <a:t>never</a:t>
            </a:r>
            <a:r>
              <a:rPr lang="fr-FR" i="1" dirty="0" smtClean="0"/>
              <a:t> </a:t>
            </a:r>
            <a:r>
              <a:rPr lang="fr-FR" i="1" dirty="0" err="1" smtClean="0"/>
              <a:t>forgot</a:t>
            </a:r>
            <a:r>
              <a:rPr lang="fr-FR" i="1" dirty="0" smtClean="0"/>
              <a:t> the look, the </a:t>
            </a:r>
            <a:r>
              <a:rPr lang="fr-FR" i="1" dirty="0" err="1" smtClean="0"/>
              <a:t>feel</a:t>
            </a:r>
            <a:r>
              <a:rPr lang="fr-FR" i="1" dirty="0" smtClean="0"/>
              <a:t>, the </a:t>
            </a:r>
            <a:r>
              <a:rPr lang="fr-FR" i="1" dirty="0" err="1" smtClean="0"/>
              <a:t>smell</a:t>
            </a:r>
            <a:r>
              <a:rPr lang="fr-FR" i="1" dirty="0" smtClean="0"/>
              <a:t> of a substance or the </a:t>
            </a:r>
            <a:r>
              <a:rPr lang="fr-FR" i="1" dirty="0" err="1" smtClean="0"/>
              <a:t>way</a:t>
            </a:r>
            <a:r>
              <a:rPr lang="fr-FR" i="1" dirty="0" smtClean="0"/>
              <a:t> </a:t>
            </a:r>
            <a:r>
              <a:rPr lang="fr-FR" i="1" dirty="0" err="1" smtClean="0"/>
              <a:t>it</a:t>
            </a:r>
            <a:r>
              <a:rPr lang="fr-FR" i="1" dirty="0" smtClean="0"/>
              <a:t> </a:t>
            </a:r>
            <a:r>
              <a:rPr lang="fr-FR" i="1" dirty="0" err="1" smtClean="0"/>
              <a:t>was</a:t>
            </a:r>
            <a:r>
              <a:rPr lang="fr-FR" i="1" dirty="0" smtClean="0"/>
              <a:t> </a:t>
            </a:r>
            <a:r>
              <a:rPr lang="fr-FR" i="1" dirty="0" err="1" smtClean="0"/>
              <a:t>transformed</a:t>
            </a:r>
            <a:r>
              <a:rPr lang="fr-FR" i="1" dirty="0" smtClean="0"/>
              <a:t> in </a:t>
            </a:r>
            <a:r>
              <a:rPr lang="fr-FR" i="1" dirty="0" err="1" smtClean="0"/>
              <a:t>chemical</a:t>
            </a:r>
            <a:r>
              <a:rPr lang="fr-FR" i="1" dirty="0" smtClean="0"/>
              <a:t> </a:t>
            </a:r>
            <a:r>
              <a:rPr lang="fr-FR" i="1" dirty="0" err="1" smtClean="0"/>
              <a:t>reactions</a:t>
            </a:r>
            <a:r>
              <a:rPr lang="fr-FR" i="1" dirty="0" smtClean="0"/>
              <a:t>, </a:t>
            </a:r>
            <a:r>
              <a:rPr lang="fr-FR" i="1" dirty="0" err="1" smtClean="0"/>
              <a:t>never</a:t>
            </a:r>
            <a:r>
              <a:rPr lang="fr-FR" i="1" dirty="0" smtClean="0"/>
              <a:t> </a:t>
            </a:r>
            <a:r>
              <a:rPr lang="fr-FR" i="1" dirty="0" err="1" smtClean="0"/>
              <a:t>forgot</a:t>
            </a:r>
            <a:r>
              <a:rPr lang="fr-FR" i="1" dirty="0" smtClean="0"/>
              <a:t> </a:t>
            </a:r>
            <a:r>
              <a:rPr lang="fr-FR" i="1" dirty="0" err="1" smtClean="0"/>
              <a:t>anything</a:t>
            </a:r>
            <a:r>
              <a:rPr lang="fr-FR" i="1" dirty="0" smtClean="0"/>
              <a:t> </a:t>
            </a:r>
            <a:r>
              <a:rPr lang="fr-FR" i="1" dirty="0" err="1" smtClean="0"/>
              <a:t>he</a:t>
            </a:r>
            <a:r>
              <a:rPr lang="fr-FR" i="1" dirty="0" smtClean="0"/>
              <a:t> </a:t>
            </a:r>
            <a:r>
              <a:rPr lang="fr-FR" i="1" dirty="0" err="1" smtClean="0"/>
              <a:t>read</a:t>
            </a:r>
            <a:r>
              <a:rPr lang="fr-FR" i="1" dirty="0" smtClean="0"/>
              <a:t>, or </a:t>
            </a:r>
            <a:r>
              <a:rPr lang="fr-FR" i="1" dirty="0" err="1" smtClean="0"/>
              <a:t>was</a:t>
            </a:r>
            <a:r>
              <a:rPr lang="fr-FR" i="1" dirty="0" smtClean="0"/>
              <a:t> </a:t>
            </a:r>
            <a:r>
              <a:rPr lang="fr-FR" i="1" dirty="0" err="1" smtClean="0"/>
              <a:t>told</a:t>
            </a:r>
            <a:r>
              <a:rPr lang="fr-FR" i="1" dirty="0" smtClean="0"/>
              <a:t>, about the </a:t>
            </a:r>
            <a:r>
              <a:rPr lang="fr-FR" i="1" dirty="0" err="1" smtClean="0"/>
              <a:t>phenomena</a:t>
            </a:r>
            <a:r>
              <a:rPr lang="fr-FR" i="1" dirty="0" smtClean="0"/>
              <a:t> of </a:t>
            </a:r>
            <a:r>
              <a:rPr lang="fr-FR" i="1" dirty="0" err="1" smtClean="0"/>
              <a:t>chemistry</a:t>
            </a:r>
            <a:r>
              <a:rPr lang="fr-FR" i="1" dirty="0" smtClean="0"/>
              <a:t>. He </a:t>
            </a:r>
            <a:r>
              <a:rPr lang="fr-FR" i="1" dirty="0" err="1" smtClean="0"/>
              <a:t>seemed</a:t>
            </a:r>
            <a:r>
              <a:rPr lang="fr-FR" i="1" dirty="0" smtClean="0"/>
              <a:t> </a:t>
            </a:r>
            <a:r>
              <a:rPr lang="fr-FR" i="1" dirty="0" err="1" smtClean="0"/>
              <a:t>indifferent</a:t>
            </a:r>
            <a:r>
              <a:rPr lang="fr-FR" i="1" dirty="0" smtClean="0"/>
              <a:t>, or inattentive to </a:t>
            </a:r>
            <a:r>
              <a:rPr lang="fr-FR" i="1" dirty="0" err="1" smtClean="0"/>
              <a:t>most</a:t>
            </a:r>
            <a:r>
              <a:rPr lang="fr-FR" i="1" dirty="0" smtClean="0"/>
              <a:t> </a:t>
            </a:r>
            <a:r>
              <a:rPr lang="fr-FR" i="1" dirty="0" err="1" smtClean="0"/>
              <a:t>things</a:t>
            </a:r>
            <a:r>
              <a:rPr lang="fr-FR" i="1" dirty="0" smtClean="0"/>
              <a:t> </a:t>
            </a:r>
            <a:r>
              <a:rPr lang="fr-FR" i="1" dirty="0" err="1" smtClean="0"/>
              <a:t>else</a:t>
            </a:r>
            <a:r>
              <a:rPr lang="fr-FR" i="1" dirty="0" smtClean="0"/>
              <a:t>, </a:t>
            </a:r>
            <a:r>
              <a:rPr lang="fr-FR" i="1" dirty="0" err="1" smtClean="0"/>
              <a:t>being</a:t>
            </a:r>
            <a:r>
              <a:rPr lang="fr-FR" i="1" dirty="0" smtClean="0"/>
              <a:t> </a:t>
            </a:r>
            <a:r>
              <a:rPr lang="fr-FR" i="1" dirty="0" err="1" smtClean="0"/>
              <a:t>wholly</a:t>
            </a:r>
            <a:r>
              <a:rPr lang="fr-FR" i="1" dirty="0" smtClean="0"/>
              <a:t> </a:t>
            </a:r>
            <a:r>
              <a:rPr lang="fr-FR" i="1" dirty="0" err="1" smtClean="0"/>
              <a:t>dedicated</a:t>
            </a:r>
            <a:r>
              <a:rPr lang="fr-FR" i="1" dirty="0" smtClean="0"/>
              <a:t> to </a:t>
            </a:r>
            <a:r>
              <a:rPr lang="fr-FR" i="1" dirty="0" err="1" smtClean="0"/>
              <a:t>his</a:t>
            </a:r>
            <a:r>
              <a:rPr lang="fr-FR" i="1" dirty="0" smtClean="0"/>
              <a:t> single passion, </a:t>
            </a:r>
            <a:r>
              <a:rPr lang="fr-FR" i="1" dirty="0" err="1" smtClean="0"/>
              <a:t>chemistry</a:t>
            </a:r>
            <a:r>
              <a:rPr lang="fr-FR" i="1" dirty="0" smtClean="0"/>
              <a:t>. It </a:t>
            </a:r>
            <a:r>
              <a:rPr lang="fr-FR" i="1" dirty="0" err="1" smtClean="0"/>
              <a:t>was</a:t>
            </a:r>
            <a:r>
              <a:rPr lang="fr-FR" i="1" dirty="0" smtClean="0"/>
              <a:t> </a:t>
            </a:r>
            <a:r>
              <a:rPr lang="fr-FR" i="1" dirty="0" err="1" smtClean="0"/>
              <a:t>this</a:t>
            </a:r>
            <a:r>
              <a:rPr lang="fr-FR" i="1" dirty="0" smtClean="0"/>
              <a:t> pure and </a:t>
            </a:r>
            <a:r>
              <a:rPr lang="fr-FR" i="1" dirty="0" err="1" smtClean="0"/>
              <a:t>passionate</a:t>
            </a:r>
            <a:r>
              <a:rPr lang="fr-FR" i="1" dirty="0" smtClean="0"/>
              <a:t> absorption in </a:t>
            </a:r>
            <a:r>
              <a:rPr lang="fr-FR" i="1" dirty="0" err="1" smtClean="0"/>
              <a:t>phenomena</a:t>
            </a:r>
            <a:r>
              <a:rPr lang="fr-FR" i="1" dirty="0" smtClean="0"/>
              <a:t> – </a:t>
            </a:r>
            <a:r>
              <a:rPr lang="fr-FR" i="1" dirty="0" err="1" smtClean="0"/>
              <a:t>noticing</a:t>
            </a:r>
            <a:r>
              <a:rPr lang="fr-FR" i="1" dirty="0" smtClean="0"/>
              <a:t> </a:t>
            </a:r>
            <a:r>
              <a:rPr lang="fr-FR" i="1" dirty="0" err="1" smtClean="0"/>
              <a:t>everything</a:t>
            </a:r>
            <a:r>
              <a:rPr lang="fr-FR" i="1" dirty="0" smtClean="0"/>
              <a:t>, </a:t>
            </a:r>
            <a:r>
              <a:rPr lang="fr-FR" i="1" dirty="0" err="1" smtClean="0"/>
              <a:t>forgetting</a:t>
            </a:r>
            <a:r>
              <a:rPr lang="fr-FR" i="1" dirty="0" smtClean="0"/>
              <a:t> </a:t>
            </a:r>
            <a:r>
              <a:rPr lang="fr-FR" i="1" dirty="0" err="1" smtClean="0"/>
              <a:t>nothing</a:t>
            </a:r>
            <a:r>
              <a:rPr lang="fr-FR" i="1" dirty="0" smtClean="0"/>
              <a:t> – </a:t>
            </a:r>
            <a:r>
              <a:rPr lang="fr-FR" i="1" dirty="0" err="1" smtClean="0"/>
              <a:t>that</a:t>
            </a:r>
            <a:r>
              <a:rPr lang="fr-FR" i="1" dirty="0" smtClean="0"/>
              <a:t> </a:t>
            </a:r>
            <a:r>
              <a:rPr lang="fr-FR" i="1" dirty="0" err="1" smtClean="0"/>
              <a:t>constituted</a:t>
            </a:r>
            <a:r>
              <a:rPr lang="fr-FR" i="1" dirty="0" smtClean="0"/>
              <a:t> </a:t>
            </a:r>
            <a:r>
              <a:rPr lang="fr-FR" i="1" dirty="0" err="1" smtClean="0"/>
              <a:t>Scheele’s</a:t>
            </a:r>
            <a:r>
              <a:rPr lang="fr-FR" i="1" dirty="0" smtClean="0"/>
              <a:t> </a:t>
            </a:r>
            <a:r>
              <a:rPr lang="fr-FR" i="1" dirty="0" err="1" smtClean="0"/>
              <a:t>special</a:t>
            </a:r>
            <a:r>
              <a:rPr lang="fr-FR" i="1" dirty="0" smtClean="0"/>
              <a:t> </a:t>
            </a:r>
            <a:r>
              <a:rPr lang="fr-FR" i="1" dirty="0" err="1" smtClean="0"/>
              <a:t>strength</a:t>
            </a:r>
            <a:r>
              <a:rPr lang="fr-FR" i="1" dirty="0" smtClean="0"/>
              <a:t>. Scheele </a:t>
            </a:r>
            <a:r>
              <a:rPr lang="fr-FR" i="1" dirty="0" err="1" smtClean="0"/>
              <a:t>epitomized</a:t>
            </a:r>
            <a:r>
              <a:rPr lang="fr-FR" i="1" dirty="0" smtClean="0"/>
              <a:t> for me the romance of science. There </a:t>
            </a:r>
            <a:r>
              <a:rPr lang="fr-FR" i="1" dirty="0" err="1" smtClean="0"/>
              <a:t>seemed</a:t>
            </a:r>
            <a:r>
              <a:rPr lang="fr-FR" i="1" dirty="0" smtClean="0"/>
              <a:t> to me an </a:t>
            </a:r>
            <a:r>
              <a:rPr lang="fr-FR" i="1" dirty="0" err="1" smtClean="0"/>
              <a:t>integrity</a:t>
            </a:r>
            <a:r>
              <a:rPr lang="fr-FR" i="1" dirty="0" smtClean="0"/>
              <a:t>, an essential </a:t>
            </a:r>
            <a:r>
              <a:rPr lang="fr-FR" i="1" dirty="0" err="1" smtClean="0"/>
              <a:t>goodness</a:t>
            </a:r>
            <a:r>
              <a:rPr lang="fr-FR" i="1" dirty="0" smtClean="0"/>
              <a:t>, about a life in science, a </a:t>
            </a:r>
            <a:r>
              <a:rPr lang="fr-FR" i="1" dirty="0" err="1" smtClean="0"/>
              <a:t>lifelong</a:t>
            </a:r>
            <a:r>
              <a:rPr lang="fr-FR" i="1" dirty="0" smtClean="0"/>
              <a:t> love </a:t>
            </a:r>
            <a:r>
              <a:rPr lang="fr-FR" i="1" dirty="0" err="1" smtClean="0"/>
              <a:t>affair</a:t>
            </a:r>
            <a:r>
              <a:rPr lang="fr-FR" i="1" dirty="0" smtClean="0"/>
              <a:t>. 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486" y="4153332"/>
            <a:ext cx="1575783" cy="197283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486" y="2286000"/>
            <a:ext cx="1575783" cy="16081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Pseudosciences</a:t>
            </a:r>
            <a:endParaRPr lang="fr-FR" dirty="0"/>
          </a:p>
        </p:txBody>
      </p:sp>
      <p:graphicFrame>
        <p:nvGraphicFramePr>
          <p:cNvPr id="14" name="Espace réservé du contenu 13"/>
          <p:cNvGraphicFramePr>
            <a:graphicFrameLocks noGrp="1"/>
          </p:cNvGraphicFramePr>
          <p:nvPr>
            <p:ph idx="1"/>
          </p:nvPr>
        </p:nvGraphicFramePr>
        <p:xfrm>
          <a:off x="658813" y="2340823"/>
          <a:ext cx="7824786" cy="393700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608262"/>
                <a:gridCol w="2608262"/>
                <a:gridCol w="260826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OCEAN</a:t>
                      </a:r>
                      <a:endParaRPr lang="fr-F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WALL</a:t>
                      </a:r>
                      <a:endParaRPr lang="fr-F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COFFEE</a:t>
                      </a:r>
                      <a:endParaRPr lang="fr-FR" b="1" dirty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.</a:t>
                      </a:r>
                    </a:p>
                    <a:p>
                      <a:pPr algn="ctr"/>
                      <a:endParaRPr lang="fr-FR" dirty="0" smtClean="0"/>
                    </a:p>
                    <a:p>
                      <a:pPr algn="ctr"/>
                      <a:r>
                        <a:rPr lang="fr-FR" dirty="0" smtClean="0"/>
                        <a:t>.</a:t>
                      </a:r>
                    </a:p>
                    <a:p>
                      <a:pPr algn="ctr"/>
                      <a:endParaRPr lang="fr-FR" dirty="0" smtClean="0"/>
                    </a:p>
                    <a:p>
                      <a:pPr algn="ctr"/>
                      <a:r>
                        <a:rPr lang="fr-FR" dirty="0" smtClean="0"/>
                        <a:t>.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.</a:t>
                      </a:r>
                    </a:p>
                    <a:p>
                      <a:pPr algn="ctr"/>
                      <a:endParaRPr lang="fr-FR" dirty="0" smtClean="0"/>
                    </a:p>
                    <a:p>
                      <a:pPr algn="ctr"/>
                      <a:r>
                        <a:rPr lang="fr-FR" dirty="0" smtClean="0"/>
                        <a:t>.</a:t>
                      </a:r>
                    </a:p>
                    <a:p>
                      <a:pPr algn="ctr"/>
                      <a:endParaRPr lang="fr-FR" dirty="0" smtClean="0"/>
                    </a:p>
                    <a:p>
                      <a:pPr algn="ctr"/>
                      <a:r>
                        <a:rPr lang="fr-FR" dirty="0" smtClean="0"/>
                        <a:t>.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.</a:t>
                      </a:r>
                    </a:p>
                    <a:p>
                      <a:pPr algn="ctr"/>
                      <a:endParaRPr lang="fr-FR" dirty="0" smtClean="0"/>
                    </a:p>
                    <a:p>
                      <a:pPr algn="ctr"/>
                      <a:r>
                        <a:rPr lang="fr-FR" dirty="0" smtClean="0"/>
                        <a:t>.</a:t>
                      </a:r>
                    </a:p>
                    <a:p>
                      <a:pPr algn="ctr"/>
                      <a:endParaRPr lang="fr-FR" dirty="0" smtClean="0"/>
                    </a:p>
                    <a:p>
                      <a:pPr algn="ctr"/>
                      <a:r>
                        <a:rPr lang="fr-FR" dirty="0" smtClean="0"/>
                        <a:t>.</a:t>
                      </a:r>
                      <a:endParaRPr lang="fr-FR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Animal</a:t>
                      </a:r>
                      <a:r>
                        <a:rPr lang="fr-FR" b="1" baseline="0" dirty="0" smtClean="0"/>
                        <a:t> </a:t>
                      </a:r>
                      <a:r>
                        <a:rPr lang="fr-FR" b="1" baseline="0" dirty="0" err="1" smtClean="0"/>
                        <a:t>connected</a:t>
                      </a:r>
                      <a:r>
                        <a:rPr lang="fr-FR" b="1" baseline="0" dirty="0" smtClean="0"/>
                        <a:t> to the </a:t>
                      </a:r>
                      <a:r>
                        <a:rPr lang="fr-FR" b="1" baseline="0" dirty="0" err="1" smtClean="0"/>
                        <a:t>ocean</a:t>
                      </a:r>
                      <a:endParaRPr lang="fr-F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Animal </a:t>
                      </a:r>
                      <a:r>
                        <a:rPr lang="fr-FR" b="1" dirty="0" err="1" smtClean="0"/>
                        <a:t>connected</a:t>
                      </a:r>
                      <a:r>
                        <a:rPr lang="fr-FR" b="1" dirty="0" smtClean="0"/>
                        <a:t> to the </a:t>
                      </a:r>
                      <a:r>
                        <a:rPr lang="fr-FR" b="1" dirty="0" err="1" smtClean="0"/>
                        <a:t>wall</a:t>
                      </a:r>
                      <a:endParaRPr lang="fr-F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Animal </a:t>
                      </a:r>
                      <a:r>
                        <a:rPr lang="fr-FR" b="1" dirty="0" err="1" smtClean="0"/>
                        <a:t>connected</a:t>
                      </a:r>
                      <a:r>
                        <a:rPr lang="fr-FR" b="1" dirty="0" smtClean="0"/>
                        <a:t> to coffee</a:t>
                      </a:r>
                      <a:endParaRPr lang="fr-FR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.</a:t>
                      </a:r>
                    </a:p>
                    <a:p>
                      <a:pPr algn="ctr"/>
                      <a:endParaRPr lang="fr-FR" dirty="0" smtClean="0"/>
                    </a:p>
                    <a:p>
                      <a:pPr algn="ctr"/>
                      <a:r>
                        <a:rPr lang="fr-FR" dirty="0" smtClean="0"/>
                        <a:t>.</a:t>
                      </a:r>
                    </a:p>
                    <a:p>
                      <a:pPr algn="ctr"/>
                      <a:endParaRPr lang="fr-FR" dirty="0" smtClean="0"/>
                    </a:p>
                    <a:p>
                      <a:pPr algn="ctr"/>
                      <a:r>
                        <a:rPr lang="fr-FR" dirty="0" smtClean="0"/>
                        <a:t>.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.</a:t>
                      </a:r>
                    </a:p>
                    <a:p>
                      <a:pPr algn="ctr"/>
                      <a:endParaRPr lang="fr-FR" dirty="0" smtClean="0"/>
                    </a:p>
                    <a:p>
                      <a:pPr algn="ctr"/>
                      <a:r>
                        <a:rPr lang="fr-FR" dirty="0" smtClean="0"/>
                        <a:t>.</a:t>
                      </a:r>
                    </a:p>
                    <a:p>
                      <a:pPr algn="ctr"/>
                      <a:endParaRPr lang="fr-FR" dirty="0" smtClean="0"/>
                    </a:p>
                    <a:p>
                      <a:pPr algn="ctr"/>
                      <a:r>
                        <a:rPr lang="fr-FR" dirty="0" smtClean="0"/>
                        <a:t>.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.</a:t>
                      </a:r>
                    </a:p>
                    <a:p>
                      <a:pPr algn="ctr"/>
                      <a:endParaRPr lang="fr-FR" dirty="0" smtClean="0"/>
                    </a:p>
                    <a:p>
                      <a:pPr algn="ctr"/>
                      <a:r>
                        <a:rPr lang="fr-FR" dirty="0" smtClean="0"/>
                        <a:t>.</a:t>
                      </a:r>
                    </a:p>
                    <a:p>
                      <a:pPr algn="ctr"/>
                      <a:endParaRPr lang="fr-FR" dirty="0" smtClean="0"/>
                    </a:p>
                    <a:p>
                      <a:pPr algn="ctr"/>
                      <a:r>
                        <a:rPr lang="fr-FR" dirty="0" smtClean="0"/>
                        <a:t>.</a:t>
                      </a:r>
                      <a:endParaRPr lang="fr-FR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5" name="Flèche vers la droite 14"/>
          <p:cNvSpPr/>
          <p:nvPr/>
        </p:nvSpPr>
        <p:spPr>
          <a:xfrm>
            <a:off x="658813" y="3015608"/>
            <a:ext cx="1680538" cy="822960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anchorCtr="1">
            <a:normAutofit/>
          </a:bodyPr>
          <a:lstStyle/>
          <a:p>
            <a:r>
              <a:rPr lang="fr-FR" dirty="0" smtClean="0"/>
              <a:t>Life</a:t>
            </a:r>
            <a:endParaRPr lang="fr-FR" dirty="0"/>
          </a:p>
        </p:txBody>
      </p:sp>
      <p:sp>
        <p:nvSpPr>
          <p:cNvPr id="16" name="Flèche vers la droite 15"/>
          <p:cNvSpPr/>
          <p:nvPr/>
        </p:nvSpPr>
        <p:spPr>
          <a:xfrm>
            <a:off x="3274604" y="3015608"/>
            <a:ext cx="1680538" cy="822960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anchorCtr="1">
            <a:normAutofit/>
          </a:bodyPr>
          <a:lstStyle/>
          <a:p>
            <a:r>
              <a:rPr lang="fr-FR" dirty="0" err="1" smtClean="0"/>
              <a:t>Death</a:t>
            </a:r>
            <a:endParaRPr lang="fr-FR" dirty="0"/>
          </a:p>
        </p:txBody>
      </p:sp>
      <p:sp>
        <p:nvSpPr>
          <p:cNvPr id="17" name="Flèche vers la droite 16"/>
          <p:cNvSpPr/>
          <p:nvPr/>
        </p:nvSpPr>
        <p:spPr>
          <a:xfrm>
            <a:off x="5891000" y="3015608"/>
            <a:ext cx="1680538" cy="822960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anchorCtr="1">
            <a:normAutofit/>
          </a:bodyPr>
          <a:lstStyle/>
          <a:p>
            <a:r>
              <a:rPr lang="fr-FR" dirty="0" smtClean="0"/>
              <a:t>Love</a:t>
            </a:r>
            <a:endParaRPr lang="fr-FR" dirty="0"/>
          </a:p>
        </p:txBody>
      </p:sp>
      <p:sp>
        <p:nvSpPr>
          <p:cNvPr id="18" name="Flèche vers la droite 17"/>
          <p:cNvSpPr/>
          <p:nvPr/>
        </p:nvSpPr>
        <p:spPr>
          <a:xfrm>
            <a:off x="658813" y="5111044"/>
            <a:ext cx="1680538" cy="822960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anchorCtr="1">
            <a:normAutofit fontScale="70000" lnSpcReduction="20000"/>
          </a:bodyPr>
          <a:lstStyle/>
          <a:p>
            <a:r>
              <a:rPr lang="fr-FR" dirty="0" err="1" smtClean="0"/>
              <a:t>Who</a:t>
            </a:r>
            <a:r>
              <a:rPr lang="fr-FR" dirty="0" smtClean="0"/>
              <a:t> do </a:t>
            </a:r>
            <a:r>
              <a:rPr lang="fr-FR" dirty="0" err="1" smtClean="0"/>
              <a:t>you</a:t>
            </a:r>
            <a:r>
              <a:rPr lang="fr-FR" dirty="0" smtClean="0"/>
              <a:t> </a:t>
            </a:r>
            <a:r>
              <a:rPr lang="fr-FR" dirty="0" err="1" smtClean="0"/>
              <a:t>think</a:t>
            </a:r>
            <a:r>
              <a:rPr lang="fr-FR" dirty="0" smtClean="0"/>
              <a:t> </a:t>
            </a:r>
            <a:r>
              <a:rPr lang="fr-FR" dirty="0" err="1" smtClean="0"/>
              <a:t>you</a:t>
            </a:r>
            <a:r>
              <a:rPr lang="fr-FR" dirty="0" smtClean="0"/>
              <a:t> are ?</a:t>
            </a:r>
            <a:endParaRPr lang="fr-FR" dirty="0"/>
          </a:p>
        </p:txBody>
      </p:sp>
      <p:sp>
        <p:nvSpPr>
          <p:cNvPr id="19" name="Flèche vers la droite 18"/>
          <p:cNvSpPr/>
          <p:nvPr/>
        </p:nvSpPr>
        <p:spPr>
          <a:xfrm>
            <a:off x="3274604" y="5111044"/>
            <a:ext cx="1680538" cy="822960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anchorCtr="1">
            <a:normAutofit fontScale="70000" lnSpcReduction="20000"/>
          </a:bodyPr>
          <a:lstStyle/>
          <a:p>
            <a:r>
              <a:rPr lang="fr-FR" dirty="0" err="1" smtClean="0"/>
              <a:t>Who</a:t>
            </a:r>
            <a:r>
              <a:rPr lang="fr-FR" dirty="0" smtClean="0"/>
              <a:t> do </a:t>
            </a:r>
            <a:r>
              <a:rPr lang="fr-FR" dirty="0" err="1" smtClean="0"/>
              <a:t>others</a:t>
            </a:r>
            <a:r>
              <a:rPr lang="fr-FR" dirty="0" smtClean="0"/>
              <a:t> </a:t>
            </a:r>
            <a:r>
              <a:rPr lang="fr-FR" dirty="0" err="1" smtClean="0"/>
              <a:t>think</a:t>
            </a:r>
            <a:r>
              <a:rPr lang="fr-FR" dirty="0" smtClean="0"/>
              <a:t> </a:t>
            </a:r>
            <a:r>
              <a:rPr lang="fr-FR" dirty="0" err="1" smtClean="0"/>
              <a:t>you</a:t>
            </a:r>
            <a:r>
              <a:rPr lang="fr-FR" dirty="0" smtClean="0"/>
              <a:t> are?</a:t>
            </a:r>
            <a:endParaRPr lang="fr-FR" dirty="0"/>
          </a:p>
        </p:txBody>
      </p:sp>
      <p:sp>
        <p:nvSpPr>
          <p:cNvPr id="20" name="Flèche vers la droite 19"/>
          <p:cNvSpPr/>
          <p:nvPr/>
        </p:nvSpPr>
        <p:spPr>
          <a:xfrm>
            <a:off x="5891000" y="5111044"/>
            <a:ext cx="1680538" cy="822960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anchorCtr="1">
            <a:normAutofit fontScale="70000" lnSpcReduction="20000"/>
          </a:bodyPr>
          <a:lstStyle/>
          <a:p>
            <a:r>
              <a:rPr lang="fr-FR" dirty="0" err="1" smtClean="0"/>
              <a:t>Who</a:t>
            </a:r>
            <a:r>
              <a:rPr lang="fr-FR" dirty="0" smtClean="0"/>
              <a:t> are </a:t>
            </a:r>
            <a:r>
              <a:rPr lang="fr-FR" dirty="0" err="1" smtClean="0"/>
              <a:t>you</a:t>
            </a:r>
            <a:r>
              <a:rPr lang="fr-FR" dirty="0" smtClean="0"/>
              <a:t> </a:t>
            </a:r>
            <a:r>
              <a:rPr lang="fr-FR" dirty="0" err="1" smtClean="0"/>
              <a:t>really</a:t>
            </a:r>
            <a:r>
              <a:rPr lang="fr-FR" dirty="0" smtClean="0"/>
              <a:t> ?</a:t>
            </a:r>
            <a:endParaRPr lang="fr-FR" dirty="0"/>
          </a:p>
        </p:txBody>
      </p:sp>
      <p:sp>
        <p:nvSpPr>
          <p:cNvPr id="24" name="Explosion 1 23"/>
          <p:cNvSpPr/>
          <p:nvPr/>
        </p:nvSpPr>
        <p:spPr>
          <a:xfrm>
            <a:off x="1616660" y="2067040"/>
            <a:ext cx="6615044" cy="4210782"/>
          </a:xfrm>
          <a:prstGeom prst="irregularSeal1">
            <a:avLst/>
          </a:prstGeom>
          <a:solidFill>
            <a:srgbClr val="EFAB16">
              <a:alpha val="90000"/>
            </a:srgb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/>
            <a:r>
              <a:rPr lang="fr-FR" sz="2000" dirty="0" smtClean="0">
                <a:ln>
                  <a:solidFill>
                    <a:srgbClr val="0000FF"/>
                  </a:solidFill>
                </a:ln>
              </a:rPr>
              <a:t>It </a:t>
            </a:r>
            <a:r>
              <a:rPr lang="fr-FR" sz="2000" dirty="0" err="1" smtClean="0">
                <a:ln>
                  <a:solidFill>
                    <a:srgbClr val="0000FF"/>
                  </a:solidFill>
                </a:ln>
              </a:rPr>
              <a:t>is</a:t>
            </a:r>
            <a:r>
              <a:rPr lang="fr-FR" sz="2000" dirty="0" smtClean="0">
                <a:ln>
                  <a:solidFill>
                    <a:srgbClr val="0000FF"/>
                  </a:solidFill>
                </a:ln>
              </a:rPr>
              <a:t> </a:t>
            </a:r>
            <a:r>
              <a:rPr lang="fr-FR" sz="2000" dirty="0" err="1" smtClean="0">
                <a:ln>
                  <a:solidFill>
                    <a:srgbClr val="0000FF"/>
                  </a:solidFill>
                </a:ln>
              </a:rPr>
              <a:t>just</a:t>
            </a:r>
            <a:r>
              <a:rPr lang="fr-FR" sz="2000" dirty="0" smtClean="0">
                <a:ln>
                  <a:solidFill>
                    <a:srgbClr val="0000FF"/>
                  </a:solidFill>
                </a:ln>
              </a:rPr>
              <a:t> </a:t>
            </a:r>
            <a:r>
              <a:rPr lang="fr-FR" sz="2000" dirty="0" err="1" smtClean="0">
                <a:ln>
                  <a:solidFill>
                    <a:srgbClr val="0000FF"/>
                  </a:solidFill>
                </a:ln>
              </a:rPr>
              <a:t>fake</a:t>
            </a:r>
            <a:r>
              <a:rPr lang="fr-FR" sz="2000" dirty="0" smtClean="0">
                <a:ln>
                  <a:solidFill>
                    <a:srgbClr val="0000FF"/>
                  </a:solidFill>
                </a:ln>
              </a:rPr>
              <a:t> ! </a:t>
            </a:r>
          </a:p>
          <a:p>
            <a:pPr algn="ctr"/>
            <a:r>
              <a:rPr lang="fr-FR" sz="2000" dirty="0" smtClean="0">
                <a:ln>
                  <a:solidFill>
                    <a:srgbClr val="0000FF"/>
                  </a:solidFill>
                </a:ln>
              </a:rPr>
              <a:t>But </a:t>
            </a:r>
            <a:r>
              <a:rPr lang="fr-FR" sz="2000" dirty="0" err="1" smtClean="0">
                <a:ln>
                  <a:solidFill>
                    <a:srgbClr val="0000FF"/>
                  </a:solidFill>
                </a:ln>
              </a:rPr>
              <a:t>why</a:t>
            </a:r>
            <a:r>
              <a:rPr lang="fr-FR" sz="2000" dirty="0" smtClean="0">
                <a:ln>
                  <a:solidFill>
                    <a:srgbClr val="0000FF"/>
                  </a:solidFill>
                </a:ln>
              </a:rPr>
              <a:t> </a:t>
            </a:r>
            <a:r>
              <a:rPr lang="fr-FR" sz="2000" dirty="0" err="1" smtClean="0">
                <a:ln>
                  <a:solidFill>
                    <a:srgbClr val="0000FF"/>
                  </a:solidFill>
                </a:ln>
              </a:rPr>
              <a:t>does</a:t>
            </a:r>
            <a:r>
              <a:rPr lang="fr-FR" sz="2000" dirty="0" smtClean="0">
                <a:ln>
                  <a:solidFill>
                    <a:srgbClr val="0000FF"/>
                  </a:solidFill>
                </a:ln>
              </a:rPr>
              <a:t> </a:t>
            </a:r>
            <a:r>
              <a:rPr lang="fr-FR" sz="2000" dirty="0" err="1" smtClean="0">
                <a:ln>
                  <a:solidFill>
                    <a:srgbClr val="0000FF"/>
                  </a:solidFill>
                </a:ln>
              </a:rPr>
              <a:t>it</a:t>
            </a:r>
            <a:r>
              <a:rPr lang="fr-FR" sz="2000" dirty="0" smtClean="0">
                <a:ln>
                  <a:solidFill>
                    <a:srgbClr val="0000FF"/>
                  </a:solidFill>
                </a:ln>
              </a:rPr>
              <a:t> </a:t>
            </a:r>
            <a:r>
              <a:rPr lang="fr-FR" sz="2000" dirty="0" err="1" smtClean="0">
                <a:ln>
                  <a:solidFill>
                    <a:srgbClr val="0000FF"/>
                  </a:solidFill>
                </a:ln>
              </a:rPr>
              <a:t>seem</a:t>
            </a:r>
            <a:r>
              <a:rPr lang="fr-FR" sz="2000" dirty="0" smtClean="0">
                <a:ln>
                  <a:solidFill>
                    <a:srgbClr val="0000FF"/>
                  </a:solidFill>
                </a:ln>
              </a:rPr>
              <a:t> to </a:t>
            </a:r>
            <a:r>
              <a:rPr lang="fr-FR" sz="2000" dirty="0" err="1" smtClean="0">
                <a:ln>
                  <a:solidFill>
                    <a:srgbClr val="0000FF"/>
                  </a:solidFill>
                </a:ln>
              </a:rPr>
              <a:t>work</a:t>
            </a:r>
            <a:r>
              <a:rPr lang="fr-FR" sz="2000" dirty="0" smtClean="0">
                <a:ln>
                  <a:solidFill>
                    <a:srgbClr val="0000FF"/>
                  </a:solidFill>
                </a:ln>
              </a:rPr>
              <a:t> </a:t>
            </a:r>
            <a:r>
              <a:rPr lang="fr-FR" sz="2000" dirty="0" err="1" smtClean="0">
                <a:ln>
                  <a:solidFill>
                    <a:srgbClr val="0000FF"/>
                  </a:solidFill>
                </a:ln>
              </a:rPr>
              <a:t>so</a:t>
            </a:r>
            <a:r>
              <a:rPr lang="fr-FR" sz="2000" dirty="0" smtClean="0">
                <a:ln>
                  <a:solidFill>
                    <a:srgbClr val="0000FF"/>
                  </a:solidFill>
                </a:ln>
              </a:rPr>
              <a:t> </a:t>
            </a:r>
            <a:r>
              <a:rPr lang="fr-FR" sz="2000" dirty="0" err="1" smtClean="0">
                <a:ln>
                  <a:solidFill>
                    <a:srgbClr val="0000FF"/>
                  </a:solidFill>
                </a:ln>
              </a:rPr>
              <a:t>well</a:t>
            </a:r>
            <a:r>
              <a:rPr lang="fr-FR" sz="2000" dirty="0" smtClean="0">
                <a:ln>
                  <a:solidFill>
                    <a:srgbClr val="0000FF"/>
                  </a:solidFill>
                </a:ln>
              </a:rPr>
              <a:t> ?</a:t>
            </a:r>
            <a:endParaRPr lang="fr-FR" sz="2000" dirty="0">
              <a:ln>
                <a:solidFill>
                  <a:srgbClr val="0000FF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Phrenology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6928" y="1999903"/>
            <a:ext cx="6367744" cy="458524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486" y="1011374"/>
            <a:ext cx="3297816" cy="557377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9692" y="2910523"/>
            <a:ext cx="4034308" cy="394747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8250" y="190153"/>
            <a:ext cx="4267422" cy="6667847"/>
          </a:xfrm>
          <a:prstGeom prst="rect">
            <a:avLst/>
          </a:prstGeom>
        </p:spPr>
      </p:pic>
      <p:sp>
        <p:nvSpPr>
          <p:cNvPr id="8" name="Éclair 7"/>
          <p:cNvSpPr/>
          <p:nvPr/>
        </p:nvSpPr>
        <p:spPr>
          <a:xfrm>
            <a:off x="0" y="1"/>
            <a:ext cx="2508250" cy="6857999"/>
          </a:xfrm>
          <a:prstGeom prst="lightningBolt">
            <a:avLst/>
          </a:prstGeom>
          <a:solidFill>
            <a:srgbClr val="FF0000">
              <a:alpha val="90000"/>
            </a:srgb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anchor="ctr" anchorCtr="1"/>
          <a:lstStyle/>
          <a:p>
            <a:r>
              <a:rPr lang="fr-FR" dirty="0" smtClean="0">
                <a:ln>
                  <a:solidFill>
                    <a:srgbClr val="730000"/>
                  </a:solidFill>
                </a:ln>
              </a:rPr>
              <a:t>DANGER !</a:t>
            </a:r>
            <a:endParaRPr lang="fr-FR" dirty="0">
              <a:ln>
                <a:solidFill>
                  <a:srgbClr val="730000"/>
                </a:solidFill>
              </a:ln>
            </a:endParaRPr>
          </a:p>
        </p:txBody>
      </p:sp>
      <p:sp>
        <p:nvSpPr>
          <p:cNvPr id="11" name="Éclair 10"/>
          <p:cNvSpPr/>
          <p:nvPr/>
        </p:nvSpPr>
        <p:spPr>
          <a:xfrm>
            <a:off x="6635750" y="0"/>
            <a:ext cx="2508250" cy="6857999"/>
          </a:xfrm>
          <a:prstGeom prst="lightningBolt">
            <a:avLst/>
          </a:prstGeom>
          <a:solidFill>
            <a:srgbClr val="FF0000">
              <a:alpha val="90000"/>
            </a:srgb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anchor="ctr" anchorCtr="1"/>
          <a:lstStyle/>
          <a:p>
            <a:r>
              <a:rPr lang="fr-FR" dirty="0" smtClean="0">
                <a:ln>
                  <a:solidFill>
                    <a:srgbClr val="730000"/>
                  </a:solidFill>
                </a:ln>
              </a:rPr>
              <a:t>DANGER !</a:t>
            </a:r>
            <a:endParaRPr lang="fr-FR" dirty="0">
              <a:ln>
                <a:solidFill>
                  <a:srgbClr val="730000"/>
                </a:solidFill>
              </a:ln>
            </a:endParaRPr>
          </a:p>
        </p:txBody>
      </p:sp>
      <p:sp>
        <p:nvSpPr>
          <p:cNvPr id="10" name="Ruban courbé vers le bas 9"/>
          <p:cNvSpPr/>
          <p:nvPr/>
        </p:nvSpPr>
        <p:spPr>
          <a:xfrm>
            <a:off x="0" y="0"/>
            <a:ext cx="9144000" cy="6857998"/>
          </a:xfrm>
          <a:prstGeom prst="ellipseRibb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rgbClr val="FFFF00"/>
                </a:solidFill>
              </a:rPr>
              <a:t>So… How to </a:t>
            </a:r>
            <a:r>
              <a:rPr lang="fr-FR" sz="2400" dirty="0" err="1" smtClean="0">
                <a:solidFill>
                  <a:srgbClr val="FFFF00"/>
                </a:solidFill>
              </a:rPr>
              <a:t>differentiate</a:t>
            </a:r>
            <a:r>
              <a:rPr lang="fr-FR" sz="2400" dirty="0" smtClean="0">
                <a:solidFill>
                  <a:srgbClr val="FFFF00"/>
                </a:solidFill>
              </a:rPr>
              <a:t> science </a:t>
            </a:r>
            <a:r>
              <a:rPr lang="fr-FR" sz="2400" dirty="0" err="1" smtClean="0">
                <a:solidFill>
                  <a:srgbClr val="FFFF00"/>
                </a:solidFill>
              </a:rPr>
              <a:t>from</a:t>
            </a:r>
            <a:r>
              <a:rPr lang="fr-FR" sz="2400" dirty="0" smtClean="0">
                <a:solidFill>
                  <a:srgbClr val="FFFF00"/>
                </a:solidFill>
              </a:rPr>
              <a:t> pseudoscience ?</a:t>
            </a:r>
            <a:endParaRPr lang="fr-FR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Karl Popper (1902-1994)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84310" y="2286000"/>
            <a:ext cx="5999289" cy="3840163"/>
          </a:xfrm>
        </p:spPr>
        <p:txBody>
          <a:bodyPr/>
          <a:lstStyle/>
          <a:p>
            <a:pPr algn="just"/>
            <a:r>
              <a:rPr lang="fr-FR" dirty="0" smtClean="0"/>
              <a:t>Karl </a:t>
            </a:r>
            <a:r>
              <a:rPr lang="fr-FR" dirty="0" err="1" smtClean="0"/>
              <a:t>Popper’s</a:t>
            </a:r>
            <a:r>
              <a:rPr lang="fr-FR" dirty="0" smtClean="0"/>
              <a:t> </a:t>
            </a:r>
            <a:r>
              <a:rPr lang="fr-FR" dirty="0" err="1" smtClean="0"/>
              <a:t>concern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to </a:t>
            </a:r>
            <a:r>
              <a:rPr lang="fr-FR" dirty="0" err="1" smtClean="0"/>
              <a:t>distinguish</a:t>
            </a:r>
            <a:r>
              <a:rPr lang="fr-FR" dirty="0" smtClean="0"/>
              <a:t> </a:t>
            </a:r>
            <a:r>
              <a:rPr lang="fr-FR" dirty="0" err="1" smtClean="0"/>
              <a:t>genuine</a:t>
            </a:r>
            <a:r>
              <a:rPr lang="fr-FR" dirty="0" smtClean="0"/>
              <a:t> science (</a:t>
            </a:r>
            <a:r>
              <a:rPr lang="fr-FR" dirty="0" err="1" smtClean="0"/>
              <a:t>Einstein’s</a:t>
            </a:r>
            <a:r>
              <a:rPr lang="fr-FR" dirty="0" smtClean="0"/>
              <a:t> </a:t>
            </a:r>
            <a:r>
              <a:rPr lang="fr-FR" dirty="0" err="1" smtClean="0"/>
              <a:t>theory</a:t>
            </a:r>
            <a:r>
              <a:rPr lang="fr-FR" dirty="0" smtClean="0"/>
              <a:t> of </a:t>
            </a:r>
            <a:r>
              <a:rPr lang="fr-FR" dirty="0" err="1" smtClean="0"/>
              <a:t>relativity</a:t>
            </a:r>
            <a:r>
              <a:rPr lang="fr-FR" dirty="0" smtClean="0"/>
              <a:t>) </a:t>
            </a:r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dirty="0" err="1" smtClean="0"/>
              <a:t>what</a:t>
            </a:r>
            <a:r>
              <a:rPr lang="fr-FR" dirty="0" smtClean="0"/>
              <a:t> </a:t>
            </a:r>
            <a:r>
              <a:rPr lang="fr-FR" dirty="0" err="1" smtClean="0"/>
              <a:t>he</a:t>
            </a:r>
            <a:r>
              <a:rPr lang="fr-FR" dirty="0" smtClean="0"/>
              <a:t> </a:t>
            </a:r>
            <a:r>
              <a:rPr lang="fr-FR" dirty="0" err="1" smtClean="0"/>
              <a:t>saw</a:t>
            </a:r>
            <a:r>
              <a:rPr lang="fr-FR" dirty="0" smtClean="0"/>
              <a:t> as pseudoscience (</a:t>
            </a:r>
            <a:r>
              <a:rPr lang="fr-FR" dirty="0" err="1" smtClean="0"/>
              <a:t>Marxism</a:t>
            </a:r>
            <a:r>
              <a:rPr lang="fr-FR" dirty="0" smtClean="0"/>
              <a:t> and </a:t>
            </a:r>
            <a:r>
              <a:rPr lang="fr-FR" dirty="0" err="1" smtClean="0"/>
              <a:t>psychoanalysis</a:t>
            </a:r>
            <a:r>
              <a:rPr lang="fr-FR" dirty="0" smtClean="0"/>
              <a:t>).</a:t>
            </a:r>
          </a:p>
          <a:p>
            <a:pPr algn="just"/>
            <a:r>
              <a:rPr lang="fr-FR" dirty="0" smtClean="0"/>
              <a:t>As a </a:t>
            </a:r>
            <a:r>
              <a:rPr lang="fr-FR" dirty="0" err="1" smtClean="0"/>
              <a:t>young</a:t>
            </a:r>
            <a:r>
              <a:rPr lang="fr-FR" dirty="0" smtClean="0"/>
              <a:t> man, Popper </a:t>
            </a:r>
            <a:r>
              <a:rPr lang="fr-FR" dirty="0" err="1" smtClean="0"/>
              <a:t>was</a:t>
            </a:r>
            <a:r>
              <a:rPr lang="fr-FR" dirty="0" smtClean="0"/>
              <a:t> </a:t>
            </a:r>
            <a:r>
              <a:rPr lang="fr-FR" dirty="0" err="1" smtClean="0"/>
              <a:t>impressed</a:t>
            </a:r>
            <a:r>
              <a:rPr lang="fr-FR" dirty="0" smtClean="0"/>
              <a:t> by the </a:t>
            </a:r>
            <a:r>
              <a:rPr lang="fr-FR" dirty="0" err="1" smtClean="0"/>
              <a:t>ability</a:t>
            </a:r>
            <a:r>
              <a:rPr lang="fr-FR" dirty="0" smtClean="0"/>
              <a:t> of </a:t>
            </a:r>
            <a:r>
              <a:rPr lang="fr-FR" dirty="0" err="1" smtClean="0"/>
              <a:t>theories</a:t>
            </a:r>
            <a:r>
              <a:rPr lang="fr-FR" dirty="0" smtClean="0"/>
              <a:t> </a:t>
            </a:r>
            <a:r>
              <a:rPr lang="fr-FR" dirty="0" err="1" smtClean="0"/>
              <a:t>proposed</a:t>
            </a:r>
            <a:r>
              <a:rPr lang="fr-FR" dirty="0" smtClean="0"/>
              <a:t> by people </a:t>
            </a:r>
            <a:r>
              <a:rPr lang="fr-FR" dirty="0" err="1" smtClean="0"/>
              <a:t>such</a:t>
            </a:r>
            <a:r>
              <a:rPr lang="fr-FR" dirty="0" smtClean="0"/>
              <a:t> as Marx, Freud or Adler to </a:t>
            </a:r>
            <a:r>
              <a:rPr lang="fr-FR" dirty="0" err="1" smtClean="0"/>
              <a:t>explain</a:t>
            </a:r>
            <a:r>
              <a:rPr lang="fr-FR" dirty="0" smtClean="0"/>
              <a:t> </a:t>
            </a:r>
            <a:r>
              <a:rPr lang="fr-FR" dirty="0" err="1" smtClean="0">
                <a:solidFill>
                  <a:srgbClr val="3366FF"/>
                </a:solidFill>
              </a:rPr>
              <a:t>everything</a:t>
            </a:r>
            <a:r>
              <a:rPr lang="fr-FR" dirty="0" smtClean="0"/>
              <a:t>.</a:t>
            </a:r>
          </a:p>
          <a:p>
            <a:pPr algn="just"/>
            <a:r>
              <a:rPr lang="fr-FR" dirty="0" smtClean="0"/>
              <a:t>Popper </a:t>
            </a:r>
            <a:r>
              <a:rPr lang="fr-FR" dirty="0" err="1" smtClean="0"/>
              <a:t>arrived</a:t>
            </a:r>
            <a:r>
              <a:rPr lang="fr-FR" dirty="0" smtClean="0"/>
              <a:t> </a:t>
            </a:r>
            <a:r>
              <a:rPr lang="fr-FR" dirty="0" err="1" smtClean="0"/>
              <a:t>at</a:t>
            </a:r>
            <a:r>
              <a:rPr lang="fr-FR" dirty="0" smtClean="0"/>
              <a:t> the conclusion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this</a:t>
            </a:r>
            <a:r>
              <a:rPr lang="fr-FR" dirty="0" smtClean="0"/>
              <a:t> </a:t>
            </a:r>
            <a:r>
              <a:rPr lang="fr-FR" dirty="0" err="1" smtClean="0"/>
              <a:t>was</a:t>
            </a:r>
            <a:r>
              <a:rPr lang="fr-FR" dirty="0" smtClean="0"/>
              <a:t> a </a:t>
            </a:r>
            <a:r>
              <a:rPr lang="fr-FR" dirty="0" err="1" smtClean="0"/>
              <a:t>weakness</a:t>
            </a:r>
            <a:r>
              <a:rPr lang="fr-FR" dirty="0" smtClean="0"/>
              <a:t>.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73126"/>
            <a:ext cx="2484311" cy="33848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Alfred Adler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285999" y="2001119"/>
            <a:ext cx="6450673" cy="4515343"/>
          </a:xfrm>
        </p:spPr>
        <p:txBody>
          <a:bodyPr>
            <a:normAutofit/>
          </a:bodyPr>
          <a:lstStyle/>
          <a:p>
            <a:pPr algn="just"/>
            <a:r>
              <a:rPr lang="fr-FR" dirty="0" smtClean="0"/>
              <a:t>Alfred Adler (1870-1937) </a:t>
            </a:r>
            <a:r>
              <a:rPr lang="fr-FR" dirty="0" err="1" smtClean="0"/>
              <a:t>thinks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 « To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human</a:t>
            </a:r>
            <a:r>
              <a:rPr lang="fr-FR" dirty="0" smtClean="0"/>
              <a:t> </a:t>
            </a:r>
            <a:r>
              <a:rPr lang="fr-FR" dirty="0" err="1" smtClean="0"/>
              <a:t>means</a:t>
            </a:r>
            <a:r>
              <a:rPr lang="fr-FR" dirty="0" smtClean="0"/>
              <a:t> to </a:t>
            </a:r>
            <a:r>
              <a:rPr lang="fr-FR" dirty="0" err="1" smtClean="0"/>
              <a:t>feel</a:t>
            </a:r>
            <a:r>
              <a:rPr lang="fr-FR" dirty="0" smtClean="0"/>
              <a:t> </a:t>
            </a:r>
            <a:r>
              <a:rPr lang="fr-FR" dirty="0" err="1" smtClean="0"/>
              <a:t>inferior</a:t>
            </a:r>
            <a:r>
              <a:rPr lang="fr-FR" dirty="0" smtClean="0"/>
              <a:t> ».</a:t>
            </a:r>
          </a:p>
          <a:p>
            <a:pPr algn="just"/>
            <a:r>
              <a:rPr lang="fr-FR" dirty="0" smtClean="0"/>
              <a:t>Imagine </a:t>
            </a:r>
            <a:r>
              <a:rPr lang="fr-FR" dirty="0" err="1" smtClean="0"/>
              <a:t>that</a:t>
            </a:r>
            <a:r>
              <a:rPr lang="fr-FR" dirty="0" smtClean="0"/>
              <a:t> a man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walking</a:t>
            </a:r>
            <a:r>
              <a:rPr lang="fr-FR" dirty="0" smtClean="0"/>
              <a:t> </a:t>
            </a:r>
            <a:r>
              <a:rPr lang="fr-FR" dirty="0" err="1" smtClean="0"/>
              <a:t>along</a:t>
            </a:r>
            <a:r>
              <a:rPr lang="fr-FR" dirty="0" smtClean="0"/>
              <a:t> the </a:t>
            </a:r>
            <a:r>
              <a:rPr lang="fr-FR" dirty="0" err="1" smtClean="0"/>
              <a:t>bank</a:t>
            </a:r>
            <a:r>
              <a:rPr lang="fr-FR" dirty="0" smtClean="0"/>
              <a:t> of a </a:t>
            </a:r>
            <a:r>
              <a:rPr lang="fr-FR" dirty="0" err="1" smtClean="0"/>
              <a:t>fast-flowing</a:t>
            </a:r>
            <a:r>
              <a:rPr lang="fr-FR" dirty="0" smtClean="0"/>
              <a:t> river </a:t>
            </a:r>
            <a:r>
              <a:rPr lang="fr-FR" dirty="0" err="1" smtClean="0"/>
              <a:t>when</a:t>
            </a:r>
            <a:r>
              <a:rPr lang="fr-FR" dirty="0" smtClean="0"/>
              <a:t> </a:t>
            </a:r>
            <a:r>
              <a:rPr lang="fr-FR" dirty="0" err="1" smtClean="0"/>
              <a:t>he</a:t>
            </a:r>
            <a:r>
              <a:rPr lang="fr-FR" dirty="0" smtClean="0"/>
              <a:t> </a:t>
            </a:r>
            <a:r>
              <a:rPr lang="fr-FR" dirty="0" err="1" smtClean="0"/>
              <a:t>sees</a:t>
            </a:r>
            <a:r>
              <a:rPr lang="fr-FR" dirty="0" smtClean="0"/>
              <a:t> a </a:t>
            </a:r>
            <a:r>
              <a:rPr lang="fr-FR" dirty="0" err="1" smtClean="0"/>
              <a:t>child</a:t>
            </a:r>
            <a:r>
              <a:rPr lang="fr-FR" dirty="0" smtClean="0"/>
              <a:t> </a:t>
            </a:r>
            <a:r>
              <a:rPr lang="fr-FR" dirty="0" err="1" smtClean="0"/>
              <a:t>fall</a:t>
            </a:r>
            <a:r>
              <a:rPr lang="fr-FR" dirty="0" smtClean="0"/>
              <a:t> in. He has </a:t>
            </a:r>
            <a:r>
              <a:rPr lang="fr-FR" smtClean="0"/>
              <a:t>two</a:t>
            </a:r>
            <a:r>
              <a:rPr lang="fr-FR" dirty="0" smtClean="0"/>
              <a:t> </a:t>
            </a:r>
            <a:r>
              <a:rPr lang="fr-FR" dirty="0" err="1" smtClean="0"/>
              <a:t>choices</a:t>
            </a:r>
            <a:r>
              <a:rPr lang="fr-FR" dirty="0" smtClean="0"/>
              <a:t>: to </a:t>
            </a:r>
            <a:r>
              <a:rPr lang="fr-FR" dirty="0" err="1" smtClean="0"/>
              <a:t>jump</a:t>
            </a:r>
            <a:r>
              <a:rPr lang="fr-FR" dirty="0" smtClean="0"/>
              <a:t> or not.</a:t>
            </a:r>
          </a:p>
          <a:p>
            <a:pPr algn="just"/>
            <a:r>
              <a:rPr lang="fr-FR" dirty="0" smtClean="0"/>
              <a:t>If </a:t>
            </a:r>
            <a:r>
              <a:rPr lang="fr-FR" dirty="0" err="1" smtClean="0"/>
              <a:t>he</a:t>
            </a:r>
            <a:r>
              <a:rPr lang="fr-FR" dirty="0" smtClean="0"/>
              <a:t> </a:t>
            </a:r>
            <a:r>
              <a:rPr lang="fr-FR" dirty="0" err="1" smtClean="0"/>
              <a:t>jumps</a:t>
            </a:r>
            <a:r>
              <a:rPr lang="fr-FR" dirty="0" smtClean="0"/>
              <a:t>, Adler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say</a:t>
            </a:r>
            <a:r>
              <a:rPr lang="fr-FR" dirty="0" smtClean="0"/>
              <a:t>: « This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exactly</a:t>
            </a:r>
            <a:r>
              <a:rPr lang="fr-FR" dirty="0" smtClean="0"/>
              <a:t> </a:t>
            </a:r>
            <a:r>
              <a:rPr lang="fr-FR" dirty="0" err="1" smtClean="0"/>
              <a:t>what</a:t>
            </a:r>
            <a:r>
              <a:rPr lang="fr-FR" dirty="0" smtClean="0"/>
              <a:t> </a:t>
            </a:r>
            <a:r>
              <a:rPr lang="fr-FR" dirty="0" err="1" smtClean="0"/>
              <a:t>my</a:t>
            </a:r>
            <a:r>
              <a:rPr lang="fr-FR" dirty="0" smtClean="0"/>
              <a:t> </a:t>
            </a:r>
            <a:r>
              <a:rPr lang="fr-FR" dirty="0" err="1" smtClean="0"/>
              <a:t>theory</a:t>
            </a:r>
            <a:r>
              <a:rPr lang="fr-FR" dirty="0" smtClean="0"/>
              <a:t> </a:t>
            </a:r>
            <a:r>
              <a:rPr lang="fr-FR" dirty="0" err="1" smtClean="0"/>
              <a:t>predicted</a:t>
            </a:r>
            <a:r>
              <a:rPr lang="fr-FR" dirty="0" smtClean="0"/>
              <a:t>: the man </a:t>
            </a:r>
            <a:r>
              <a:rPr lang="fr-FR" dirty="0" err="1" smtClean="0"/>
              <a:t>was</a:t>
            </a:r>
            <a:r>
              <a:rPr lang="fr-FR" dirty="0" smtClean="0"/>
              <a:t> </a:t>
            </a:r>
            <a:r>
              <a:rPr lang="fr-FR" dirty="0" err="1" smtClean="0"/>
              <a:t>clearly</a:t>
            </a:r>
            <a:r>
              <a:rPr lang="fr-FR" dirty="0" smtClean="0"/>
              <a:t> </a:t>
            </a:r>
            <a:r>
              <a:rPr lang="fr-FR" dirty="0" err="1" smtClean="0"/>
              <a:t>trying</a:t>
            </a:r>
            <a:r>
              <a:rPr lang="fr-FR" dirty="0" smtClean="0"/>
              <a:t> to </a:t>
            </a:r>
            <a:r>
              <a:rPr lang="fr-FR" dirty="0" err="1" smtClean="0"/>
              <a:t>overcome</a:t>
            </a:r>
            <a:r>
              <a:rPr lang="fr-FR" dirty="0" smtClean="0"/>
              <a:t> </a:t>
            </a:r>
            <a:r>
              <a:rPr lang="fr-FR" dirty="0" err="1" smtClean="0"/>
              <a:t>his</a:t>
            </a:r>
            <a:r>
              <a:rPr lang="fr-FR" dirty="0" smtClean="0"/>
              <a:t> feeling of </a:t>
            </a:r>
            <a:r>
              <a:rPr lang="fr-FR" dirty="0" err="1" smtClean="0"/>
              <a:t>inferiority</a:t>
            </a:r>
            <a:r>
              <a:rPr lang="fr-FR" dirty="0" smtClean="0"/>
              <a:t> by </a:t>
            </a:r>
            <a:r>
              <a:rPr lang="fr-FR" dirty="0" err="1" smtClean="0"/>
              <a:t>demonstrating</a:t>
            </a:r>
            <a:r>
              <a:rPr lang="fr-FR" dirty="0" smtClean="0"/>
              <a:t> </a:t>
            </a:r>
            <a:r>
              <a:rPr lang="fr-FR" dirty="0" err="1" smtClean="0"/>
              <a:t>his</a:t>
            </a:r>
            <a:r>
              <a:rPr lang="fr-FR" dirty="0" smtClean="0"/>
              <a:t> </a:t>
            </a:r>
            <a:r>
              <a:rPr lang="fr-FR" dirty="0" err="1" smtClean="0"/>
              <a:t>bravery</a:t>
            </a:r>
            <a:r>
              <a:rPr lang="fr-FR" dirty="0" smtClean="0"/>
              <a:t>. »</a:t>
            </a:r>
          </a:p>
          <a:p>
            <a:pPr algn="just"/>
            <a:r>
              <a:rPr lang="fr-FR" dirty="0" smtClean="0"/>
              <a:t>If </a:t>
            </a:r>
            <a:r>
              <a:rPr lang="fr-FR" dirty="0" err="1" smtClean="0"/>
              <a:t>he</a:t>
            </a:r>
            <a:r>
              <a:rPr lang="fr-FR" dirty="0" smtClean="0"/>
              <a:t> </a:t>
            </a:r>
            <a:r>
              <a:rPr lang="fr-FR" dirty="0" err="1" smtClean="0"/>
              <a:t>doesn’t</a:t>
            </a:r>
            <a:r>
              <a:rPr lang="fr-FR" dirty="0" smtClean="0"/>
              <a:t> </a:t>
            </a:r>
            <a:r>
              <a:rPr lang="fr-FR" dirty="0" err="1" smtClean="0"/>
              <a:t>jump</a:t>
            </a:r>
            <a:r>
              <a:rPr lang="fr-FR" dirty="0" smtClean="0"/>
              <a:t>, </a:t>
            </a:r>
            <a:r>
              <a:rPr lang="fr-FR" dirty="0" err="1" smtClean="0"/>
              <a:t>he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say</a:t>
            </a:r>
            <a:r>
              <a:rPr lang="fr-FR" dirty="0" smtClean="0"/>
              <a:t>: « Just as I </a:t>
            </a:r>
            <a:r>
              <a:rPr lang="fr-FR" dirty="0" err="1" smtClean="0"/>
              <a:t>thought</a:t>
            </a:r>
            <a:r>
              <a:rPr lang="fr-FR" dirty="0" smtClean="0"/>
              <a:t>, </a:t>
            </a:r>
            <a:r>
              <a:rPr lang="fr-FR" dirty="0" err="1" smtClean="0"/>
              <a:t>this</a:t>
            </a:r>
            <a:r>
              <a:rPr lang="fr-FR" dirty="0" smtClean="0"/>
              <a:t> man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clearly</a:t>
            </a:r>
            <a:r>
              <a:rPr lang="fr-FR" dirty="0" smtClean="0"/>
              <a:t> </a:t>
            </a:r>
            <a:r>
              <a:rPr lang="fr-FR" dirty="0" err="1" smtClean="0"/>
              <a:t>suffering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an </a:t>
            </a:r>
            <a:r>
              <a:rPr lang="fr-FR" dirty="0" err="1" smtClean="0"/>
              <a:t>inferiority</a:t>
            </a:r>
            <a:r>
              <a:rPr lang="fr-FR" dirty="0" smtClean="0"/>
              <a:t> </a:t>
            </a:r>
            <a:r>
              <a:rPr lang="fr-FR" dirty="0" err="1" smtClean="0"/>
              <a:t>complex</a:t>
            </a:r>
            <a:r>
              <a:rPr lang="fr-FR" dirty="0" smtClean="0"/>
              <a:t> </a:t>
            </a:r>
            <a:r>
              <a:rPr lang="fr-FR" dirty="0" err="1" smtClean="0"/>
              <a:t>which</a:t>
            </a:r>
            <a:r>
              <a:rPr lang="fr-FR" dirty="0" smtClean="0"/>
              <a:t> </a:t>
            </a:r>
            <a:r>
              <a:rPr lang="fr-FR" dirty="0" err="1" smtClean="0"/>
              <a:t>he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unable</a:t>
            </a:r>
            <a:r>
              <a:rPr lang="fr-FR" dirty="0" smtClean="0"/>
              <a:t> to </a:t>
            </a:r>
            <a:r>
              <a:rPr lang="fr-FR" dirty="0" err="1" smtClean="0"/>
              <a:t>overcome</a:t>
            </a:r>
            <a:r>
              <a:rPr lang="fr-FR" dirty="0" smtClean="0"/>
              <a:t>. »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37656"/>
            <a:ext cx="2346036" cy="3042386"/>
          </a:xfrm>
          <a:prstGeom prst="rect">
            <a:avLst/>
          </a:prstGeom>
        </p:spPr>
      </p:pic>
      <p:sp>
        <p:nvSpPr>
          <p:cNvPr id="5" name="Pensées 4"/>
          <p:cNvSpPr/>
          <p:nvPr/>
        </p:nvSpPr>
        <p:spPr>
          <a:xfrm>
            <a:off x="4232683" y="1091826"/>
            <a:ext cx="4029308" cy="2909586"/>
          </a:xfrm>
          <a:prstGeom prst="cloudCallou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2988" y="4001412"/>
            <a:ext cx="3505200" cy="238760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4682652" y="2352990"/>
            <a:ext cx="32314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 smtClean="0">
                <a:solidFill>
                  <a:srgbClr val="FFFF00"/>
                </a:solidFill>
              </a:rPr>
              <a:t>Why</a:t>
            </a:r>
            <a:r>
              <a:rPr lang="fr-FR" sz="2000" dirty="0" smtClean="0">
                <a:solidFill>
                  <a:srgbClr val="FFFF00"/>
                </a:solidFill>
              </a:rPr>
              <a:t> </a:t>
            </a:r>
            <a:r>
              <a:rPr lang="fr-FR" sz="2000" dirty="0" err="1" smtClean="0">
                <a:solidFill>
                  <a:srgbClr val="FFFF00"/>
                </a:solidFill>
              </a:rPr>
              <a:t>does</a:t>
            </a:r>
            <a:r>
              <a:rPr lang="fr-FR" sz="2000" dirty="0" smtClean="0">
                <a:solidFill>
                  <a:srgbClr val="FFFF00"/>
                </a:solidFill>
              </a:rPr>
              <a:t> Popper </a:t>
            </a:r>
            <a:r>
              <a:rPr lang="fr-FR" sz="2000" dirty="0" err="1" smtClean="0">
                <a:solidFill>
                  <a:srgbClr val="FFFF00"/>
                </a:solidFill>
              </a:rPr>
              <a:t>disagree</a:t>
            </a:r>
            <a:r>
              <a:rPr lang="fr-FR" sz="2000" dirty="0" smtClean="0">
                <a:solidFill>
                  <a:srgbClr val="FFFF00"/>
                </a:solidFill>
              </a:rPr>
              <a:t> ?</a:t>
            </a:r>
            <a:endParaRPr lang="fr-FR" sz="2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The </a:t>
            </a:r>
            <a:r>
              <a:rPr lang="fr-FR" dirty="0" err="1" smtClean="0"/>
              <a:t>answer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FALSIFICATION.</a:t>
            </a:r>
          </a:p>
          <a:p>
            <a:r>
              <a:rPr lang="fr-FR" dirty="0" smtClean="0">
                <a:hlinkClick r:id="rId2"/>
              </a:rPr>
              <a:t>http://www.stephenjaygould.org/ctrl/popper_falsification.html</a:t>
            </a: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60246"/>
            <a:ext cx="2286000" cy="48977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Albert Einstein </a:t>
            </a:r>
            <a:r>
              <a:rPr lang="fr-FR" dirty="0" err="1" smtClean="0"/>
              <a:t>said</a:t>
            </a:r>
            <a:r>
              <a:rPr lang="fr-FR" dirty="0" smtClean="0"/>
              <a:t>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64216" y="2286000"/>
            <a:ext cx="4519383" cy="3840163"/>
          </a:xfrm>
        </p:spPr>
        <p:txBody>
          <a:bodyPr anchor="ctr">
            <a:normAutofit/>
          </a:bodyPr>
          <a:lstStyle/>
          <a:p>
            <a:r>
              <a:rPr lang="fr-FR" sz="2600" i="1" dirty="0" smtClean="0"/>
              <a:t>The </a:t>
            </a:r>
            <a:r>
              <a:rPr lang="fr-FR" sz="2600" i="1" dirty="0" err="1" smtClean="0"/>
              <a:t>most</a:t>
            </a:r>
            <a:r>
              <a:rPr lang="fr-FR" sz="2600" i="1" dirty="0" smtClean="0"/>
              <a:t> </a:t>
            </a:r>
            <a:r>
              <a:rPr lang="fr-FR" sz="2600" i="1" dirty="0" err="1" smtClean="0"/>
              <a:t>incomprehensible</a:t>
            </a:r>
            <a:r>
              <a:rPr lang="fr-FR" sz="2600" i="1" dirty="0" smtClean="0"/>
              <a:t> </a:t>
            </a:r>
            <a:r>
              <a:rPr lang="fr-FR" sz="2600" i="1" dirty="0" err="1" smtClean="0"/>
              <a:t>thing</a:t>
            </a:r>
            <a:r>
              <a:rPr lang="fr-FR" sz="2600" i="1" dirty="0" smtClean="0"/>
              <a:t> about the world </a:t>
            </a:r>
            <a:r>
              <a:rPr lang="fr-FR" sz="2600" i="1" dirty="0" err="1" smtClean="0"/>
              <a:t>is</a:t>
            </a:r>
            <a:r>
              <a:rPr lang="fr-FR" sz="2600" i="1" dirty="0" smtClean="0"/>
              <a:t> </a:t>
            </a:r>
            <a:r>
              <a:rPr lang="fr-FR" sz="2600" i="1" dirty="0" err="1" smtClean="0"/>
              <a:t>that</a:t>
            </a:r>
            <a:r>
              <a:rPr lang="fr-FR" sz="2600" i="1" dirty="0" smtClean="0"/>
              <a:t> </a:t>
            </a:r>
            <a:r>
              <a:rPr lang="fr-FR" sz="2600" i="1" dirty="0" err="1" smtClean="0"/>
              <a:t>it</a:t>
            </a:r>
            <a:r>
              <a:rPr lang="fr-FR" sz="2600" i="1" dirty="0" smtClean="0"/>
              <a:t> </a:t>
            </a:r>
            <a:r>
              <a:rPr lang="fr-FR" sz="2600" i="1" dirty="0" err="1" smtClean="0"/>
              <a:t>is</a:t>
            </a:r>
            <a:r>
              <a:rPr lang="fr-FR" sz="2600" i="1" dirty="0" smtClean="0"/>
              <a:t> </a:t>
            </a:r>
            <a:r>
              <a:rPr lang="fr-FR" sz="2600" i="1" dirty="0" err="1" smtClean="0"/>
              <a:t>comprehensible</a:t>
            </a:r>
            <a:r>
              <a:rPr lang="fr-FR" sz="2600" i="1" dirty="0" smtClean="0"/>
              <a:t>.</a:t>
            </a:r>
            <a:endParaRPr lang="fr-FR" sz="2600" i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6300"/>
            <a:ext cx="3784600" cy="4711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Any</a:t>
            </a:r>
            <a:r>
              <a:rPr lang="fr-FR" dirty="0" smtClean="0"/>
              <a:t> questions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657" y="1950980"/>
            <a:ext cx="8582723" cy="49070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What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the </a:t>
            </a:r>
            <a:r>
              <a:rPr lang="fr-FR" dirty="0" err="1" smtClean="0"/>
              <a:t>Scientific</a:t>
            </a:r>
            <a:r>
              <a:rPr lang="fr-FR" dirty="0" smtClean="0"/>
              <a:t> </a:t>
            </a:r>
            <a:r>
              <a:rPr lang="fr-FR" dirty="0" err="1" smtClean="0"/>
              <a:t>Method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4172" y="2102406"/>
            <a:ext cx="5994400" cy="4254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Let’s</a:t>
            </a:r>
            <a:r>
              <a:rPr lang="fr-FR" dirty="0" smtClean="0"/>
              <a:t> </a:t>
            </a:r>
            <a:r>
              <a:rPr lang="fr-FR" dirty="0" err="1" smtClean="0"/>
              <a:t>try</a:t>
            </a:r>
            <a:r>
              <a:rPr lang="fr-FR" dirty="0" smtClean="0"/>
              <a:t> </a:t>
            </a:r>
            <a:r>
              <a:rPr lang="fr-FR" dirty="0" err="1" smtClean="0"/>
              <a:t>it</a:t>
            </a:r>
            <a:r>
              <a:rPr lang="fr-FR" dirty="0" smtClean="0"/>
              <a:t>!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Card</a:t>
            </a:r>
            <a:r>
              <a:rPr lang="fr-FR" dirty="0" smtClean="0"/>
              <a:t> </a:t>
            </a:r>
            <a:r>
              <a:rPr lang="fr-FR" dirty="0" err="1" smtClean="0"/>
              <a:t>game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9568" y="2739400"/>
            <a:ext cx="5080000" cy="3670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The </a:t>
            </a:r>
            <a:r>
              <a:rPr lang="fr-FR" dirty="0" err="1" smtClean="0"/>
              <a:t>Scientific</a:t>
            </a:r>
            <a:r>
              <a:rPr lang="fr-FR" dirty="0" smtClean="0"/>
              <a:t> </a:t>
            </a:r>
            <a:r>
              <a:rPr lang="fr-FR" dirty="0" err="1" smtClean="0"/>
              <a:t>Method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r-FR" sz="2800" i="1" dirty="0" smtClean="0"/>
              <a:t>I </a:t>
            </a:r>
            <a:r>
              <a:rPr lang="fr-FR" sz="2800" i="1" dirty="0" err="1" smtClean="0"/>
              <a:t>think</a:t>
            </a:r>
            <a:r>
              <a:rPr lang="fr-FR" sz="2800" i="1" dirty="0" smtClean="0"/>
              <a:t>, </a:t>
            </a:r>
            <a:r>
              <a:rPr lang="fr-FR" sz="2800" i="1" dirty="0" err="1" smtClean="0"/>
              <a:t>therefore</a:t>
            </a:r>
            <a:r>
              <a:rPr lang="fr-FR" sz="2800" i="1" dirty="0" smtClean="0"/>
              <a:t> I </a:t>
            </a:r>
            <a:r>
              <a:rPr lang="fr-FR" sz="2800" i="1" dirty="0" err="1" smtClean="0"/>
              <a:t>am</a:t>
            </a:r>
            <a:r>
              <a:rPr lang="fr-FR" sz="2800" i="1" dirty="0" smtClean="0"/>
              <a:t>. 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734" y="456252"/>
            <a:ext cx="4598856" cy="626044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1590" y="1065015"/>
            <a:ext cx="4061101" cy="5061148"/>
          </a:xfrm>
          <a:prstGeom prst="rect">
            <a:avLst/>
          </a:prstGeom>
        </p:spPr>
      </p:pic>
      <p:pic>
        <p:nvPicPr>
          <p:cNvPr id="7" name="I 1"/>
          <p:cNvPicPr/>
          <p:nvPr/>
        </p:nvPicPr>
        <p:blipFill>
          <a:blip r:embed="rId4"/>
          <a:stretch>
            <a:fillRect/>
          </a:stretch>
        </p:blipFill>
        <p:spPr>
          <a:xfrm>
            <a:off x="282734" y="456252"/>
            <a:ext cx="5488169" cy="59182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Let’s</a:t>
            </a:r>
            <a:r>
              <a:rPr lang="fr-FR" dirty="0" smtClean="0"/>
              <a:t> </a:t>
            </a:r>
            <a:r>
              <a:rPr lang="fr-FR" dirty="0" err="1" smtClean="0"/>
              <a:t>try</a:t>
            </a:r>
            <a:r>
              <a:rPr lang="fr-FR" dirty="0" smtClean="0"/>
              <a:t> </a:t>
            </a:r>
            <a:r>
              <a:rPr lang="fr-FR" dirty="0" err="1" smtClean="0"/>
              <a:t>it</a:t>
            </a:r>
            <a:r>
              <a:rPr lang="fr-FR" dirty="0" smtClean="0"/>
              <a:t>!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Read </a:t>
            </a:r>
            <a:r>
              <a:rPr lang="fr-FR" dirty="0" err="1" smtClean="0"/>
              <a:t>this</a:t>
            </a:r>
            <a:r>
              <a:rPr lang="fr-FR" dirty="0" smtClean="0"/>
              <a:t> article:</a:t>
            </a:r>
          </a:p>
          <a:p>
            <a:pPr algn="ctr">
              <a:buNone/>
            </a:pPr>
            <a:r>
              <a:rPr lang="fr-FR" b="1" dirty="0" smtClean="0"/>
              <a:t>DEADLY DISEASE IN CENTRAL LONDON </a:t>
            </a:r>
            <a:r>
              <a:rPr lang="fr-FR" b="1" i="1" dirty="0" smtClean="0"/>
              <a:t>3 </a:t>
            </a:r>
            <a:r>
              <a:rPr lang="fr-FR" b="1" i="1" dirty="0" err="1" smtClean="0"/>
              <a:t>September</a:t>
            </a:r>
            <a:r>
              <a:rPr lang="fr-FR" b="1" i="1" dirty="0" smtClean="0"/>
              <a:t> 1854 </a:t>
            </a:r>
          </a:p>
          <a:p>
            <a:pPr algn="ctr">
              <a:buNone/>
            </a:pPr>
            <a:r>
              <a:rPr lang="fr-FR" b="1" i="1" dirty="0" smtClean="0"/>
              <a:t>The </a:t>
            </a:r>
            <a:r>
              <a:rPr lang="fr-FR" b="1" i="1" dirty="0" err="1" smtClean="0"/>
              <a:t>serious</a:t>
            </a:r>
            <a:r>
              <a:rPr lang="fr-FR" b="1" i="1" dirty="0" smtClean="0"/>
              <a:t> </a:t>
            </a:r>
            <a:r>
              <a:rPr lang="fr-FR" b="1" i="1" dirty="0" err="1" smtClean="0"/>
              <a:t>outbreak</a:t>
            </a:r>
            <a:r>
              <a:rPr lang="fr-FR" b="1" i="1" dirty="0" smtClean="0"/>
              <a:t> of cholera </a:t>
            </a:r>
            <a:r>
              <a:rPr lang="fr-FR" b="1" i="1" dirty="0" err="1" smtClean="0"/>
              <a:t>which</a:t>
            </a:r>
            <a:r>
              <a:rPr lang="fr-FR" b="1" i="1" dirty="0" smtClean="0"/>
              <a:t> has </a:t>
            </a:r>
            <a:r>
              <a:rPr lang="fr-FR" b="1" i="1" dirty="0" err="1" smtClean="0"/>
              <a:t>befallen</a:t>
            </a:r>
            <a:r>
              <a:rPr lang="fr-FR" b="1" i="1" dirty="0" smtClean="0"/>
              <a:t> the Soho district of Central London </a:t>
            </a:r>
            <a:r>
              <a:rPr lang="fr-FR" b="1" i="1" dirty="0" err="1" smtClean="0"/>
              <a:t>these</a:t>
            </a:r>
            <a:r>
              <a:rPr lang="fr-FR" b="1" i="1" dirty="0" smtClean="0"/>
              <a:t> </a:t>
            </a:r>
            <a:r>
              <a:rPr lang="fr-FR" b="1" i="1" dirty="0" err="1" smtClean="0"/>
              <a:t>past</a:t>
            </a:r>
            <a:r>
              <a:rPr lang="fr-FR" b="1" i="1" dirty="0" smtClean="0"/>
              <a:t> </a:t>
            </a:r>
            <a:r>
              <a:rPr lang="fr-FR" b="1" i="1" dirty="0" err="1" smtClean="0"/>
              <a:t>days</a:t>
            </a:r>
            <a:r>
              <a:rPr lang="fr-FR" b="1" i="1" dirty="0" smtClean="0"/>
              <a:t> has </a:t>
            </a:r>
            <a:r>
              <a:rPr lang="fr-FR" b="1" i="1" dirty="0" err="1" smtClean="0"/>
              <a:t>worsened</a:t>
            </a:r>
            <a:r>
              <a:rPr lang="fr-FR" b="1" i="1" dirty="0" smtClean="0"/>
              <a:t>. This </a:t>
            </a:r>
            <a:r>
              <a:rPr lang="fr-FR" b="1" i="1" dirty="0" err="1" smtClean="0"/>
              <a:t>dreadful</a:t>
            </a:r>
            <a:r>
              <a:rPr lang="fr-FR" b="1" i="1" dirty="0" smtClean="0"/>
              <a:t> </a:t>
            </a:r>
            <a:r>
              <a:rPr lang="fr-FR" b="1" i="1" dirty="0" err="1" smtClean="0"/>
              <a:t>disease</a:t>
            </a:r>
            <a:r>
              <a:rPr lang="fr-FR" b="1" i="1" dirty="0" smtClean="0"/>
              <a:t>, </a:t>
            </a:r>
            <a:r>
              <a:rPr lang="fr-FR" b="1" i="1" dirty="0" err="1" smtClean="0"/>
              <a:t>whose</a:t>
            </a:r>
            <a:r>
              <a:rPr lang="fr-FR" b="1" i="1" dirty="0" smtClean="0"/>
              <a:t> </a:t>
            </a:r>
            <a:r>
              <a:rPr lang="fr-FR" b="1" i="1" dirty="0" err="1" smtClean="0"/>
              <a:t>symptoms</a:t>
            </a:r>
            <a:r>
              <a:rPr lang="fr-FR" b="1" i="1" dirty="0" smtClean="0"/>
              <a:t> </a:t>
            </a:r>
            <a:r>
              <a:rPr lang="fr-FR" b="1" i="1" dirty="0" err="1" smtClean="0"/>
              <a:t>include</a:t>
            </a:r>
            <a:r>
              <a:rPr lang="fr-FR" b="1" i="1" dirty="0" smtClean="0"/>
              <a:t> </a:t>
            </a:r>
            <a:r>
              <a:rPr lang="fr-FR" b="1" i="1" dirty="0" err="1" smtClean="0"/>
              <a:t>severe</a:t>
            </a:r>
            <a:r>
              <a:rPr lang="fr-FR" b="1" i="1" dirty="0" smtClean="0"/>
              <a:t> </a:t>
            </a:r>
            <a:r>
              <a:rPr lang="fr-FR" b="1" i="1" dirty="0" err="1" smtClean="0"/>
              <a:t>diarrhoea</a:t>
            </a:r>
            <a:r>
              <a:rPr lang="fr-FR" b="1" i="1" dirty="0" smtClean="0"/>
              <a:t>, continues to claim </a:t>
            </a:r>
            <a:r>
              <a:rPr lang="fr-FR" b="1" i="1" dirty="0" err="1" smtClean="0"/>
              <a:t>victims</a:t>
            </a:r>
            <a:r>
              <a:rPr lang="fr-FR" b="1" i="1" dirty="0" smtClean="0"/>
              <a:t>.  The </a:t>
            </a:r>
            <a:r>
              <a:rPr lang="fr-FR" b="1" i="1" dirty="0" err="1" smtClean="0"/>
              <a:t>death</a:t>
            </a:r>
            <a:r>
              <a:rPr lang="fr-FR" b="1" i="1" dirty="0" smtClean="0"/>
              <a:t> </a:t>
            </a:r>
            <a:r>
              <a:rPr lang="fr-FR" b="1" i="1" dirty="0" err="1" smtClean="0"/>
              <a:t>toll</a:t>
            </a:r>
            <a:r>
              <a:rPr lang="fr-FR" b="1" i="1" dirty="0" smtClean="0"/>
              <a:t> </a:t>
            </a:r>
            <a:r>
              <a:rPr lang="fr-FR" b="1" i="1" dirty="0" err="1" smtClean="0"/>
              <a:t>from</a:t>
            </a:r>
            <a:r>
              <a:rPr lang="fr-FR" b="1" i="1" dirty="0" smtClean="0"/>
              <a:t> </a:t>
            </a:r>
            <a:r>
              <a:rPr lang="fr-FR" b="1" i="1" dirty="0" err="1" smtClean="0"/>
              <a:t>this</a:t>
            </a:r>
            <a:r>
              <a:rPr lang="fr-FR" b="1" i="1" dirty="0" smtClean="0"/>
              <a:t> </a:t>
            </a:r>
            <a:r>
              <a:rPr lang="fr-FR" b="1" i="1" dirty="0" err="1" smtClean="0"/>
              <a:t>outbreak</a:t>
            </a:r>
            <a:r>
              <a:rPr lang="fr-FR" b="1" i="1" dirty="0" smtClean="0"/>
              <a:t> has </a:t>
            </a:r>
            <a:r>
              <a:rPr lang="fr-FR" b="1" i="1" dirty="0" err="1" smtClean="0"/>
              <a:t>now</a:t>
            </a:r>
            <a:r>
              <a:rPr lang="fr-FR" b="1" i="1" dirty="0" smtClean="0"/>
              <a:t> </a:t>
            </a:r>
            <a:r>
              <a:rPr lang="fr-FR" b="1" i="1" dirty="0" err="1" smtClean="0"/>
              <a:t>reached</a:t>
            </a:r>
            <a:r>
              <a:rPr lang="fr-FR" b="1" i="1" dirty="0" smtClean="0"/>
              <a:t> five </a:t>
            </a:r>
            <a:r>
              <a:rPr lang="fr-FR" b="1" i="1" dirty="0" err="1" smtClean="0"/>
              <a:t>hundred</a:t>
            </a:r>
            <a:r>
              <a:rPr lang="fr-FR" b="1" i="1" dirty="0" smtClean="0"/>
              <a:t> and shows no </a:t>
            </a:r>
            <a:r>
              <a:rPr lang="fr-FR" b="1" i="1" dirty="0" err="1" smtClean="0"/>
              <a:t>sign</a:t>
            </a:r>
            <a:r>
              <a:rPr lang="fr-FR" b="1" i="1" dirty="0" smtClean="0"/>
              <a:t> of </a:t>
            </a:r>
            <a:r>
              <a:rPr lang="fr-FR" b="1" i="1" dirty="0" err="1" smtClean="0"/>
              <a:t>slowing</a:t>
            </a:r>
            <a:r>
              <a:rPr lang="fr-FR" b="1" i="1" dirty="0" smtClean="0"/>
              <a:t> down. </a:t>
            </a:r>
            <a:r>
              <a:rPr lang="fr-FR" b="1" i="1" dirty="0" err="1" smtClean="0"/>
              <a:t>Why</a:t>
            </a:r>
            <a:r>
              <a:rPr lang="fr-FR" b="1" i="1" dirty="0" smtClean="0"/>
              <a:t> has </a:t>
            </a:r>
            <a:r>
              <a:rPr lang="fr-FR" b="1" i="1" dirty="0" err="1" smtClean="0"/>
              <a:t>this</a:t>
            </a:r>
            <a:r>
              <a:rPr lang="fr-FR" b="1" i="1" dirty="0" smtClean="0"/>
              <a:t> </a:t>
            </a:r>
            <a:r>
              <a:rPr lang="fr-FR" b="1" i="1" dirty="0" err="1" smtClean="0"/>
              <a:t>disease</a:t>
            </a:r>
            <a:r>
              <a:rPr lang="fr-FR" b="1" i="1" dirty="0" smtClean="0"/>
              <a:t> </a:t>
            </a:r>
            <a:r>
              <a:rPr lang="fr-FR" b="1" i="1" dirty="0" err="1" smtClean="0"/>
              <a:t>struck</a:t>
            </a:r>
            <a:r>
              <a:rPr lang="fr-FR" b="1" i="1" dirty="0" smtClean="0"/>
              <a:t>? </a:t>
            </a:r>
            <a:r>
              <a:rPr lang="fr-FR" b="1" i="1" dirty="0" err="1" smtClean="0"/>
              <a:t>Some</a:t>
            </a:r>
            <a:r>
              <a:rPr lang="fr-FR" b="1" i="1" dirty="0" smtClean="0"/>
              <a:t> </a:t>
            </a:r>
            <a:r>
              <a:rPr lang="fr-FR" b="1" i="1" dirty="0" err="1" smtClean="0"/>
              <a:t>say</a:t>
            </a:r>
            <a:r>
              <a:rPr lang="fr-FR" b="1" i="1" dirty="0" smtClean="0"/>
              <a:t> </a:t>
            </a:r>
            <a:r>
              <a:rPr lang="fr-FR" b="1" i="1" dirty="0" err="1" smtClean="0"/>
              <a:t>that</a:t>
            </a:r>
            <a:r>
              <a:rPr lang="fr-FR" b="1" i="1" dirty="0" smtClean="0"/>
              <a:t> </a:t>
            </a:r>
            <a:r>
              <a:rPr lang="fr-FR" b="1" i="1" dirty="0" err="1" smtClean="0"/>
              <a:t>there</a:t>
            </a:r>
            <a:r>
              <a:rPr lang="fr-FR" b="1" i="1" dirty="0" smtClean="0"/>
              <a:t> </a:t>
            </a:r>
            <a:r>
              <a:rPr lang="fr-FR" b="1" i="1" dirty="0" err="1" smtClean="0"/>
              <a:t>is</a:t>
            </a:r>
            <a:r>
              <a:rPr lang="fr-FR" b="1" i="1" dirty="0" smtClean="0"/>
              <a:t> </a:t>
            </a:r>
            <a:r>
              <a:rPr lang="fr-FR" b="1" i="1" dirty="0" err="1" smtClean="0"/>
              <a:t>something</a:t>
            </a:r>
            <a:r>
              <a:rPr lang="fr-FR" b="1" i="1" dirty="0" smtClean="0"/>
              <a:t> in the air... </a:t>
            </a:r>
            <a:endParaRPr lang="fr-FR" dirty="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83483"/>
            <a:ext cx="2426502" cy="16886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Background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fr-FR" b="1" i="1" dirty="0" smtClean="0"/>
              <a:t>			Background information</a:t>
            </a:r>
          </a:p>
          <a:p>
            <a:pPr algn="just">
              <a:buNone/>
            </a:pPr>
            <a:r>
              <a:rPr lang="fr-FR" b="1" i="1" dirty="0" smtClean="0"/>
              <a:t>     </a:t>
            </a:r>
            <a:r>
              <a:rPr lang="fr-FR" b="1" i="1" dirty="0" err="1" smtClean="0"/>
              <a:t>At</a:t>
            </a:r>
            <a:r>
              <a:rPr lang="fr-FR" b="1" i="1" dirty="0" smtClean="0"/>
              <a:t> </a:t>
            </a:r>
            <a:r>
              <a:rPr lang="fr-FR" b="1" i="1" dirty="0" err="1" smtClean="0"/>
              <a:t>this</a:t>
            </a:r>
            <a:r>
              <a:rPr lang="fr-FR" b="1" i="1" dirty="0" smtClean="0"/>
              <a:t> time buildings in the area </a:t>
            </a:r>
            <a:r>
              <a:rPr lang="fr-FR" b="1" i="1" dirty="0" err="1" smtClean="0"/>
              <a:t>did</a:t>
            </a:r>
            <a:r>
              <a:rPr lang="fr-FR" b="1" i="1" dirty="0" smtClean="0"/>
              <a:t> not have water </a:t>
            </a:r>
            <a:r>
              <a:rPr lang="fr-FR" b="1" i="1" dirty="0" err="1" smtClean="0"/>
              <a:t>supplied</a:t>
            </a:r>
            <a:r>
              <a:rPr lang="fr-FR" b="1" i="1" dirty="0" smtClean="0"/>
              <a:t> </a:t>
            </a:r>
            <a:r>
              <a:rPr lang="fr-FR" b="1" i="1" dirty="0" err="1" smtClean="0"/>
              <a:t>through</a:t>
            </a:r>
            <a:r>
              <a:rPr lang="fr-FR" b="1" i="1" dirty="0" smtClean="0"/>
              <a:t> pipes </a:t>
            </a:r>
            <a:r>
              <a:rPr lang="fr-FR" b="1" i="1" dirty="0" err="1" smtClean="0"/>
              <a:t>into</a:t>
            </a:r>
            <a:r>
              <a:rPr lang="fr-FR" b="1" i="1" dirty="0" smtClean="0"/>
              <a:t> </a:t>
            </a:r>
            <a:r>
              <a:rPr lang="fr-FR" b="1" i="1" dirty="0" err="1" smtClean="0"/>
              <a:t>each</a:t>
            </a:r>
            <a:r>
              <a:rPr lang="fr-FR" b="1" i="1" dirty="0" smtClean="0"/>
              <a:t> home. </a:t>
            </a:r>
            <a:r>
              <a:rPr lang="fr-FR" b="1" i="1" dirty="0" err="1" smtClean="0"/>
              <a:t>Instead</a:t>
            </a:r>
            <a:r>
              <a:rPr lang="fr-FR" b="1" i="1" dirty="0" smtClean="0"/>
              <a:t>, people </a:t>
            </a:r>
            <a:r>
              <a:rPr lang="fr-FR" b="1" i="1" dirty="0" err="1" smtClean="0"/>
              <a:t>would</a:t>
            </a:r>
            <a:r>
              <a:rPr lang="fr-FR" b="1" i="1" dirty="0" smtClean="0"/>
              <a:t> go to water </a:t>
            </a:r>
            <a:r>
              <a:rPr lang="fr-FR" b="1" i="1" dirty="0" err="1" smtClean="0"/>
              <a:t>pumps</a:t>
            </a:r>
            <a:r>
              <a:rPr lang="fr-FR" b="1" i="1" dirty="0" smtClean="0"/>
              <a:t> in the </a:t>
            </a:r>
            <a:r>
              <a:rPr lang="fr-FR" b="1" i="1" dirty="0" err="1" smtClean="0"/>
              <a:t>street</a:t>
            </a:r>
            <a:r>
              <a:rPr lang="fr-FR" b="1" i="1" dirty="0" smtClean="0"/>
              <a:t> </a:t>
            </a:r>
            <a:r>
              <a:rPr lang="fr-FR" b="1" i="1" dirty="0" err="1" smtClean="0"/>
              <a:t>which</a:t>
            </a:r>
            <a:r>
              <a:rPr lang="fr-FR" b="1" i="1" dirty="0" smtClean="0"/>
              <a:t> </a:t>
            </a:r>
            <a:r>
              <a:rPr lang="fr-FR" b="1" i="1" dirty="0" err="1" smtClean="0"/>
              <a:t>were</a:t>
            </a:r>
            <a:r>
              <a:rPr lang="fr-FR" b="1" i="1" dirty="0" smtClean="0"/>
              <a:t> </a:t>
            </a:r>
            <a:r>
              <a:rPr lang="fr-FR" b="1" i="1" dirty="0" err="1" smtClean="0"/>
              <a:t>connected</a:t>
            </a:r>
            <a:r>
              <a:rPr lang="fr-FR" b="1" i="1" dirty="0" smtClean="0"/>
              <a:t> to an underground </a:t>
            </a:r>
            <a:r>
              <a:rPr lang="fr-FR" b="1" i="1" dirty="0" err="1" smtClean="0"/>
              <a:t>well</a:t>
            </a:r>
            <a:r>
              <a:rPr lang="fr-FR" b="1" i="1" dirty="0" smtClean="0"/>
              <a:t>. </a:t>
            </a:r>
            <a:r>
              <a:rPr lang="fr-FR" b="1" i="1" dirty="0" err="1" smtClean="0"/>
              <a:t>They</a:t>
            </a:r>
            <a:r>
              <a:rPr lang="fr-FR" b="1" i="1" dirty="0" smtClean="0"/>
              <a:t> </a:t>
            </a:r>
            <a:r>
              <a:rPr lang="fr-FR" b="1" i="1" dirty="0" err="1" smtClean="0"/>
              <a:t>would</a:t>
            </a:r>
            <a:r>
              <a:rPr lang="fr-FR" b="1" i="1" dirty="0" smtClean="0"/>
              <a:t> </a:t>
            </a:r>
            <a:r>
              <a:rPr lang="fr-FR" b="1" i="1" dirty="0" err="1" smtClean="0"/>
              <a:t>pump</a:t>
            </a:r>
            <a:r>
              <a:rPr lang="fr-FR" b="1" i="1" dirty="0" smtClean="0"/>
              <a:t> water </a:t>
            </a:r>
            <a:r>
              <a:rPr lang="fr-FR" b="1" i="1" dirty="0" err="1" smtClean="0"/>
              <a:t>into</a:t>
            </a:r>
            <a:r>
              <a:rPr lang="fr-FR" b="1" i="1" dirty="0" smtClean="0"/>
              <a:t> </a:t>
            </a:r>
            <a:r>
              <a:rPr lang="fr-FR" b="1" i="1" dirty="0" err="1" smtClean="0"/>
              <a:t>buckets</a:t>
            </a:r>
            <a:r>
              <a:rPr lang="fr-FR" b="1" i="1" dirty="0" smtClean="0"/>
              <a:t> and </a:t>
            </a:r>
            <a:r>
              <a:rPr lang="fr-FR" b="1" i="1" dirty="0" err="1" smtClean="0"/>
              <a:t>take</a:t>
            </a:r>
            <a:r>
              <a:rPr lang="fr-FR" b="1" i="1" dirty="0" smtClean="0"/>
              <a:t> </a:t>
            </a:r>
            <a:r>
              <a:rPr lang="fr-FR" b="1" i="1" dirty="0" err="1" smtClean="0"/>
              <a:t>this</a:t>
            </a:r>
            <a:r>
              <a:rPr lang="fr-FR" b="1" i="1" dirty="0" smtClean="0"/>
              <a:t> back to </a:t>
            </a:r>
            <a:r>
              <a:rPr lang="fr-FR" b="1" i="1" dirty="0" err="1" smtClean="0"/>
              <a:t>their</a:t>
            </a:r>
            <a:r>
              <a:rPr lang="fr-FR" b="1" i="1" dirty="0" smtClean="0"/>
              <a:t> homes and use </a:t>
            </a:r>
            <a:r>
              <a:rPr lang="fr-FR" b="1" i="1" dirty="0" err="1" smtClean="0"/>
              <a:t>it</a:t>
            </a:r>
            <a:r>
              <a:rPr lang="fr-FR" b="1" i="1" dirty="0" smtClean="0"/>
              <a:t> for </a:t>
            </a:r>
            <a:r>
              <a:rPr lang="fr-FR" b="1" i="1" dirty="0" err="1" smtClean="0"/>
              <a:t>washing</a:t>
            </a:r>
            <a:r>
              <a:rPr lang="fr-FR" b="1" i="1" dirty="0" smtClean="0"/>
              <a:t>, </a:t>
            </a:r>
            <a:r>
              <a:rPr lang="fr-FR" b="1" i="1" dirty="0" err="1" smtClean="0"/>
              <a:t>drinking</a:t>
            </a:r>
            <a:r>
              <a:rPr lang="fr-FR" b="1" i="1" dirty="0" smtClean="0"/>
              <a:t> and cooking. A </a:t>
            </a:r>
            <a:r>
              <a:rPr lang="fr-FR" b="1" i="1" dirty="0" err="1" smtClean="0"/>
              <a:t>doctor</a:t>
            </a:r>
            <a:r>
              <a:rPr lang="fr-FR" b="1" i="1" dirty="0" smtClean="0"/>
              <a:t>, John Snow, </a:t>
            </a:r>
            <a:r>
              <a:rPr lang="fr-FR" b="1" i="1" dirty="0" err="1" smtClean="0"/>
              <a:t>was</a:t>
            </a:r>
            <a:r>
              <a:rPr lang="fr-FR" b="1" i="1" dirty="0" smtClean="0"/>
              <a:t> </a:t>
            </a:r>
            <a:r>
              <a:rPr lang="fr-FR" b="1" i="1" dirty="0" err="1" smtClean="0"/>
              <a:t>appalled</a:t>
            </a:r>
            <a:r>
              <a:rPr lang="fr-FR" b="1" i="1" dirty="0" smtClean="0"/>
              <a:t> by the cholera </a:t>
            </a:r>
            <a:r>
              <a:rPr lang="fr-FR" b="1" i="1" dirty="0" err="1" smtClean="0"/>
              <a:t>outbreak</a:t>
            </a:r>
            <a:r>
              <a:rPr lang="fr-FR" b="1" i="1" dirty="0" smtClean="0"/>
              <a:t>. He </a:t>
            </a:r>
            <a:r>
              <a:rPr lang="fr-FR" b="1" i="1" dirty="0" err="1" smtClean="0"/>
              <a:t>visited</a:t>
            </a:r>
            <a:r>
              <a:rPr lang="fr-FR" b="1" i="1" dirty="0" smtClean="0"/>
              <a:t> the area </a:t>
            </a:r>
            <a:r>
              <a:rPr lang="fr-FR" b="1" i="1" dirty="0" err="1" smtClean="0"/>
              <a:t>affected</a:t>
            </a:r>
            <a:r>
              <a:rPr lang="fr-FR" b="1" i="1" dirty="0" smtClean="0"/>
              <a:t> and </a:t>
            </a:r>
            <a:r>
              <a:rPr lang="fr-FR" b="1" i="1" dirty="0" err="1" smtClean="0"/>
              <a:t>talked</a:t>
            </a:r>
            <a:r>
              <a:rPr lang="fr-FR" b="1" i="1" dirty="0" smtClean="0"/>
              <a:t> to the people </a:t>
            </a:r>
            <a:r>
              <a:rPr lang="fr-FR" b="1" i="1" dirty="0" err="1" smtClean="0"/>
              <a:t>that</a:t>
            </a:r>
            <a:r>
              <a:rPr lang="fr-FR" b="1" i="1" dirty="0" smtClean="0"/>
              <a:t> </a:t>
            </a:r>
            <a:r>
              <a:rPr lang="fr-FR" b="1" i="1" dirty="0" err="1" smtClean="0"/>
              <a:t>lived</a:t>
            </a:r>
            <a:r>
              <a:rPr lang="fr-FR" b="1" i="1" dirty="0" smtClean="0"/>
              <a:t> </a:t>
            </a:r>
            <a:r>
              <a:rPr lang="fr-FR" b="1" i="1" dirty="0" err="1" smtClean="0"/>
              <a:t>there</a:t>
            </a:r>
            <a:r>
              <a:rPr lang="fr-FR" b="1" i="1" dirty="0" smtClean="0"/>
              <a:t> about the </a:t>
            </a:r>
            <a:r>
              <a:rPr lang="fr-FR" b="1" i="1" dirty="0" err="1" smtClean="0"/>
              <a:t>disease</a:t>
            </a:r>
            <a:r>
              <a:rPr lang="fr-FR" b="1" i="1" dirty="0" smtClean="0"/>
              <a:t>. He </a:t>
            </a:r>
            <a:r>
              <a:rPr lang="fr-FR" b="1" i="1" dirty="0" err="1" smtClean="0"/>
              <a:t>discovered</a:t>
            </a:r>
            <a:r>
              <a:rPr lang="fr-FR" b="1" i="1" dirty="0" smtClean="0"/>
              <a:t> </a:t>
            </a:r>
            <a:r>
              <a:rPr lang="fr-FR" b="1" i="1" dirty="0" err="1" smtClean="0"/>
              <a:t>that</a:t>
            </a:r>
            <a:r>
              <a:rPr lang="fr-FR" b="1" i="1" dirty="0" smtClean="0"/>
              <a:t> a large </a:t>
            </a:r>
            <a:r>
              <a:rPr lang="fr-FR" b="1" i="1" dirty="0" err="1" smtClean="0"/>
              <a:t>number</a:t>
            </a:r>
            <a:r>
              <a:rPr lang="fr-FR" b="1" i="1" dirty="0" smtClean="0"/>
              <a:t> of people </a:t>
            </a:r>
            <a:r>
              <a:rPr lang="fr-FR" b="1" i="1" dirty="0" err="1" smtClean="0"/>
              <a:t>who</a:t>
            </a:r>
            <a:r>
              <a:rPr lang="fr-FR" b="1" i="1" dirty="0" smtClean="0"/>
              <a:t> </a:t>
            </a:r>
            <a:r>
              <a:rPr lang="fr-FR" b="1" i="1" dirty="0" err="1" smtClean="0"/>
              <a:t>had</a:t>
            </a:r>
            <a:r>
              <a:rPr lang="fr-FR" b="1" i="1" dirty="0" smtClean="0"/>
              <a:t> </a:t>
            </a:r>
            <a:r>
              <a:rPr lang="fr-FR" b="1" i="1" dirty="0" err="1" smtClean="0"/>
              <a:t>died</a:t>
            </a:r>
            <a:r>
              <a:rPr lang="fr-FR" b="1" i="1" dirty="0" smtClean="0"/>
              <a:t> of the </a:t>
            </a:r>
            <a:r>
              <a:rPr lang="fr-FR" b="1" i="1" dirty="0" err="1" smtClean="0"/>
              <a:t>disease</a:t>
            </a:r>
            <a:r>
              <a:rPr lang="fr-FR" b="1" i="1" dirty="0" smtClean="0"/>
              <a:t> </a:t>
            </a:r>
            <a:r>
              <a:rPr lang="fr-FR" b="1" i="1" dirty="0" err="1" smtClean="0"/>
              <a:t>lived</a:t>
            </a:r>
            <a:r>
              <a:rPr lang="fr-FR" b="1" i="1" dirty="0" smtClean="0"/>
              <a:t> </a:t>
            </a:r>
            <a:r>
              <a:rPr lang="fr-FR" b="1" i="1" dirty="0" err="1" smtClean="0"/>
              <a:t>near</a:t>
            </a:r>
            <a:r>
              <a:rPr lang="fr-FR" b="1" i="1" dirty="0" smtClean="0"/>
              <a:t> a water </a:t>
            </a:r>
            <a:r>
              <a:rPr lang="fr-FR" b="1" i="1" dirty="0" err="1" smtClean="0"/>
              <a:t>pump</a:t>
            </a:r>
            <a:r>
              <a:rPr lang="fr-FR" b="1" i="1" dirty="0" smtClean="0"/>
              <a:t> on Broad Street and </a:t>
            </a:r>
            <a:r>
              <a:rPr lang="fr-FR" b="1" i="1" dirty="0" err="1" smtClean="0"/>
              <a:t>that</a:t>
            </a:r>
            <a:r>
              <a:rPr lang="fr-FR" b="1" i="1" dirty="0" smtClean="0"/>
              <a:t> </a:t>
            </a:r>
            <a:r>
              <a:rPr lang="fr-FR" b="1" i="1" dirty="0" err="1" smtClean="0"/>
              <a:t>they</a:t>
            </a:r>
            <a:r>
              <a:rPr lang="fr-FR" b="1" i="1" dirty="0" smtClean="0"/>
              <a:t> </a:t>
            </a:r>
            <a:r>
              <a:rPr lang="fr-FR" b="1" i="1" dirty="0" err="1" smtClean="0"/>
              <a:t>had</a:t>
            </a:r>
            <a:r>
              <a:rPr lang="fr-FR" b="1" i="1" dirty="0" smtClean="0"/>
              <a:t> </a:t>
            </a:r>
            <a:r>
              <a:rPr lang="fr-FR" b="1" i="1" dirty="0" err="1" smtClean="0"/>
              <a:t>taken</a:t>
            </a:r>
            <a:r>
              <a:rPr lang="fr-FR" b="1" i="1" dirty="0" smtClean="0"/>
              <a:t> water </a:t>
            </a:r>
            <a:r>
              <a:rPr lang="fr-FR" b="1" i="1" dirty="0" err="1" smtClean="0"/>
              <a:t>from</a:t>
            </a:r>
            <a:r>
              <a:rPr lang="fr-FR" b="1" i="1" dirty="0" smtClean="0"/>
              <a:t> </a:t>
            </a:r>
            <a:r>
              <a:rPr lang="fr-FR" b="1" i="1" dirty="0" err="1" smtClean="0"/>
              <a:t>this</a:t>
            </a:r>
            <a:r>
              <a:rPr lang="fr-FR" b="1" i="1" dirty="0" smtClean="0"/>
              <a:t> </a:t>
            </a:r>
            <a:r>
              <a:rPr lang="fr-FR" b="1" i="1" dirty="0" err="1" smtClean="0"/>
              <a:t>pump</a:t>
            </a:r>
            <a:r>
              <a:rPr lang="fr-FR" b="1" i="1" dirty="0" smtClean="0"/>
              <a:t>. John Snow </a:t>
            </a:r>
            <a:r>
              <a:rPr lang="fr-FR" b="1" i="1" dirty="0" err="1" smtClean="0"/>
              <a:t>persuaded</a:t>
            </a:r>
            <a:r>
              <a:rPr lang="fr-FR" b="1" i="1" dirty="0" smtClean="0"/>
              <a:t> the local </a:t>
            </a:r>
            <a:r>
              <a:rPr lang="fr-FR" b="1" i="1" dirty="0" err="1" smtClean="0"/>
              <a:t>authority</a:t>
            </a:r>
            <a:r>
              <a:rPr lang="fr-FR" b="1" i="1" dirty="0" smtClean="0"/>
              <a:t> to close the </a:t>
            </a:r>
            <a:r>
              <a:rPr lang="fr-FR" b="1" i="1" dirty="0" err="1" smtClean="0"/>
              <a:t>pump</a:t>
            </a:r>
            <a:r>
              <a:rPr lang="fr-FR" b="1" i="1" dirty="0" smtClean="0"/>
              <a:t> and </a:t>
            </a:r>
            <a:r>
              <a:rPr lang="fr-FR" b="1" i="1" dirty="0" err="1" smtClean="0"/>
              <a:t>soon</a:t>
            </a:r>
            <a:r>
              <a:rPr lang="fr-FR" b="1" i="1" dirty="0" smtClean="0"/>
              <a:t> the </a:t>
            </a:r>
            <a:r>
              <a:rPr lang="fr-FR" b="1" i="1" dirty="0" err="1" smtClean="0"/>
              <a:t>number</a:t>
            </a:r>
            <a:r>
              <a:rPr lang="fr-FR" b="1" i="1" dirty="0" smtClean="0"/>
              <a:t> of cholera cases </a:t>
            </a:r>
            <a:r>
              <a:rPr lang="fr-FR" b="1" i="1" dirty="0" err="1" smtClean="0"/>
              <a:t>fell</a:t>
            </a:r>
            <a:r>
              <a:rPr lang="fr-FR" b="1" i="1" dirty="0" smtClean="0"/>
              <a:t> </a:t>
            </a:r>
            <a:r>
              <a:rPr lang="fr-FR" b="1" i="1" dirty="0" err="1" smtClean="0"/>
              <a:t>dramatically</a:t>
            </a:r>
            <a:r>
              <a:rPr lang="fr-FR" b="1" i="1" dirty="0" smtClean="0"/>
              <a:t>. It </a:t>
            </a:r>
            <a:r>
              <a:rPr lang="fr-FR" b="1" i="1" dirty="0" err="1" smtClean="0"/>
              <a:t>was</a:t>
            </a:r>
            <a:r>
              <a:rPr lang="fr-FR" b="1" i="1" dirty="0" smtClean="0"/>
              <a:t> </a:t>
            </a:r>
            <a:r>
              <a:rPr lang="fr-FR" b="1" i="1" dirty="0" err="1" smtClean="0"/>
              <a:t>later</a:t>
            </a:r>
            <a:r>
              <a:rPr lang="fr-FR" b="1" i="1" dirty="0" smtClean="0"/>
              <a:t> </a:t>
            </a:r>
            <a:r>
              <a:rPr lang="fr-FR" b="1" i="1" dirty="0" err="1" smtClean="0"/>
              <a:t>found</a:t>
            </a:r>
            <a:r>
              <a:rPr lang="fr-FR" b="1" i="1" dirty="0" smtClean="0"/>
              <a:t> </a:t>
            </a:r>
            <a:r>
              <a:rPr lang="fr-FR" b="1" i="1" dirty="0" err="1" smtClean="0"/>
              <a:t>that</a:t>
            </a:r>
            <a:r>
              <a:rPr lang="fr-FR" b="1" i="1" dirty="0" smtClean="0"/>
              <a:t> the </a:t>
            </a:r>
            <a:r>
              <a:rPr lang="fr-FR" b="1" i="1" dirty="0" err="1" smtClean="0"/>
              <a:t>well</a:t>
            </a:r>
            <a:r>
              <a:rPr lang="fr-FR" b="1" i="1" dirty="0" smtClean="0"/>
              <a:t> </a:t>
            </a:r>
            <a:r>
              <a:rPr lang="fr-FR" b="1" i="1" dirty="0" err="1" smtClean="0"/>
              <a:t>that</a:t>
            </a:r>
            <a:r>
              <a:rPr lang="fr-FR" b="1" i="1" dirty="0" smtClean="0"/>
              <a:t> gave water for </a:t>
            </a:r>
            <a:r>
              <a:rPr lang="fr-FR" b="1" i="1" dirty="0" err="1" smtClean="0"/>
              <a:t>this</a:t>
            </a:r>
            <a:r>
              <a:rPr lang="fr-FR" b="1" i="1" dirty="0" smtClean="0"/>
              <a:t> </a:t>
            </a:r>
            <a:r>
              <a:rPr lang="fr-FR" b="1" i="1" dirty="0" err="1" smtClean="0"/>
              <a:t>pump</a:t>
            </a:r>
            <a:r>
              <a:rPr lang="fr-FR" b="1" i="1" dirty="0" smtClean="0"/>
              <a:t> </a:t>
            </a:r>
            <a:r>
              <a:rPr lang="fr-FR" b="1" i="1" dirty="0" err="1" smtClean="0"/>
              <a:t>was</a:t>
            </a:r>
            <a:r>
              <a:rPr lang="fr-FR" b="1" i="1" dirty="0" smtClean="0"/>
              <a:t> </a:t>
            </a:r>
            <a:r>
              <a:rPr lang="fr-FR" b="1" i="1" dirty="0" err="1" smtClean="0"/>
              <a:t>near</a:t>
            </a:r>
            <a:r>
              <a:rPr lang="fr-FR" b="1" i="1" dirty="0" smtClean="0"/>
              <a:t> to an underground </a:t>
            </a:r>
            <a:r>
              <a:rPr lang="fr-FR" b="1" i="1" dirty="0" err="1" smtClean="0"/>
              <a:t>cesspit</a:t>
            </a:r>
            <a:r>
              <a:rPr lang="fr-FR" b="1" i="1" dirty="0" smtClean="0"/>
              <a:t> full of </a:t>
            </a:r>
            <a:r>
              <a:rPr lang="fr-FR" b="1" i="1" dirty="0" err="1" smtClean="0"/>
              <a:t>human</a:t>
            </a:r>
            <a:r>
              <a:rPr lang="fr-FR" b="1" i="1" dirty="0" smtClean="0"/>
              <a:t> </a:t>
            </a:r>
            <a:r>
              <a:rPr lang="fr-FR" b="1" i="1" dirty="0" err="1" smtClean="0"/>
              <a:t>sewage</a:t>
            </a:r>
            <a:r>
              <a:rPr lang="fr-FR" b="1" i="1" dirty="0" smtClean="0"/>
              <a:t> </a:t>
            </a:r>
            <a:r>
              <a:rPr lang="fr-FR" b="1" i="1" dirty="0" err="1" smtClean="0"/>
              <a:t>which</a:t>
            </a:r>
            <a:r>
              <a:rPr lang="fr-FR" b="1" i="1" dirty="0" smtClean="0"/>
              <a:t> </a:t>
            </a:r>
            <a:r>
              <a:rPr lang="fr-FR" b="1" i="1" dirty="0" err="1" smtClean="0"/>
              <a:t>had</a:t>
            </a:r>
            <a:r>
              <a:rPr lang="fr-FR" b="1" i="1" dirty="0" smtClean="0"/>
              <a:t> </a:t>
            </a:r>
            <a:r>
              <a:rPr lang="fr-FR" b="1" i="1" dirty="0" err="1" smtClean="0"/>
              <a:t>started</a:t>
            </a:r>
            <a:r>
              <a:rPr lang="fr-FR" b="1" i="1" dirty="0" smtClean="0"/>
              <a:t> to </a:t>
            </a:r>
            <a:r>
              <a:rPr lang="fr-FR" b="1" i="1" dirty="0" err="1" smtClean="0"/>
              <a:t>leak</a:t>
            </a:r>
            <a:r>
              <a:rPr lang="fr-FR" b="1" i="1" dirty="0" smtClean="0"/>
              <a:t> out. 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08263"/>
            <a:ext cx="2628900" cy="3517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Answer</a:t>
            </a:r>
            <a:r>
              <a:rPr lang="fr-FR" dirty="0" smtClean="0"/>
              <a:t> the questions: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What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the </a:t>
            </a:r>
            <a:r>
              <a:rPr lang="fr-FR" dirty="0" err="1" smtClean="0"/>
              <a:t>hypothesis</a:t>
            </a:r>
            <a:r>
              <a:rPr lang="fr-FR" dirty="0" smtClean="0"/>
              <a:t> </a:t>
            </a:r>
            <a:r>
              <a:rPr lang="fr-FR" dirty="0" err="1" smtClean="0"/>
              <a:t>given</a:t>
            </a:r>
            <a:r>
              <a:rPr lang="fr-FR" dirty="0" smtClean="0"/>
              <a:t> in the </a:t>
            </a:r>
            <a:r>
              <a:rPr lang="fr-FR" dirty="0" err="1" smtClean="0"/>
              <a:t>newspaper</a:t>
            </a:r>
            <a:r>
              <a:rPr lang="fr-FR" dirty="0" smtClean="0"/>
              <a:t> article for the cholera </a:t>
            </a:r>
            <a:r>
              <a:rPr lang="fr-FR" dirty="0" err="1" smtClean="0"/>
              <a:t>outbreak</a:t>
            </a:r>
            <a:r>
              <a:rPr lang="fr-FR" dirty="0" smtClean="0"/>
              <a:t>?</a:t>
            </a:r>
          </a:p>
          <a:p>
            <a:r>
              <a:rPr lang="fr-FR" dirty="0" err="1" smtClean="0"/>
              <a:t>What</a:t>
            </a:r>
            <a:r>
              <a:rPr lang="fr-FR" dirty="0" smtClean="0"/>
              <a:t> </a:t>
            </a:r>
            <a:r>
              <a:rPr lang="fr-FR" dirty="0" err="1" smtClean="0"/>
              <a:t>was</a:t>
            </a:r>
            <a:r>
              <a:rPr lang="fr-FR" dirty="0" smtClean="0"/>
              <a:t> John </a:t>
            </a:r>
            <a:r>
              <a:rPr lang="fr-FR" dirty="0" err="1" smtClean="0"/>
              <a:t>Snow’s</a:t>
            </a:r>
            <a:r>
              <a:rPr lang="fr-FR" dirty="0" smtClean="0"/>
              <a:t> </a:t>
            </a:r>
            <a:r>
              <a:rPr lang="fr-FR" dirty="0" err="1" smtClean="0"/>
              <a:t>hypothesis</a:t>
            </a:r>
            <a:r>
              <a:rPr lang="fr-FR" dirty="0" smtClean="0"/>
              <a:t> for the cholera </a:t>
            </a:r>
            <a:r>
              <a:rPr lang="fr-FR" dirty="0" err="1" smtClean="0"/>
              <a:t>outbreak</a:t>
            </a:r>
            <a:r>
              <a:rPr lang="fr-FR" dirty="0" smtClean="0"/>
              <a:t>?</a:t>
            </a:r>
          </a:p>
          <a:p>
            <a:r>
              <a:rPr lang="fr-FR" dirty="0" err="1" smtClean="0"/>
              <a:t>Give</a:t>
            </a:r>
            <a:r>
              <a:rPr lang="fr-FR" dirty="0" smtClean="0"/>
              <a:t> </a:t>
            </a:r>
            <a:r>
              <a:rPr lang="fr-FR" dirty="0" err="1" smtClean="0"/>
              <a:t>three</a:t>
            </a:r>
            <a:r>
              <a:rPr lang="fr-FR" dirty="0" smtClean="0"/>
              <a:t> </a:t>
            </a:r>
            <a:r>
              <a:rPr lang="fr-FR" dirty="0" err="1" smtClean="0"/>
              <a:t>pieces</a:t>
            </a:r>
            <a:r>
              <a:rPr lang="fr-FR" dirty="0" smtClean="0"/>
              <a:t> of </a:t>
            </a:r>
            <a:r>
              <a:rPr lang="fr-FR" dirty="0" err="1" smtClean="0"/>
              <a:t>evidence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the information </a:t>
            </a:r>
            <a:r>
              <a:rPr lang="fr-FR" dirty="0" err="1" smtClean="0"/>
              <a:t>above</a:t>
            </a:r>
            <a:r>
              <a:rPr lang="fr-FR" dirty="0" smtClean="0"/>
              <a:t> </a:t>
            </a:r>
            <a:r>
              <a:rPr lang="fr-FR" dirty="0" err="1" smtClean="0"/>
              <a:t>which</a:t>
            </a:r>
            <a:r>
              <a:rPr lang="fr-FR" dirty="0" smtClean="0"/>
              <a:t> </a:t>
            </a:r>
            <a:r>
              <a:rPr lang="fr-FR" dirty="0" err="1" smtClean="0"/>
              <a:t>suggest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 John </a:t>
            </a:r>
            <a:r>
              <a:rPr lang="fr-FR" dirty="0" err="1" smtClean="0"/>
              <a:t>Snow’s</a:t>
            </a:r>
            <a:r>
              <a:rPr lang="fr-FR" dirty="0" smtClean="0"/>
              <a:t> </a:t>
            </a:r>
            <a:r>
              <a:rPr lang="fr-FR" dirty="0" err="1" smtClean="0"/>
              <a:t>hypothesis</a:t>
            </a:r>
            <a:r>
              <a:rPr lang="fr-FR" dirty="0" smtClean="0"/>
              <a:t> </a:t>
            </a:r>
            <a:r>
              <a:rPr lang="fr-FR" dirty="0" err="1" smtClean="0"/>
              <a:t>was</a:t>
            </a:r>
            <a:r>
              <a:rPr lang="fr-FR" dirty="0" smtClean="0"/>
              <a:t> </a:t>
            </a:r>
            <a:r>
              <a:rPr lang="fr-FR" dirty="0" err="1" smtClean="0"/>
              <a:t>valid</a:t>
            </a:r>
            <a:r>
              <a:rPr lang="fr-FR" dirty="0" smtClean="0"/>
              <a:t>.</a:t>
            </a:r>
          </a:p>
          <a:p>
            <a:r>
              <a:rPr lang="fr-FR" dirty="0" err="1" smtClean="0"/>
              <a:t>Describe</a:t>
            </a:r>
            <a:r>
              <a:rPr lang="fr-FR" dirty="0" smtClean="0"/>
              <a:t> an </a:t>
            </a:r>
            <a:r>
              <a:rPr lang="fr-FR" dirty="0" err="1" smtClean="0"/>
              <a:t>experiment</a:t>
            </a:r>
            <a:r>
              <a:rPr lang="fr-FR" dirty="0" smtClean="0"/>
              <a:t> </a:t>
            </a:r>
            <a:r>
              <a:rPr lang="fr-FR" dirty="0" err="1" smtClean="0"/>
              <a:t>which</a:t>
            </a:r>
            <a:r>
              <a:rPr lang="fr-FR" dirty="0" smtClean="0"/>
              <a:t> coud have </a:t>
            </a:r>
            <a:r>
              <a:rPr lang="fr-FR" dirty="0" err="1" smtClean="0"/>
              <a:t>given</a:t>
            </a:r>
            <a:r>
              <a:rPr lang="fr-FR" dirty="0" smtClean="0"/>
              <a:t> </a:t>
            </a:r>
            <a:r>
              <a:rPr lang="fr-FR" dirty="0" err="1" smtClean="0"/>
              <a:t>further</a:t>
            </a:r>
            <a:r>
              <a:rPr lang="fr-FR" dirty="0" smtClean="0"/>
              <a:t>, direct </a:t>
            </a:r>
            <a:r>
              <a:rPr lang="fr-FR" dirty="0" err="1" smtClean="0"/>
              <a:t>evidence</a:t>
            </a:r>
            <a:r>
              <a:rPr lang="fr-FR" dirty="0" smtClean="0"/>
              <a:t> to back up John </a:t>
            </a:r>
            <a:r>
              <a:rPr lang="fr-FR" dirty="0" err="1" smtClean="0"/>
              <a:t>Snow’s</a:t>
            </a:r>
            <a:r>
              <a:rPr lang="fr-FR" dirty="0" smtClean="0"/>
              <a:t> </a:t>
            </a:r>
            <a:r>
              <a:rPr lang="fr-FR" dirty="0" err="1" smtClean="0"/>
              <a:t>hypothesis</a:t>
            </a:r>
            <a:r>
              <a:rPr lang="fr-FR" dirty="0" smtClean="0"/>
              <a:t>.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4450712"/>
            <a:ext cx="2120240" cy="2407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Looking</a:t>
            </a:r>
            <a:r>
              <a:rPr lang="fr-FR" dirty="0" smtClean="0"/>
              <a:t> for Cholera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7107" y="2098458"/>
            <a:ext cx="6308001" cy="43761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 love </a:t>
            </a:r>
            <a:r>
              <a:rPr lang="fr-FR" dirty="0" err="1" smtClean="0"/>
              <a:t>with</a:t>
            </a:r>
            <a:r>
              <a:rPr lang="fr-FR" dirty="0" smtClean="0"/>
              <a:t> Sciences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err="1" smtClean="0"/>
              <a:t>After</a:t>
            </a:r>
            <a:r>
              <a:rPr lang="fr-FR" dirty="0" smtClean="0"/>
              <a:t> sleeping </a:t>
            </a:r>
            <a:r>
              <a:rPr lang="fr-FR" dirty="0" err="1" smtClean="0"/>
              <a:t>through</a:t>
            </a:r>
            <a:r>
              <a:rPr lang="fr-FR" dirty="0" smtClean="0"/>
              <a:t> a </a:t>
            </a:r>
            <a:r>
              <a:rPr lang="fr-FR" dirty="0" err="1" smtClean="0"/>
              <a:t>hundred</a:t>
            </a:r>
            <a:r>
              <a:rPr lang="fr-FR" dirty="0" smtClean="0"/>
              <a:t> million centuries </a:t>
            </a:r>
            <a:r>
              <a:rPr lang="fr-FR" dirty="0" err="1" smtClean="0"/>
              <a:t>we</a:t>
            </a:r>
            <a:r>
              <a:rPr lang="fr-FR" dirty="0" smtClean="0"/>
              <a:t> have </a:t>
            </a:r>
            <a:r>
              <a:rPr lang="fr-FR" dirty="0" err="1" smtClean="0"/>
              <a:t>finally</a:t>
            </a:r>
            <a:r>
              <a:rPr lang="fr-FR" dirty="0" smtClean="0"/>
              <a:t> </a:t>
            </a:r>
            <a:r>
              <a:rPr lang="fr-FR" dirty="0" err="1" smtClean="0"/>
              <a:t>opened</a:t>
            </a:r>
            <a:r>
              <a:rPr lang="fr-FR" dirty="0" smtClean="0"/>
              <a:t> </a:t>
            </a:r>
            <a:r>
              <a:rPr lang="fr-FR" dirty="0" err="1" smtClean="0"/>
              <a:t>our</a:t>
            </a:r>
            <a:r>
              <a:rPr lang="fr-FR" dirty="0" smtClean="0"/>
              <a:t> </a:t>
            </a:r>
            <a:r>
              <a:rPr lang="fr-FR" dirty="0" err="1" smtClean="0"/>
              <a:t>eyes</a:t>
            </a:r>
            <a:r>
              <a:rPr lang="fr-FR" dirty="0" smtClean="0"/>
              <a:t> on a </a:t>
            </a:r>
            <a:r>
              <a:rPr lang="fr-FR" dirty="0" err="1" smtClean="0"/>
              <a:t>sumptuous</a:t>
            </a:r>
            <a:r>
              <a:rPr lang="fr-FR" dirty="0" smtClean="0"/>
              <a:t> </a:t>
            </a:r>
            <a:r>
              <a:rPr lang="fr-FR" dirty="0" err="1" smtClean="0"/>
              <a:t>planet</a:t>
            </a:r>
            <a:r>
              <a:rPr lang="fr-FR" dirty="0" smtClean="0"/>
              <a:t>, </a:t>
            </a:r>
            <a:r>
              <a:rPr lang="fr-FR" dirty="0" err="1" smtClean="0"/>
              <a:t>sparkling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colour</a:t>
            </a:r>
            <a:r>
              <a:rPr lang="fr-FR" dirty="0" smtClean="0"/>
              <a:t>, </a:t>
            </a:r>
            <a:r>
              <a:rPr lang="fr-FR" dirty="0" err="1" smtClean="0"/>
              <a:t>bountiful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life. </a:t>
            </a:r>
            <a:r>
              <a:rPr lang="fr-FR" dirty="0" err="1" smtClean="0"/>
              <a:t>Within</a:t>
            </a:r>
            <a:r>
              <a:rPr lang="fr-FR" dirty="0" smtClean="0"/>
              <a:t> </a:t>
            </a:r>
            <a:r>
              <a:rPr lang="fr-FR" dirty="0" err="1" smtClean="0"/>
              <a:t>decades</a:t>
            </a:r>
            <a:r>
              <a:rPr lang="fr-FR" dirty="0" smtClean="0"/>
              <a:t> </a:t>
            </a:r>
            <a:r>
              <a:rPr lang="fr-FR" dirty="0" err="1" smtClean="0"/>
              <a:t>we</a:t>
            </a:r>
            <a:r>
              <a:rPr lang="fr-FR" dirty="0" smtClean="0"/>
              <a:t> must close </a:t>
            </a:r>
            <a:r>
              <a:rPr lang="fr-FR" dirty="0" err="1" smtClean="0"/>
              <a:t>our</a:t>
            </a:r>
            <a:r>
              <a:rPr lang="fr-FR" dirty="0" smtClean="0"/>
              <a:t> </a:t>
            </a:r>
            <a:r>
              <a:rPr lang="fr-FR" dirty="0" err="1" smtClean="0"/>
              <a:t>eyes</a:t>
            </a:r>
            <a:r>
              <a:rPr lang="fr-FR" dirty="0" smtClean="0"/>
              <a:t> </a:t>
            </a:r>
            <a:r>
              <a:rPr lang="fr-FR" dirty="0" err="1" smtClean="0"/>
              <a:t>again</a:t>
            </a:r>
            <a:r>
              <a:rPr lang="fr-FR" dirty="0" smtClean="0"/>
              <a:t>. </a:t>
            </a:r>
            <a:r>
              <a:rPr lang="fr-FR" dirty="0" err="1" smtClean="0"/>
              <a:t>Isn't</a:t>
            </a:r>
            <a:r>
              <a:rPr lang="fr-FR" dirty="0" smtClean="0"/>
              <a:t> </a:t>
            </a:r>
            <a:r>
              <a:rPr lang="fr-FR" dirty="0" err="1" smtClean="0"/>
              <a:t>it</a:t>
            </a:r>
            <a:r>
              <a:rPr lang="fr-FR" dirty="0" smtClean="0"/>
              <a:t> a noble, an </a:t>
            </a:r>
            <a:r>
              <a:rPr lang="fr-FR" dirty="0" err="1" smtClean="0"/>
              <a:t>enlightened</a:t>
            </a:r>
            <a:r>
              <a:rPr lang="fr-FR" dirty="0" smtClean="0"/>
              <a:t> </a:t>
            </a:r>
            <a:r>
              <a:rPr lang="fr-FR" dirty="0" err="1" smtClean="0"/>
              <a:t>way</a:t>
            </a:r>
            <a:r>
              <a:rPr lang="fr-FR" dirty="0" smtClean="0"/>
              <a:t> of </a:t>
            </a:r>
            <a:r>
              <a:rPr lang="fr-FR" dirty="0" err="1" smtClean="0"/>
              <a:t>spending</a:t>
            </a:r>
            <a:r>
              <a:rPr lang="fr-FR" dirty="0" smtClean="0"/>
              <a:t> </a:t>
            </a:r>
            <a:r>
              <a:rPr lang="fr-FR" dirty="0" err="1" smtClean="0"/>
              <a:t>our</a:t>
            </a:r>
            <a:r>
              <a:rPr lang="fr-FR" dirty="0" smtClean="0"/>
              <a:t> </a:t>
            </a:r>
            <a:r>
              <a:rPr lang="fr-FR" dirty="0" err="1" smtClean="0"/>
              <a:t>brief</a:t>
            </a:r>
            <a:r>
              <a:rPr lang="fr-FR" dirty="0" smtClean="0"/>
              <a:t> time in the </a:t>
            </a:r>
            <a:r>
              <a:rPr lang="fr-FR" dirty="0" err="1" smtClean="0"/>
              <a:t>sun</a:t>
            </a:r>
            <a:r>
              <a:rPr lang="fr-FR" dirty="0" smtClean="0"/>
              <a:t>, to </a:t>
            </a:r>
            <a:r>
              <a:rPr lang="fr-FR" dirty="0" err="1" smtClean="0"/>
              <a:t>work</a:t>
            </a:r>
            <a:r>
              <a:rPr lang="fr-FR" dirty="0" smtClean="0"/>
              <a:t> </a:t>
            </a:r>
            <a:r>
              <a:rPr lang="fr-FR" dirty="0" err="1" smtClean="0"/>
              <a:t>at</a:t>
            </a:r>
            <a:r>
              <a:rPr lang="fr-FR" dirty="0" smtClean="0"/>
              <a:t> </a:t>
            </a:r>
            <a:r>
              <a:rPr lang="fr-FR" dirty="0" err="1" smtClean="0"/>
              <a:t>understanding</a:t>
            </a:r>
            <a:r>
              <a:rPr lang="fr-FR" dirty="0" smtClean="0"/>
              <a:t> the </a:t>
            </a:r>
            <a:r>
              <a:rPr lang="fr-FR" dirty="0" err="1" smtClean="0"/>
              <a:t>universe</a:t>
            </a:r>
            <a:r>
              <a:rPr lang="fr-FR" dirty="0" smtClean="0"/>
              <a:t> and how </a:t>
            </a:r>
            <a:r>
              <a:rPr lang="fr-FR" dirty="0" err="1" smtClean="0"/>
              <a:t>we</a:t>
            </a:r>
            <a:r>
              <a:rPr lang="fr-FR" dirty="0" smtClean="0"/>
              <a:t> have come to </a:t>
            </a:r>
            <a:r>
              <a:rPr lang="fr-FR" dirty="0" err="1" smtClean="0"/>
              <a:t>wake</a:t>
            </a:r>
            <a:r>
              <a:rPr lang="fr-FR" dirty="0" smtClean="0"/>
              <a:t> up in </a:t>
            </a:r>
            <a:r>
              <a:rPr lang="fr-FR" dirty="0" err="1" smtClean="0"/>
              <a:t>it</a:t>
            </a:r>
            <a:r>
              <a:rPr lang="fr-FR" dirty="0" smtClean="0"/>
              <a:t>? This </a:t>
            </a:r>
            <a:r>
              <a:rPr lang="fr-FR" dirty="0" err="1" smtClean="0"/>
              <a:t>is</a:t>
            </a:r>
            <a:r>
              <a:rPr lang="fr-FR" dirty="0" smtClean="0"/>
              <a:t> how I </a:t>
            </a:r>
            <a:r>
              <a:rPr lang="fr-FR" dirty="0" err="1" smtClean="0"/>
              <a:t>answer</a:t>
            </a:r>
            <a:r>
              <a:rPr lang="fr-FR" dirty="0" smtClean="0"/>
              <a:t> </a:t>
            </a:r>
            <a:r>
              <a:rPr lang="fr-FR" dirty="0" err="1" smtClean="0"/>
              <a:t>when</a:t>
            </a:r>
            <a:r>
              <a:rPr lang="fr-FR" dirty="0" smtClean="0"/>
              <a:t> I </a:t>
            </a:r>
            <a:r>
              <a:rPr lang="fr-FR" dirty="0" err="1" smtClean="0"/>
              <a:t>am</a:t>
            </a:r>
            <a:r>
              <a:rPr lang="fr-FR" dirty="0" smtClean="0"/>
              <a:t> </a:t>
            </a:r>
            <a:r>
              <a:rPr lang="fr-FR" dirty="0" err="1" smtClean="0"/>
              <a:t>asked</a:t>
            </a:r>
            <a:r>
              <a:rPr lang="fr-FR" dirty="0" smtClean="0"/>
              <a:t> – as I </a:t>
            </a:r>
            <a:r>
              <a:rPr lang="fr-FR" dirty="0" err="1" smtClean="0"/>
              <a:t>am</a:t>
            </a:r>
            <a:r>
              <a:rPr lang="fr-FR" dirty="0" smtClean="0"/>
              <a:t> </a:t>
            </a:r>
            <a:r>
              <a:rPr lang="fr-FR" dirty="0" err="1" smtClean="0"/>
              <a:t>surprisingly</a:t>
            </a:r>
            <a:r>
              <a:rPr lang="fr-FR" dirty="0" smtClean="0"/>
              <a:t> </a:t>
            </a:r>
            <a:r>
              <a:rPr lang="fr-FR" dirty="0" err="1" smtClean="0"/>
              <a:t>often</a:t>
            </a:r>
            <a:r>
              <a:rPr lang="fr-FR" dirty="0" smtClean="0"/>
              <a:t> – </a:t>
            </a:r>
            <a:r>
              <a:rPr lang="fr-FR" dirty="0" err="1" smtClean="0"/>
              <a:t>why</a:t>
            </a:r>
            <a:r>
              <a:rPr lang="fr-FR" dirty="0" smtClean="0"/>
              <a:t> I </a:t>
            </a:r>
            <a:r>
              <a:rPr lang="fr-FR" dirty="0" err="1" smtClean="0"/>
              <a:t>bother</a:t>
            </a:r>
            <a:r>
              <a:rPr lang="fr-FR" dirty="0" smtClean="0"/>
              <a:t> to </a:t>
            </a:r>
            <a:r>
              <a:rPr lang="fr-FR" dirty="0" err="1" smtClean="0"/>
              <a:t>get</a:t>
            </a:r>
            <a:r>
              <a:rPr lang="fr-FR" dirty="0" smtClean="0"/>
              <a:t> up in the </a:t>
            </a:r>
            <a:r>
              <a:rPr lang="fr-FR" dirty="0" err="1" smtClean="0"/>
              <a:t>mornings</a:t>
            </a:r>
            <a:r>
              <a:rPr lang="fr-FR" dirty="0" smtClean="0"/>
              <a:t>. To put </a:t>
            </a:r>
            <a:r>
              <a:rPr lang="fr-FR" dirty="0" err="1" smtClean="0"/>
              <a:t>it</a:t>
            </a:r>
            <a:r>
              <a:rPr lang="fr-FR" dirty="0" smtClean="0"/>
              <a:t> the </a:t>
            </a:r>
            <a:r>
              <a:rPr lang="fr-FR" dirty="0" err="1" smtClean="0"/>
              <a:t>other</a:t>
            </a:r>
            <a:r>
              <a:rPr lang="fr-FR" dirty="0" smtClean="0"/>
              <a:t> </a:t>
            </a:r>
            <a:r>
              <a:rPr lang="fr-FR" dirty="0" err="1" smtClean="0"/>
              <a:t>way</a:t>
            </a:r>
            <a:r>
              <a:rPr lang="fr-FR" dirty="0" smtClean="0"/>
              <a:t> round, </a:t>
            </a:r>
            <a:r>
              <a:rPr lang="fr-FR" dirty="0" err="1" smtClean="0"/>
              <a:t>isn't</a:t>
            </a:r>
            <a:r>
              <a:rPr lang="fr-FR" dirty="0" smtClean="0"/>
              <a:t> </a:t>
            </a:r>
            <a:r>
              <a:rPr lang="fr-FR" dirty="0" err="1" smtClean="0"/>
              <a:t>it</a:t>
            </a:r>
            <a:r>
              <a:rPr lang="fr-FR" dirty="0" smtClean="0"/>
              <a:t> </a:t>
            </a:r>
            <a:r>
              <a:rPr lang="fr-FR" dirty="0" err="1" smtClean="0"/>
              <a:t>sad</a:t>
            </a:r>
            <a:r>
              <a:rPr lang="fr-FR" dirty="0" smtClean="0"/>
              <a:t> to go to </a:t>
            </a:r>
            <a:r>
              <a:rPr lang="fr-FR" dirty="0" err="1" smtClean="0"/>
              <a:t>your</a:t>
            </a:r>
            <a:r>
              <a:rPr lang="fr-FR" dirty="0" smtClean="0"/>
              <a:t> grave </a:t>
            </a:r>
            <a:r>
              <a:rPr lang="fr-FR" dirty="0" err="1" smtClean="0"/>
              <a:t>without</a:t>
            </a:r>
            <a:r>
              <a:rPr lang="fr-FR" dirty="0" smtClean="0"/>
              <a:t> </a:t>
            </a:r>
            <a:r>
              <a:rPr lang="fr-FR" dirty="0" err="1" smtClean="0"/>
              <a:t>ever</a:t>
            </a:r>
            <a:r>
              <a:rPr lang="fr-FR" dirty="0" smtClean="0"/>
              <a:t> </a:t>
            </a:r>
            <a:r>
              <a:rPr lang="fr-FR" dirty="0" err="1" smtClean="0"/>
              <a:t>wondering</a:t>
            </a:r>
            <a:r>
              <a:rPr lang="fr-FR" dirty="0" smtClean="0"/>
              <a:t> </a:t>
            </a:r>
            <a:r>
              <a:rPr lang="fr-FR" dirty="0" err="1" smtClean="0"/>
              <a:t>why</a:t>
            </a:r>
            <a:r>
              <a:rPr lang="fr-FR" dirty="0" smtClean="0"/>
              <a:t> </a:t>
            </a:r>
            <a:r>
              <a:rPr lang="fr-FR" dirty="0" err="1" smtClean="0"/>
              <a:t>you</a:t>
            </a:r>
            <a:r>
              <a:rPr lang="fr-FR" dirty="0" smtClean="0"/>
              <a:t> </a:t>
            </a:r>
            <a:r>
              <a:rPr lang="fr-FR" dirty="0" err="1" smtClean="0"/>
              <a:t>were</a:t>
            </a:r>
            <a:r>
              <a:rPr lang="fr-FR" dirty="0" smtClean="0"/>
              <a:t> </a:t>
            </a:r>
            <a:r>
              <a:rPr lang="fr-FR" dirty="0" err="1" smtClean="0"/>
              <a:t>born</a:t>
            </a:r>
            <a:r>
              <a:rPr lang="fr-FR" dirty="0" smtClean="0"/>
              <a:t>? </a:t>
            </a:r>
            <a:r>
              <a:rPr lang="fr-FR" dirty="0" err="1" smtClean="0"/>
              <a:t>Who</a:t>
            </a:r>
            <a:r>
              <a:rPr lang="fr-FR" dirty="0" smtClean="0"/>
              <a:t>,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such</a:t>
            </a:r>
            <a:r>
              <a:rPr lang="fr-FR" dirty="0" smtClean="0"/>
              <a:t> a </a:t>
            </a:r>
            <a:r>
              <a:rPr lang="fr-FR" dirty="0" err="1" smtClean="0"/>
              <a:t>thought</a:t>
            </a:r>
            <a:r>
              <a:rPr lang="fr-FR" dirty="0" smtClean="0"/>
              <a:t>, </a:t>
            </a:r>
            <a:r>
              <a:rPr lang="fr-FR" dirty="0" err="1" smtClean="0"/>
              <a:t>would</a:t>
            </a:r>
            <a:r>
              <a:rPr lang="fr-FR" dirty="0" smtClean="0"/>
              <a:t> not </a:t>
            </a:r>
            <a:r>
              <a:rPr lang="fr-FR" dirty="0" err="1" smtClean="0"/>
              <a:t>spring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dirty="0" err="1" smtClean="0"/>
              <a:t>bed</a:t>
            </a:r>
            <a:r>
              <a:rPr lang="fr-FR" dirty="0" smtClean="0"/>
              <a:t>, </a:t>
            </a:r>
            <a:r>
              <a:rPr lang="fr-FR" dirty="0" err="1" smtClean="0"/>
              <a:t>eager</a:t>
            </a:r>
            <a:r>
              <a:rPr lang="fr-FR" dirty="0" smtClean="0"/>
              <a:t> to </a:t>
            </a:r>
            <a:r>
              <a:rPr lang="fr-FR" dirty="0" err="1" smtClean="0"/>
              <a:t>resume</a:t>
            </a:r>
            <a:r>
              <a:rPr lang="fr-FR" dirty="0" smtClean="0"/>
              <a:t> </a:t>
            </a:r>
            <a:r>
              <a:rPr lang="fr-FR" dirty="0" err="1" smtClean="0"/>
              <a:t>discovering</a:t>
            </a:r>
            <a:r>
              <a:rPr lang="fr-FR" dirty="0" smtClean="0"/>
              <a:t> the world and </a:t>
            </a:r>
            <a:r>
              <a:rPr lang="fr-FR" dirty="0" err="1" smtClean="0"/>
              <a:t>rejoicing</a:t>
            </a:r>
            <a:r>
              <a:rPr lang="fr-FR" dirty="0" smtClean="0"/>
              <a:t> to </a:t>
            </a:r>
            <a:r>
              <a:rPr lang="fr-FR" dirty="0" err="1" smtClean="0"/>
              <a:t>be</a:t>
            </a:r>
            <a:r>
              <a:rPr lang="fr-FR" dirty="0" smtClean="0"/>
              <a:t> a part of </a:t>
            </a:r>
            <a:r>
              <a:rPr lang="fr-FR" dirty="0" err="1" smtClean="0"/>
              <a:t>it</a:t>
            </a:r>
            <a:r>
              <a:rPr lang="fr-FR" dirty="0" smtClean="0"/>
              <a:t>? </a:t>
            </a:r>
          </a:p>
          <a:p>
            <a:r>
              <a:rPr lang="fr-FR" sz="1730" dirty="0" smtClean="0"/>
              <a:t>DAWKINS Richard, </a:t>
            </a:r>
            <a:r>
              <a:rPr lang="fr-FR" sz="1730" i="1" dirty="0" err="1" smtClean="0"/>
              <a:t>Unweaving</a:t>
            </a:r>
            <a:r>
              <a:rPr lang="fr-FR" sz="1730" i="1" dirty="0" smtClean="0"/>
              <a:t> the </a:t>
            </a:r>
            <a:r>
              <a:rPr lang="fr-FR" sz="1730" i="1" dirty="0" err="1" smtClean="0"/>
              <a:t>Rainbow</a:t>
            </a:r>
            <a:r>
              <a:rPr lang="fr-FR" sz="1730" dirty="0" smtClean="0"/>
              <a:t>, </a:t>
            </a:r>
            <a:r>
              <a:rPr lang="fr-FR" sz="1730" dirty="0" err="1" smtClean="0"/>
              <a:t>Penguin</a:t>
            </a:r>
            <a:r>
              <a:rPr lang="fr-FR" sz="1730" dirty="0" smtClean="0"/>
              <a:t>, 2006.</a:t>
            </a:r>
            <a:endParaRPr lang="fr-FR" sz="173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900" y="3147424"/>
            <a:ext cx="1816100" cy="1790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dex">
  <a:themeElements>
    <a:clrScheme name="Codex">
      <a:dk1>
        <a:sysClr val="windowText" lastClr="000000"/>
      </a:dk1>
      <a:lt1>
        <a:sysClr val="window" lastClr="FFFFFF"/>
      </a:lt1>
      <a:dk2>
        <a:srgbClr val="59564B"/>
      </a:dk2>
      <a:lt2>
        <a:srgbClr val="DFDAC7"/>
      </a:lt2>
      <a:accent1>
        <a:srgbClr val="990000"/>
      </a:accent1>
      <a:accent2>
        <a:srgbClr val="EFAB16"/>
      </a:accent2>
      <a:accent3>
        <a:srgbClr val="78AC35"/>
      </a:accent3>
      <a:accent4>
        <a:srgbClr val="35ACA2"/>
      </a:accent4>
      <a:accent5>
        <a:srgbClr val="4083CF"/>
      </a:accent5>
      <a:accent6>
        <a:srgbClr val="0D335E"/>
      </a:accent6>
      <a:hlink>
        <a:srgbClr val="EF8E1C"/>
      </a:hlink>
      <a:folHlink>
        <a:srgbClr val="FEC60B"/>
      </a:folHlink>
    </a:clrScheme>
    <a:fontScheme name="Codex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Codex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94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alpha val="90000"/>
                <a:satMod val="115000"/>
              </a:schemeClr>
            </a:gs>
            <a:gs pos="100000">
              <a:schemeClr val="phClr">
                <a:shade val="94000"/>
                <a:alpha val="90000"/>
                <a:satMod val="135000"/>
              </a:schemeClr>
            </a:gs>
          </a:gsLst>
          <a:lin ang="5400000" scaled="1"/>
        </a:gradFill>
      </a:fillStyleLst>
      <a:lnStyleLst>
        <a:ln w="1587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12700" dir="5400000" rotWithShape="0">
              <a:srgbClr val="525252">
                <a:alpha val="85000"/>
              </a:srgbClr>
            </a:outerShdw>
          </a:effectLst>
          <a:scene3d>
            <a:camera prst="orthographicFront">
              <a:rot lat="0" lon="0" rev="0"/>
            </a:camera>
            <a:lightRig rig="sunrise" dir="t">
              <a:rot lat="0" lon="0" rev="6000000"/>
            </a:lightRig>
          </a:scene3d>
          <a:sp3d prstMaterial="matte">
            <a:bevelT w="50800" h="4445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Codex.thmx</Template>
  <TotalTime>194</TotalTime>
  <Words>716</Words>
  <Application>Microsoft Office PowerPoint</Application>
  <PresentationFormat>On-screen Show (4:3)</PresentationFormat>
  <Paragraphs>90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Codex</vt:lpstr>
      <vt:lpstr>Natural Sciences</vt:lpstr>
      <vt:lpstr>What is the Scientific Method</vt:lpstr>
      <vt:lpstr>Let’s try it!</vt:lpstr>
      <vt:lpstr>The Scientific Method</vt:lpstr>
      <vt:lpstr>Let’s try it!</vt:lpstr>
      <vt:lpstr>Background</vt:lpstr>
      <vt:lpstr>Answer the questions:</vt:lpstr>
      <vt:lpstr>Looking for Cholera</vt:lpstr>
      <vt:lpstr>In love with Sciences</vt:lpstr>
      <vt:lpstr>In love with Sciences</vt:lpstr>
      <vt:lpstr>Pseudosciences</vt:lpstr>
      <vt:lpstr>Phrenology</vt:lpstr>
      <vt:lpstr>Karl Popper (1902-1994)</vt:lpstr>
      <vt:lpstr>Alfred Adler</vt:lpstr>
      <vt:lpstr>The answer is:</vt:lpstr>
      <vt:lpstr>Albert Einstein said:</vt:lpstr>
      <vt:lpstr>Any questions 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Natural Sciences</dc:title>
  <dc:creator>Rémy Lamon</dc:creator>
  <cp:lastModifiedBy>Nena Milivojevic</cp:lastModifiedBy>
  <cp:revision>9</cp:revision>
  <dcterms:created xsi:type="dcterms:W3CDTF">2010-02-07T09:37:16Z</dcterms:created>
  <dcterms:modified xsi:type="dcterms:W3CDTF">2015-12-14T10:59:49Z</dcterms:modified>
</cp:coreProperties>
</file>