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E14DB5-849E-468F-8046-02EC43D4D43F}" type="datetimeFigureOut">
              <a:rPr lang="es-MX" smtClean="0"/>
              <a:pPr/>
              <a:t>18/09/2015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06B4EB-3E0E-487E-AA82-071377A91614}" type="slidenum">
              <a:rPr lang="es-MX" smtClean="0"/>
              <a:pPr/>
              <a:t>‹#›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XtE07tbK8s" TargetMode="External"/><Relationship Id="rId2" Type="http://schemas.openxmlformats.org/officeDocument/2006/relationships/hyperlink" Target="https://www.youtube.com/watch?v=FNdkYIVJ3V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easuring%20length%20time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8892480" cy="3024336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MEASURING LENGTH AND TIME</a:t>
            </a:r>
            <a:endParaRPr lang="es-MX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-900607" y="6308222"/>
            <a:ext cx="900608" cy="549775"/>
          </a:xfrm>
        </p:spPr>
        <p:txBody>
          <a:bodyPr>
            <a:normAutofit/>
          </a:bodyPr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Question</a:t>
            </a:r>
            <a:endParaRPr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5184576"/>
          </a:xfrm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en-US" sz="2400" dirty="0" smtClean="0">
                <a:latin typeface="+mj-lt"/>
              </a:rPr>
              <a:t>A pendulum is timed, first for 20 swings and then for 50 swings: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time for 20 swings = 17.4s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time for 50 swings = 43.2s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Calculate the average time per swing in each case. The 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answers are slightly different. Can you suggest any 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experimental reason for this?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Useful </a:t>
            </a:r>
            <a:r>
              <a:rPr lang="en-US" sz="2400" dirty="0" smtClean="0">
                <a:latin typeface="+mj-lt"/>
              </a:rPr>
              <a:t>links: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  <a:hlinkClick r:id="rId2"/>
              </a:rPr>
              <a:t>https://www.youtube.com/watch?v=FNdkYIVJ3Vc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  <a:hlinkClick r:id="rId3"/>
              </a:rPr>
              <a:t>https://www.youtube.com/watch?v=qXtE07tbK8s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  <a:hlinkClick r:id="rId4" action="ppaction://hlinkpres?slideindex=1&amp;slidetitle="/>
              </a:rPr>
              <a:t>https://www.youtube.com/watch?v=I-RZxhyZVio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  <a:hlinkClick r:id="rId4" action="ppaction://hlinkpres?slideindex=1&amp;slidetitle="/>
              </a:rPr>
              <a:t>https://www.youtube.com/watch?v=StBc56ZifMs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Measuring  length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tool for the lengths from a few millimeters up to a meter is a </a:t>
            </a:r>
            <a:r>
              <a:rPr lang="en-US" b="1" dirty="0" smtClean="0"/>
              <a:t>rule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Calipers </a:t>
            </a:r>
            <a:r>
              <a:rPr lang="en-US" dirty="0" smtClean="0"/>
              <a:t>are used in cases when it is impossible to put object next to a scale</a:t>
            </a:r>
          </a:p>
          <a:p>
            <a:pPr>
              <a:buNone/>
            </a:pPr>
            <a:r>
              <a:rPr lang="en-US" b="1" dirty="0" smtClean="0"/>
              <a:t> </a:t>
            </a:r>
            <a:endParaRPr lang="es-MX" b="1" dirty="0"/>
          </a:p>
        </p:txBody>
      </p:sp>
      <p:pic>
        <p:nvPicPr>
          <p:cNvPr id="4" name="Picture 3" descr="calip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356992"/>
            <a:ext cx="2304256" cy="3287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539552" y="404664"/>
            <a:ext cx="8229600" cy="920112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More  accurate  length measurements</a:t>
            </a:r>
            <a:endParaRPr lang="es-MX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+mj-lt"/>
              </a:rPr>
              <a:t>For greater precision in measurements we use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</a:t>
            </a:r>
            <a:r>
              <a:rPr lang="en-US" dirty="0" err="1" smtClean="0">
                <a:latin typeface="+mj-lt"/>
              </a:rPr>
              <a:t>Vernier</a:t>
            </a:r>
            <a:r>
              <a:rPr lang="en-US" dirty="0" smtClean="0">
                <a:latin typeface="+mj-lt"/>
              </a:rPr>
              <a:t> caliper or Micrometer screw gauge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s-MX" dirty="0"/>
          </a:p>
        </p:txBody>
      </p:sp>
      <p:pic>
        <p:nvPicPr>
          <p:cNvPr id="4" name="Picture 3" descr="VernierCalip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852936"/>
            <a:ext cx="7272808" cy="3723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3022104" cy="116205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Vernier</a:t>
            </a:r>
            <a:r>
              <a:rPr lang="en-US" dirty="0" smtClean="0"/>
              <a:t> </a:t>
            </a:r>
            <a:r>
              <a:rPr lang="en-US" dirty="0" err="1" smtClean="0"/>
              <a:t>callipers</a:t>
            </a:r>
            <a:r>
              <a:rPr lang="en-US" dirty="0" smtClean="0"/>
              <a:t>  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23528" y="1676400"/>
            <a:ext cx="36004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  The main scale and the </a:t>
            </a:r>
            <a:r>
              <a:rPr lang="en-US" sz="2000" dirty="0" err="1" smtClean="0"/>
              <a:t>vernier</a:t>
            </a:r>
            <a:r>
              <a:rPr lang="en-US" sz="2000" dirty="0" smtClean="0"/>
              <a:t>  scale give a measurement of a distance between the two inner</a:t>
            </a:r>
          </a:p>
          <a:p>
            <a:r>
              <a:rPr lang="en-US" sz="2000" dirty="0" smtClean="0"/>
              <a:t> faces of the jaws.</a:t>
            </a:r>
          </a:p>
          <a:p>
            <a:r>
              <a:rPr lang="en-US" sz="2000" dirty="0" smtClean="0"/>
              <a:t>  example in Figure</a:t>
            </a:r>
          </a:p>
          <a:p>
            <a:r>
              <a:rPr lang="en-US" sz="2000" dirty="0" smtClean="0"/>
              <a:t>  </a:t>
            </a:r>
          </a:p>
          <a:p>
            <a:r>
              <a:rPr lang="en-US" sz="2000" dirty="0" smtClean="0"/>
              <a:t>   thickness of rod</a:t>
            </a:r>
          </a:p>
          <a:p>
            <a:r>
              <a:rPr lang="en-US" sz="2000" dirty="0" smtClean="0"/>
              <a:t>  = main scale reading +  </a:t>
            </a:r>
            <a:r>
              <a:rPr lang="en-US" sz="2000" dirty="0" err="1" smtClean="0"/>
              <a:t>vernier</a:t>
            </a:r>
            <a:r>
              <a:rPr lang="en-US" sz="2000" dirty="0" smtClean="0"/>
              <a:t>   </a:t>
            </a:r>
          </a:p>
          <a:p>
            <a:r>
              <a:rPr lang="en-US" sz="2000" dirty="0" smtClean="0"/>
              <a:t>      reading </a:t>
            </a:r>
          </a:p>
          <a:p>
            <a:r>
              <a:rPr lang="en-US" sz="2000" dirty="0" smtClean="0"/>
              <a:t>  =  35mm+0.7mm = </a:t>
            </a:r>
            <a:r>
              <a:rPr lang="en-US" sz="2100" b="1" dirty="0" smtClean="0"/>
              <a:t>35.7mm</a:t>
            </a:r>
          </a:p>
          <a:p>
            <a:r>
              <a:rPr lang="en-US" sz="2000" dirty="0" smtClean="0"/>
              <a:t>   </a:t>
            </a:r>
          </a:p>
          <a:p>
            <a:r>
              <a:rPr lang="en-US" sz="2000" dirty="0" smtClean="0"/>
              <a:t>  First read the highest scale division on main scale just left of the zero and then, look at the </a:t>
            </a:r>
            <a:r>
              <a:rPr lang="en-US" sz="2000" dirty="0" err="1" smtClean="0"/>
              <a:t>vernier</a:t>
            </a:r>
            <a:r>
              <a:rPr lang="en-US" sz="2000" dirty="0" smtClean="0"/>
              <a:t> scale where division coincide . This is the fraction of a </a:t>
            </a:r>
            <a:r>
              <a:rPr lang="en-US" sz="2000" dirty="0" err="1" smtClean="0"/>
              <a:t>millimetre</a:t>
            </a:r>
            <a:r>
              <a:rPr lang="en-US" sz="2000" dirty="0" smtClean="0"/>
              <a:t> that you must add to the first reading.</a:t>
            </a:r>
            <a:endParaRPr lang="es-MX" sz="2000" dirty="0"/>
          </a:p>
        </p:txBody>
      </p:sp>
      <p:pic>
        <p:nvPicPr>
          <p:cNvPr id="5" name="Content Placeholder 4" descr="Vernier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041733" y="1676400"/>
            <a:ext cx="4178384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400" dirty="0" smtClean="0"/>
              <a:t>Micrometer screw gauge</a:t>
            </a:r>
            <a:endParaRPr lang="es-MX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s-MX" dirty="0"/>
          </a:p>
        </p:txBody>
      </p:sp>
      <p:pic>
        <p:nvPicPr>
          <p:cNvPr id="4" name="Picture 3" descr="micrometer-readin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844824"/>
            <a:ext cx="6328370" cy="4798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How to use micrometer</a:t>
            </a:r>
            <a:endParaRPr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68552"/>
          </a:xfrm>
        </p:spPr>
        <p:txBody>
          <a:bodyPr/>
          <a:lstStyle/>
          <a:p>
            <a:r>
              <a:rPr lang="en-US" dirty="0" smtClean="0"/>
              <a:t>The main scale is on the shaft, and the fractional scale is on the rotating barrel. </a:t>
            </a:r>
          </a:p>
          <a:p>
            <a:r>
              <a:rPr lang="en-US" dirty="0" smtClean="0"/>
              <a:t>The fractional scale has 50 divisions, so that one complete turn represents 0.50mm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4" name="Picture 3" descr="micromet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429000"/>
            <a:ext cx="5544616" cy="29906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914400" y="-819472"/>
            <a:ext cx="8229600" cy="72008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7186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Turn the barrel until the jaws just tighten on the </a:t>
            </a:r>
            <a:r>
              <a:rPr lang="en-US" dirty="0" smtClean="0">
                <a:latin typeface="+mj-lt"/>
              </a:rPr>
              <a:t>object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(a clicking sound is heard)</a:t>
            </a:r>
          </a:p>
          <a:p>
            <a:r>
              <a:rPr lang="en-US" dirty="0" smtClean="0">
                <a:latin typeface="+mj-lt"/>
              </a:rPr>
              <a:t>Read the main scale to the nearest 0.5mm</a:t>
            </a:r>
          </a:p>
          <a:p>
            <a:r>
              <a:rPr lang="en-US" dirty="0" smtClean="0">
                <a:latin typeface="+mj-lt"/>
              </a:rPr>
              <a:t>Read the additional fraction of a millimeter from the fractional scale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   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        example in Figure  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   thickness </a:t>
            </a:r>
            <a:r>
              <a:rPr lang="en-US" b="1" dirty="0" smtClean="0">
                <a:latin typeface="+mj-lt"/>
              </a:rPr>
              <a:t>of rod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= main scale reading + fractional scale reading</a:t>
            </a:r>
          </a:p>
          <a:p>
            <a:pPr>
              <a:buNone/>
            </a:pPr>
            <a:r>
              <a:rPr lang="en-US" dirty="0" smtClean="0"/>
              <a:t>  = </a:t>
            </a:r>
            <a:r>
              <a:rPr lang="en-US" dirty="0" smtClean="0">
                <a:latin typeface="+mj-lt"/>
              </a:rPr>
              <a:t>2.5mm+0.17mm= </a:t>
            </a:r>
            <a:r>
              <a:rPr lang="en-US" b="1" dirty="0" smtClean="0">
                <a:latin typeface="+mj-lt"/>
              </a:rPr>
              <a:t>2.67mm</a:t>
            </a:r>
            <a:endParaRPr lang="es-MX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State the measurements shown in Figure bellow 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s-MX" dirty="0"/>
          </a:p>
        </p:txBody>
      </p:sp>
      <p:pic>
        <p:nvPicPr>
          <p:cNvPr id="4" name="Picture 3" descr="merenje-vezban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652804"/>
            <a:ext cx="4824537" cy="4656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dirty="0" smtClean="0"/>
              <a:t>Measuring time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j-lt"/>
              </a:rPr>
              <a:t>time intervals of many seconds or minutes can be measured using a </a:t>
            </a:r>
            <a:r>
              <a:rPr lang="en-US" b="1" dirty="0" err="1" smtClean="0">
                <a:latin typeface="+mj-lt"/>
              </a:rPr>
              <a:t>stopclock</a:t>
            </a:r>
            <a:r>
              <a:rPr lang="en-US" dirty="0" smtClean="0">
                <a:latin typeface="+mj-lt"/>
              </a:rPr>
              <a:t> or a </a:t>
            </a:r>
            <a:r>
              <a:rPr lang="en-US" b="1" dirty="0" smtClean="0">
                <a:latin typeface="+mj-lt"/>
              </a:rPr>
              <a:t>stopwatch</a:t>
            </a:r>
          </a:p>
          <a:p>
            <a:r>
              <a:rPr lang="en-US" dirty="0" smtClean="0">
                <a:latin typeface="+mj-lt"/>
              </a:rPr>
              <a:t>instruments can have analog and digital display</a:t>
            </a:r>
          </a:p>
          <a:p>
            <a:r>
              <a:rPr lang="en-US" dirty="0" smtClean="0">
                <a:latin typeface="+mj-lt"/>
              </a:rPr>
              <a:t>making accurate measurement with hand-operated stopwatch is sometimes difficult</a:t>
            </a:r>
          </a:p>
          <a:p>
            <a:r>
              <a:rPr lang="en-US" dirty="0" smtClean="0">
                <a:latin typeface="+mj-lt"/>
              </a:rPr>
              <a:t> for a rapidly moving object between two points time is measured using light gates connected to an electronic timer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example - measuring period of a pendulum</a:t>
            </a:r>
          </a:p>
          <a:p>
            <a:r>
              <a:rPr lang="en-US" dirty="0" smtClean="0">
                <a:latin typeface="+mj-lt"/>
              </a:rPr>
              <a:t>since swings are small and at steady rate we can use a stopwatch to measure the time for large number of swings and calculate the average time per swing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427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MEASURING LENGTH AND TIME</vt:lpstr>
      <vt:lpstr>   Measuring  length</vt:lpstr>
      <vt:lpstr>More  accurate  length measurements</vt:lpstr>
      <vt:lpstr>Using Vernier callipers  </vt:lpstr>
      <vt:lpstr> Micrometer screw gauge</vt:lpstr>
      <vt:lpstr> How to use micrometer</vt:lpstr>
      <vt:lpstr>PowerPoint Presentation</vt:lpstr>
      <vt:lpstr> State the measurements shown in Figure bellow </vt:lpstr>
      <vt:lpstr>Measuring time</vt:lpstr>
      <vt:lpstr>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length and time</dc:title>
  <dc:creator>ZN</dc:creator>
  <cp:lastModifiedBy>Zorana Nikodijevic</cp:lastModifiedBy>
  <cp:revision>30</cp:revision>
  <dcterms:created xsi:type="dcterms:W3CDTF">2015-09-13T21:00:42Z</dcterms:created>
  <dcterms:modified xsi:type="dcterms:W3CDTF">2015-09-18T06:34:46Z</dcterms:modified>
</cp:coreProperties>
</file>