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5" r:id="rId12"/>
    <p:sldId id="266" r:id="rId13"/>
    <p:sldId id="267" r:id="rId14"/>
    <p:sldId id="277" r:id="rId15"/>
    <p:sldId id="279" r:id="rId16"/>
    <p:sldId id="268" r:id="rId17"/>
    <p:sldId id="278" r:id="rId18"/>
    <p:sldId id="280" r:id="rId19"/>
    <p:sldId id="274" r:id="rId20"/>
    <p:sldId id="281" r:id="rId21"/>
    <p:sldId id="282" r:id="rId22"/>
    <p:sldId id="283" r:id="rId23"/>
    <p:sldId id="269" r:id="rId24"/>
    <p:sldId id="284" r:id="rId25"/>
    <p:sldId id="270" r:id="rId26"/>
    <p:sldId id="288" r:id="rId27"/>
    <p:sldId id="285" r:id="rId28"/>
    <p:sldId id="286" r:id="rId29"/>
    <p:sldId id="271" r:id="rId30"/>
    <p:sldId id="272" r:id="rId31"/>
    <p:sldId id="273" r:id="rId32"/>
    <p:sldId id="287" r:id="rId33"/>
    <p:sldId id="275"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2" d="100"/>
          <a:sy n="62" d="100"/>
        </p:scale>
        <p:origin x="-144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32B259-A485-294A-9BAD-86D562276D7C}" type="datetimeFigureOut">
              <a:rPr lang="en-US" smtClean="0"/>
              <a:t>9/8/14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99635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2B259-A485-294A-9BAD-86D562276D7C}" type="datetimeFigureOut">
              <a:rPr lang="en-US" smtClean="0"/>
              <a:t>9/8/14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244258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2B259-A485-294A-9BAD-86D562276D7C}" type="datetimeFigureOut">
              <a:rPr lang="en-US" smtClean="0"/>
              <a:t>9/8/14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41554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2B259-A485-294A-9BAD-86D562276D7C}" type="datetimeFigureOut">
              <a:rPr lang="en-US" smtClean="0"/>
              <a:t>9/8/14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49742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32B259-A485-294A-9BAD-86D562276D7C}" type="datetimeFigureOut">
              <a:rPr lang="en-US" smtClean="0"/>
              <a:t>9/8/14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54432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32B259-A485-294A-9BAD-86D562276D7C}" type="datetimeFigureOut">
              <a:rPr lang="en-US" smtClean="0"/>
              <a:t>9/8/14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20852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2B259-A485-294A-9BAD-86D562276D7C}" type="datetimeFigureOut">
              <a:rPr lang="en-US" smtClean="0"/>
              <a:t>9/8/14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295946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32B259-A485-294A-9BAD-86D562276D7C}" type="datetimeFigureOut">
              <a:rPr lang="en-US" smtClean="0"/>
              <a:t>9/8/14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098711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2B259-A485-294A-9BAD-86D562276D7C}" type="datetimeFigureOut">
              <a:rPr lang="en-US" smtClean="0"/>
              <a:t>9/8/14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25106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2B259-A485-294A-9BAD-86D562276D7C}" type="datetimeFigureOut">
              <a:rPr lang="en-US" smtClean="0"/>
              <a:t>9/8/14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351408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2B259-A485-294A-9BAD-86D562276D7C}" type="datetimeFigureOut">
              <a:rPr lang="en-US" smtClean="0"/>
              <a:t>9/8/14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37D3C-5F43-6C4F-AB25-131135770792}" type="slidenum">
              <a:rPr lang="en-US" smtClean="0"/>
              <a:t>‹#›</a:t>
            </a:fld>
            <a:endParaRPr lang="en-US"/>
          </a:p>
        </p:txBody>
      </p:sp>
    </p:spTree>
    <p:extLst>
      <p:ext uri="{BB962C8B-B14F-4D97-AF65-F5344CB8AC3E}">
        <p14:creationId xmlns:p14="http://schemas.microsoft.com/office/powerpoint/2010/main" val="889040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2B259-A485-294A-9BAD-86D562276D7C}" type="datetimeFigureOut">
              <a:rPr lang="en-US" smtClean="0"/>
              <a:t>9/8/14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37D3C-5F43-6C4F-AB25-131135770792}" type="slidenum">
              <a:rPr lang="en-US" smtClean="0"/>
              <a:t>‹#›</a:t>
            </a:fld>
            <a:endParaRPr lang="en-US"/>
          </a:p>
        </p:txBody>
      </p:sp>
    </p:spTree>
    <p:extLst>
      <p:ext uri="{BB962C8B-B14F-4D97-AF65-F5344CB8AC3E}">
        <p14:creationId xmlns:p14="http://schemas.microsoft.com/office/powerpoint/2010/main" val="1835961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gi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6021" y="566436"/>
            <a:ext cx="7772400" cy="1667645"/>
          </a:xfrm>
        </p:spPr>
        <p:txBody>
          <a:bodyPr/>
          <a:lstStyle/>
          <a:p>
            <a:r>
              <a:rPr lang="en-US" dirty="0" smtClean="0"/>
              <a:t>Measurements and units</a:t>
            </a:r>
            <a:endParaRPr lang="en-US" dirty="0"/>
          </a:p>
        </p:txBody>
      </p:sp>
      <p:sp>
        <p:nvSpPr>
          <p:cNvPr id="3" name="Subtitle 2"/>
          <p:cNvSpPr>
            <a:spLocks noGrp="1"/>
          </p:cNvSpPr>
          <p:nvPr>
            <p:ph type="subTitle" idx="1"/>
          </p:nvPr>
        </p:nvSpPr>
        <p:spPr>
          <a:xfrm>
            <a:off x="1371600" y="2585615"/>
            <a:ext cx="6400800" cy="3053185"/>
          </a:xfrm>
        </p:spPr>
        <p:txBody>
          <a:bodyPr>
            <a:normAutofit/>
          </a:bodyPr>
          <a:lstStyle/>
          <a:p>
            <a:r>
              <a:rPr lang="en-US" dirty="0" smtClean="0"/>
              <a:t>Numbers and units</a:t>
            </a:r>
          </a:p>
          <a:p>
            <a:r>
              <a:rPr lang="en-US" dirty="0" smtClean="0"/>
              <a:t>A system of units</a:t>
            </a:r>
          </a:p>
          <a:p>
            <a:r>
              <a:rPr lang="en-US" dirty="0" smtClean="0"/>
              <a:t>Measuring length and time</a:t>
            </a:r>
          </a:p>
          <a:p>
            <a:r>
              <a:rPr lang="en-US" dirty="0" smtClean="0"/>
              <a:t>Volume and density</a:t>
            </a:r>
          </a:p>
          <a:p>
            <a:r>
              <a:rPr lang="en-US" dirty="0" smtClean="0"/>
              <a:t>Measuring volume and density</a:t>
            </a:r>
            <a:endParaRPr lang="en-US" dirty="0"/>
          </a:p>
        </p:txBody>
      </p:sp>
    </p:spTree>
    <p:extLst>
      <p:ext uri="{BB962C8B-B14F-4D97-AF65-F5344CB8AC3E}">
        <p14:creationId xmlns:p14="http://schemas.microsoft.com/office/powerpoint/2010/main" val="2609044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631"/>
          </a:xfrm>
        </p:spPr>
        <p:txBody>
          <a:bodyPr/>
          <a:lstStyle/>
          <a:p>
            <a:r>
              <a:rPr lang="en-US" dirty="0" smtClean="0"/>
              <a:t>Mass, time, length</a:t>
            </a:r>
            <a:endParaRPr lang="en-US" dirty="0"/>
          </a:p>
        </p:txBody>
      </p:sp>
      <p:sp>
        <p:nvSpPr>
          <p:cNvPr id="3" name="Content Placeholder 2"/>
          <p:cNvSpPr>
            <a:spLocks noGrp="1"/>
          </p:cNvSpPr>
          <p:nvPr>
            <p:ph idx="1"/>
          </p:nvPr>
        </p:nvSpPr>
        <p:spPr>
          <a:xfrm>
            <a:off x="457200" y="1084270"/>
            <a:ext cx="8229600" cy="5041894"/>
          </a:xfrm>
        </p:spPr>
        <p:txBody>
          <a:bodyPr/>
          <a:lstStyle/>
          <a:p>
            <a:r>
              <a:rPr lang="en-US" b="1" dirty="0" smtClean="0"/>
              <a:t>Mass</a:t>
            </a:r>
            <a:r>
              <a:rPr lang="en-US" dirty="0" smtClean="0"/>
              <a:t> is a measure of the amount of substance in an object.</a:t>
            </a:r>
          </a:p>
          <a:p>
            <a:r>
              <a:rPr lang="en-US" dirty="0" smtClean="0"/>
              <a:t>The SI base unit of mass is the kilogram (kg).</a:t>
            </a:r>
          </a:p>
          <a:p>
            <a:r>
              <a:rPr lang="en-US" dirty="0" smtClean="0"/>
              <a:t>The standard kg is a block of platinum alloy kept at the Office of Weights and Measures in Paris.</a:t>
            </a:r>
          </a:p>
          <a:p>
            <a:r>
              <a:rPr lang="en-US" dirty="0" smtClean="0"/>
              <a:t>1t=10^3kg</a:t>
            </a:r>
          </a:p>
          <a:p>
            <a:r>
              <a:rPr lang="en-US" dirty="0" smtClean="0"/>
              <a:t>1g=10^-3kg</a:t>
            </a:r>
          </a:p>
          <a:p>
            <a:r>
              <a:rPr lang="en-US" dirty="0" smtClean="0"/>
              <a:t>1mg=10^-6kg</a:t>
            </a:r>
          </a:p>
          <a:p>
            <a:endParaRPr lang="en-US" dirty="0"/>
          </a:p>
        </p:txBody>
      </p:sp>
    </p:spTree>
    <p:extLst>
      <p:ext uri="{BB962C8B-B14F-4D97-AF65-F5344CB8AC3E}">
        <p14:creationId xmlns:p14="http://schemas.microsoft.com/office/powerpoint/2010/main" val="180132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975842"/>
            <a:ext cx="8229600" cy="5150321"/>
          </a:xfrm>
        </p:spPr>
        <p:txBody>
          <a:bodyPr/>
          <a:lstStyle/>
          <a:p>
            <a:r>
              <a:rPr lang="en-US" b="1" dirty="0" smtClean="0"/>
              <a:t>Time</a:t>
            </a:r>
          </a:p>
          <a:p>
            <a:r>
              <a:rPr lang="en-US" dirty="0" smtClean="0"/>
              <a:t>The SI base unit of time is the second (s)</a:t>
            </a:r>
          </a:p>
          <a:p>
            <a:r>
              <a:rPr lang="en-US" dirty="0" smtClean="0"/>
              <a:t>To keep time, clocks and watches need something that beats at a steady rate.</a:t>
            </a:r>
          </a:p>
          <a:p>
            <a:r>
              <a:rPr lang="en-US" dirty="0" smtClean="0"/>
              <a:t> Some old clocks used the swings of a pendulum.</a:t>
            </a:r>
          </a:p>
          <a:p>
            <a:r>
              <a:rPr lang="en-US" dirty="0" smtClean="0"/>
              <a:t>Modern digital watches count the vibrations made by a tiny quartz crystal.</a:t>
            </a:r>
          </a:p>
          <a:p>
            <a:endParaRPr lang="en-US" dirty="0"/>
          </a:p>
        </p:txBody>
      </p:sp>
    </p:spTree>
    <p:extLst>
      <p:ext uri="{BB962C8B-B14F-4D97-AF65-F5344CB8AC3E}">
        <p14:creationId xmlns:p14="http://schemas.microsoft.com/office/powerpoint/2010/main" val="4000260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9070"/>
          </a:xfrm>
        </p:spPr>
        <p:txBody>
          <a:bodyPr>
            <a:normAutofit fontScale="90000"/>
          </a:bodyPr>
          <a:lstStyle/>
          <a:p>
            <a:endParaRPr lang="en-US" dirty="0"/>
          </a:p>
        </p:txBody>
      </p:sp>
      <p:sp>
        <p:nvSpPr>
          <p:cNvPr id="3" name="Content Placeholder 2"/>
          <p:cNvSpPr>
            <a:spLocks noGrp="1"/>
          </p:cNvSpPr>
          <p:nvPr>
            <p:ph idx="1"/>
          </p:nvPr>
        </p:nvSpPr>
        <p:spPr>
          <a:xfrm>
            <a:off x="457200" y="433708"/>
            <a:ext cx="8229600" cy="6040926"/>
          </a:xfrm>
        </p:spPr>
        <p:txBody>
          <a:bodyPr>
            <a:normAutofit fontScale="92500" lnSpcReduction="20000"/>
          </a:bodyPr>
          <a:lstStyle/>
          <a:p>
            <a:r>
              <a:rPr lang="en-US" b="1" dirty="0" smtClean="0"/>
              <a:t>Length</a:t>
            </a:r>
          </a:p>
          <a:p>
            <a:r>
              <a:rPr lang="en-US" dirty="0" smtClean="0"/>
              <a:t>The SI base unit of length is the </a:t>
            </a:r>
            <a:r>
              <a:rPr lang="en-US" dirty="0" err="1" smtClean="0"/>
              <a:t>metre</a:t>
            </a:r>
            <a:r>
              <a:rPr lang="en-US" dirty="0" smtClean="0"/>
              <a:t>.</a:t>
            </a:r>
          </a:p>
          <a:p>
            <a:r>
              <a:rPr lang="en-US" dirty="0" smtClean="0"/>
              <a:t>(The </a:t>
            </a:r>
            <a:r>
              <a:rPr lang="en-US" dirty="0" err="1" smtClean="0"/>
              <a:t>metre</a:t>
            </a:r>
            <a:r>
              <a:rPr lang="en-US" dirty="0" smtClean="0"/>
              <a:t> is the distance travelled by light in 1/299792458 second in a vacuum.)</a:t>
            </a:r>
          </a:p>
          <a:p>
            <a:r>
              <a:rPr lang="en-US" dirty="0" smtClean="0"/>
              <a:t>At one time, the standard </a:t>
            </a:r>
            <a:r>
              <a:rPr lang="en-US" dirty="0" err="1" smtClean="0"/>
              <a:t>metre</a:t>
            </a:r>
            <a:r>
              <a:rPr lang="en-US" dirty="0" smtClean="0"/>
              <a:t> was the distance between two marks on a metal bar kept at the Office of Weights and Measures in Paris.</a:t>
            </a:r>
          </a:p>
          <a:p>
            <a:r>
              <a:rPr lang="en-US" dirty="0" smtClean="0"/>
              <a:t>There are larger and smaller units of length based on the </a:t>
            </a:r>
            <a:r>
              <a:rPr lang="en-US" dirty="0" err="1" smtClean="0"/>
              <a:t>metre</a:t>
            </a:r>
            <a:r>
              <a:rPr lang="en-US" dirty="0" smtClean="0"/>
              <a:t>:</a:t>
            </a:r>
          </a:p>
          <a:p>
            <a:r>
              <a:rPr lang="en-US" dirty="0" smtClean="0"/>
              <a:t>1km=10^3m</a:t>
            </a:r>
          </a:p>
          <a:p>
            <a:r>
              <a:rPr lang="en-US" dirty="0" smtClean="0"/>
              <a:t>1cm=10^-2m</a:t>
            </a:r>
          </a:p>
          <a:p>
            <a:r>
              <a:rPr lang="en-US" dirty="0" smtClean="0"/>
              <a:t>1mm=10^-3m</a:t>
            </a:r>
          </a:p>
          <a:p>
            <a:r>
              <a:rPr lang="en-US" dirty="0" smtClean="0"/>
              <a:t>1μm=10^-6m</a:t>
            </a:r>
          </a:p>
          <a:p>
            <a:r>
              <a:rPr lang="en-US" dirty="0" smtClean="0"/>
              <a:t>1ηm=10^-9m            </a:t>
            </a:r>
            <a:r>
              <a:rPr lang="en-US" dirty="0" smtClean="0">
                <a:solidFill>
                  <a:srgbClr val="FF0000"/>
                </a:solidFill>
              </a:rPr>
              <a:t>Q: p 13 </a:t>
            </a:r>
            <a:r>
              <a:rPr lang="en-US" dirty="0" err="1" smtClean="0">
                <a:solidFill>
                  <a:srgbClr val="FF0000"/>
                </a:solidFill>
              </a:rPr>
              <a:t>fo</a:t>
            </a:r>
            <a:r>
              <a:rPr lang="en-US" dirty="0" smtClean="0">
                <a:solidFill>
                  <a:srgbClr val="FF0000"/>
                </a:solidFill>
              </a:rPr>
              <a:t> work</a:t>
            </a:r>
            <a:endParaRPr lang="en-US" dirty="0">
              <a:solidFill>
                <a:srgbClr val="FF0000"/>
              </a:solidFill>
            </a:endParaRPr>
          </a:p>
          <a:p>
            <a:endParaRPr lang="en-US" dirty="0" smtClean="0"/>
          </a:p>
          <a:p>
            <a:endParaRPr lang="en-US" dirty="0"/>
          </a:p>
        </p:txBody>
      </p:sp>
    </p:spTree>
    <p:extLst>
      <p:ext uri="{BB962C8B-B14F-4D97-AF65-F5344CB8AC3E}">
        <p14:creationId xmlns:p14="http://schemas.microsoft.com/office/powerpoint/2010/main" val="548917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length and time</a:t>
            </a:r>
            <a:endParaRPr lang="en-US" dirty="0"/>
          </a:p>
        </p:txBody>
      </p:sp>
      <p:sp>
        <p:nvSpPr>
          <p:cNvPr id="3" name="Content Placeholder 2"/>
          <p:cNvSpPr>
            <a:spLocks noGrp="1"/>
          </p:cNvSpPr>
          <p:nvPr>
            <p:ph idx="1"/>
          </p:nvPr>
        </p:nvSpPr>
        <p:spPr/>
        <p:txBody>
          <a:bodyPr/>
          <a:lstStyle/>
          <a:p>
            <a:r>
              <a:rPr lang="en-US" dirty="0" smtClean="0"/>
              <a:t>Lengths from a few </a:t>
            </a:r>
            <a:r>
              <a:rPr lang="en-US" dirty="0" err="1" smtClean="0"/>
              <a:t>millimetres</a:t>
            </a:r>
            <a:r>
              <a:rPr lang="en-US" dirty="0" smtClean="0"/>
              <a:t> up to a </a:t>
            </a:r>
            <a:r>
              <a:rPr lang="en-US" dirty="0" err="1" smtClean="0"/>
              <a:t>metre</a:t>
            </a:r>
            <a:r>
              <a:rPr lang="en-US" dirty="0" smtClean="0"/>
              <a:t> can be measured using a rule.</a:t>
            </a:r>
          </a:p>
          <a:p>
            <a:r>
              <a:rPr lang="en-US" dirty="0" smtClean="0"/>
              <a:t>When using the rule, the scale should be placed right next to the object being measured. Calipers can help us if it isn’t possible to  place object next to the rule. </a:t>
            </a:r>
            <a:endParaRPr lang="en-US" dirty="0" smtClean="0">
              <a:solidFill>
                <a:srgbClr val="FF0000"/>
              </a:solidFill>
            </a:endParaRPr>
          </a:p>
          <a:p>
            <a:r>
              <a:rPr lang="en-US" dirty="0" smtClean="0"/>
              <a:t>More accurate length measurements is Micrometer and </a:t>
            </a:r>
            <a:r>
              <a:rPr lang="en-US" dirty="0" err="1" smtClean="0"/>
              <a:t>Vernier</a:t>
            </a:r>
            <a:r>
              <a:rPr lang="en-US" dirty="0" smtClean="0"/>
              <a:t> calipers ( p.14)</a:t>
            </a:r>
            <a:endParaRPr lang="en-US" dirty="0" smtClean="0">
              <a:solidFill>
                <a:srgbClr val="FF0000"/>
              </a:solidFill>
            </a:endParaRPr>
          </a:p>
          <a:p>
            <a:endParaRPr lang="en-US" dirty="0"/>
          </a:p>
        </p:txBody>
      </p:sp>
    </p:spTree>
    <p:extLst>
      <p:ext uri="{BB962C8B-B14F-4D97-AF65-F5344CB8AC3E}">
        <p14:creationId xmlns:p14="http://schemas.microsoft.com/office/powerpoint/2010/main" val="2830951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Vernier</a:t>
            </a:r>
            <a:r>
              <a:rPr lang="en-US" dirty="0" smtClean="0"/>
              <a:t> calipers</a:t>
            </a:r>
            <a:endParaRPr lang="en-US" dirty="0"/>
          </a:p>
        </p:txBody>
      </p:sp>
      <p:pic>
        <p:nvPicPr>
          <p:cNvPr id="4" name="Content Placeholder 3" descr="nonijus.gif"/>
          <p:cNvPicPr>
            <a:picLocks noGrp="1" noChangeAspect="1"/>
          </p:cNvPicPr>
          <p:nvPr>
            <p:ph idx="1"/>
          </p:nvPr>
        </p:nvPicPr>
        <p:blipFill>
          <a:blip r:embed="rId2">
            <a:extLst>
              <a:ext uri="{28A0092B-C50C-407E-A947-70E740481C1C}">
                <a14:useLocalDpi xmlns:a14="http://schemas.microsoft.com/office/drawing/2010/main" val="0"/>
              </a:ext>
            </a:extLst>
          </a:blip>
          <a:srcRect t="10482" b="10482"/>
          <a:stretch>
            <a:fillRect/>
          </a:stretch>
        </p:blipFill>
        <p:spPr/>
      </p:pic>
    </p:spTree>
    <p:extLst>
      <p:ext uri="{BB962C8B-B14F-4D97-AF65-F5344CB8AC3E}">
        <p14:creationId xmlns:p14="http://schemas.microsoft.com/office/powerpoint/2010/main" val="3565969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unnamed.png"/>
          <p:cNvPicPr>
            <a:picLocks noGrp="1" noChangeAspect="1"/>
          </p:cNvPicPr>
          <p:nvPr>
            <p:ph idx="1"/>
          </p:nvPr>
        </p:nvPicPr>
        <p:blipFill>
          <a:blip r:embed="rId2">
            <a:extLst>
              <a:ext uri="{28A0092B-C50C-407E-A947-70E740481C1C}">
                <a14:useLocalDpi xmlns:a14="http://schemas.microsoft.com/office/drawing/2010/main" val="0"/>
              </a:ext>
            </a:extLst>
          </a:blip>
          <a:srcRect t="6003" b="6003"/>
          <a:stretch>
            <a:fillRect/>
          </a:stretch>
        </p:blipFill>
        <p:spPr/>
      </p:pic>
    </p:spTree>
    <p:extLst>
      <p:ext uri="{BB962C8B-B14F-4D97-AF65-F5344CB8AC3E}">
        <p14:creationId xmlns:p14="http://schemas.microsoft.com/office/powerpoint/2010/main" val="2759613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8475"/>
          </a:xfrm>
        </p:spPr>
        <p:txBody>
          <a:bodyPr>
            <a:normAutofit fontScale="90000"/>
          </a:bodyPr>
          <a:lstStyle/>
          <a:p>
            <a:endParaRPr lang="en-US" dirty="0"/>
          </a:p>
        </p:txBody>
      </p:sp>
      <p:sp>
        <p:nvSpPr>
          <p:cNvPr id="3" name="Content Placeholder 2"/>
          <p:cNvSpPr>
            <a:spLocks noGrp="1"/>
          </p:cNvSpPr>
          <p:nvPr>
            <p:ph idx="1"/>
          </p:nvPr>
        </p:nvSpPr>
        <p:spPr>
          <a:xfrm>
            <a:off x="457200" y="758988"/>
            <a:ext cx="8229600" cy="5367175"/>
          </a:xfrm>
        </p:spPr>
        <p:txBody>
          <a:bodyPr/>
          <a:lstStyle/>
          <a:p>
            <a:r>
              <a:rPr lang="en-US" b="1" dirty="0" smtClean="0"/>
              <a:t>Micrometer</a:t>
            </a:r>
            <a:r>
              <a:rPr lang="en-US" dirty="0" smtClean="0"/>
              <a:t> has revolving barrel with an extra scale on it.</a:t>
            </a:r>
          </a:p>
          <a:p>
            <a:r>
              <a:rPr lang="en-US" dirty="0" smtClean="0"/>
              <a:t>The barrel is connected to a screw thread and shown the gap by one </a:t>
            </a:r>
            <a:r>
              <a:rPr lang="en-US" dirty="0" err="1" smtClean="0"/>
              <a:t>milimetre</a:t>
            </a:r>
            <a:endParaRPr lang="en-US" dirty="0" smtClean="0"/>
          </a:p>
          <a:p>
            <a:r>
              <a:rPr lang="en-US" b="1" dirty="0" err="1" smtClean="0"/>
              <a:t>Vernier</a:t>
            </a:r>
            <a:r>
              <a:rPr lang="en-US" b="1" dirty="0" smtClean="0"/>
              <a:t> calipers</a:t>
            </a:r>
            <a:r>
              <a:rPr lang="en-US" dirty="0" smtClean="0"/>
              <a:t> is an extra sliding scale fitted to some length- measuring instruments, used for making external measurements.</a:t>
            </a:r>
          </a:p>
          <a:p>
            <a:r>
              <a:rPr lang="en-US" dirty="0" smtClean="0"/>
              <a:t>(Reading a </a:t>
            </a:r>
            <a:r>
              <a:rPr lang="en-US" dirty="0" err="1" smtClean="0"/>
              <a:t>varnier</a:t>
            </a:r>
            <a:r>
              <a:rPr lang="en-US" dirty="0" smtClean="0"/>
              <a:t> on p. 14)</a:t>
            </a:r>
          </a:p>
          <a:p>
            <a:endParaRPr lang="en-US" dirty="0" smtClean="0"/>
          </a:p>
          <a:p>
            <a:endParaRPr lang="en-US" dirty="0"/>
          </a:p>
        </p:txBody>
      </p:sp>
    </p:spTree>
    <p:extLst>
      <p:ext uri="{BB962C8B-B14F-4D97-AF65-F5344CB8AC3E}">
        <p14:creationId xmlns:p14="http://schemas.microsoft.com/office/powerpoint/2010/main" val="351986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Micrometer</a:t>
            </a:r>
            <a:endParaRPr lang="en-US" dirty="0"/>
          </a:p>
        </p:txBody>
      </p:sp>
      <p:pic>
        <p:nvPicPr>
          <p:cNvPr id="4" name="Content Placeholder 3" descr="mikrometarski-zavrtanj.jpg"/>
          <p:cNvPicPr>
            <a:picLocks noGrp="1" noChangeAspect="1"/>
          </p:cNvPicPr>
          <p:nvPr>
            <p:ph idx="1"/>
          </p:nvPr>
        </p:nvPicPr>
        <p:blipFill>
          <a:blip r:embed="rId2">
            <a:extLst>
              <a:ext uri="{28A0092B-C50C-407E-A947-70E740481C1C}">
                <a14:useLocalDpi xmlns:a14="http://schemas.microsoft.com/office/drawing/2010/main" val="0"/>
              </a:ext>
            </a:extLst>
          </a:blip>
          <a:srcRect t="18219" b="18219"/>
          <a:stretch>
            <a:fillRect/>
          </a:stretch>
        </p:blipFill>
        <p:spPr/>
      </p:pic>
    </p:spTree>
    <p:extLst>
      <p:ext uri="{BB962C8B-B14F-4D97-AF65-F5344CB8AC3E}">
        <p14:creationId xmlns:p14="http://schemas.microsoft.com/office/powerpoint/2010/main" val="101186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578metric-micrometer.jpg"/>
          <p:cNvPicPr>
            <a:picLocks noGrp="1" noChangeAspect="1"/>
          </p:cNvPicPr>
          <p:nvPr>
            <p:ph idx="1"/>
          </p:nvPr>
        </p:nvPicPr>
        <p:blipFill>
          <a:blip r:embed="rId2">
            <a:extLst>
              <a:ext uri="{28A0092B-C50C-407E-A947-70E740481C1C}">
                <a14:useLocalDpi xmlns:a14="http://schemas.microsoft.com/office/drawing/2010/main" val="0"/>
              </a:ext>
            </a:extLst>
          </a:blip>
          <a:srcRect t="4306" b="4306"/>
          <a:stretch>
            <a:fillRect/>
          </a:stretch>
        </p:blipFill>
        <p:spPr/>
      </p:pic>
    </p:spTree>
    <p:extLst>
      <p:ext uri="{BB962C8B-B14F-4D97-AF65-F5344CB8AC3E}">
        <p14:creationId xmlns:p14="http://schemas.microsoft.com/office/powerpoint/2010/main" val="293599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Zero error</a:t>
            </a:r>
            <a:endParaRPr lang="en-US" dirty="0"/>
          </a:p>
        </p:txBody>
      </p:sp>
      <p:sp>
        <p:nvSpPr>
          <p:cNvPr id="3" name="Content Placeholder 2"/>
          <p:cNvSpPr>
            <a:spLocks noGrp="1"/>
          </p:cNvSpPr>
          <p:nvPr>
            <p:ph idx="1"/>
          </p:nvPr>
        </p:nvSpPr>
        <p:spPr/>
        <p:txBody>
          <a:bodyPr/>
          <a:lstStyle/>
          <a:p>
            <a:r>
              <a:rPr lang="en-US" dirty="0" err="1" smtClean="0"/>
              <a:t>Vernier</a:t>
            </a:r>
            <a:r>
              <a:rPr lang="en-US" dirty="0" smtClean="0"/>
              <a:t> calipers are said to have a zero error if the zero marking on the main scale is not in line with the zero marking on the </a:t>
            </a:r>
            <a:r>
              <a:rPr lang="en-US" dirty="0" err="1" smtClean="0"/>
              <a:t>vernier</a:t>
            </a:r>
            <a:r>
              <a:rPr lang="en-US" dirty="0" smtClean="0"/>
              <a:t> scale.</a:t>
            </a:r>
          </a:p>
          <a:p>
            <a:r>
              <a:rPr lang="en-US" dirty="0"/>
              <a:t> </a:t>
            </a:r>
            <a:r>
              <a:rPr lang="en-US" dirty="0" smtClean="0"/>
              <a:t>we are looking for the other marking on the main scale which is in the line with the other marking on the </a:t>
            </a:r>
            <a:r>
              <a:rPr lang="en-US" dirty="0" err="1" smtClean="0"/>
              <a:t>vernier</a:t>
            </a:r>
            <a:r>
              <a:rPr lang="en-US" dirty="0" smtClean="0"/>
              <a:t> scale.</a:t>
            </a:r>
            <a:endParaRPr lang="en-US" dirty="0">
              <a:solidFill>
                <a:srgbClr val="FF0000"/>
              </a:solidFill>
            </a:endParaRPr>
          </a:p>
        </p:txBody>
      </p:sp>
    </p:spTree>
    <p:extLst>
      <p:ext uri="{BB962C8B-B14F-4D97-AF65-F5344CB8AC3E}">
        <p14:creationId xmlns:p14="http://schemas.microsoft.com/office/powerpoint/2010/main" val="3492254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Numbers and units</a:t>
            </a:r>
            <a:endParaRPr lang="en-US" dirty="0"/>
          </a:p>
        </p:txBody>
      </p:sp>
      <p:sp>
        <p:nvSpPr>
          <p:cNvPr id="3" name="Content Placeholder 2"/>
          <p:cNvSpPr>
            <a:spLocks noGrp="1"/>
          </p:cNvSpPr>
          <p:nvPr>
            <p:ph idx="1"/>
          </p:nvPr>
        </p:nvSpPr>
        <p:spPr/>
        <p:txBody>
          <a:bodyPr/>
          <a:lstStyle/>
          <a:p>
            <a:r>
              <a:rPr lang="en-US" dirty="0" smtClean="0"/>
              <a:t>When you make measurements, you might get a result like the one above: distance of 10m.</a:t>
            </a:r>
          </a:p>
          <a:p>
            <a:r>
              <a:rPr lang="en-US" dirty="0" smtClean="0"/>
              <a:t>Physical quantity-is complete measurement. It is made up of two parts, a number and unit.</a:t>
            </a:r>
          </a:p>
          <a:p>
            <a:endParaRPr lang="en-US" dirty="0" smtClean="0"/>
          </a:p>
          <a:p>
            <a:endParaRPr lang="en-US" dirty="0"/>
          </a:p>
        </p:txBody>
      </p:sp>
    </p:spTree>
    <p:extLst>
      <p:ext uri="{BB962C8B-B14F-4D97-AF65-F5344CB8AC3E}">
        <p14:creationId xmlns:p14="http://schemas.microsoft.com/office/powerpoint/2010/main" val="2981629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Negative-zero error</a:t>
            </a:r>
            <a:endParaRPr lang="en-US" dirty="0"/>
          </a:p>
        </p:txBody>
      </p:sp>
      <p:pic>
        <p:nvPicPr>
          <p:cNvPr id="6" name="Content Placeholder 5" descr="negative-zero-error.gif"/>
          <p:cNvPicPr>
            <a:picLocks noGrp="1" noChangeAspect="1"/>
          </p:cNvPicPr>
          <p:nvPr>
            <p:ph idx="1"/>
          </p:nvPr>
        </p:nvPicPr>
        <p:blipFill>
          <a:blip r:embed="rId2">
            <a:extLst>
              <a:ext uri="{28A0092B-C50C-407E-A947-70E740481C1C}">
                <a14:useLocalDpi xmlns:a14="http://schemas.microsoft.com/office/drawing/2010/main" val="0"/>
              </a:ext>
            </a:extLst>
          </a:blip>
          <a:srcRect t="-49707" b="-49707"/>
          <a:stretch>
            <a:fillRect/>
          </a:stretch>
        </p:blipFill>
        <p:spPr/>
      </p:pic>
    </p:spTree>
    <p:extLst>
      <p:ext uri="{BB962C8B-B14F-4D97-AF65-F5344CB8AC3E}">
        <p14:creationId xmlns:p14="http://schemas.microsoft.com/office/powerpoint/2010/main" val="2374693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box-2.jpg"/>
          <p:cNvPicPr>
            <a:picLocks noGrp="1" noChangeAspect="1"/>
          </p:cNvPicPr>
          <p:nvPr>
            <p:ph idx="1"/>
          </p:nvPr>
        </p:nvPicPr>
        <p:blipFill>
          <a:blip r:embed="rId2">
            <a:extLst>
              <a:ext uri="{28A0092B-C50C-407E-A947-70E740481C1C}">
                <a14:useLocalDpi xmlns:a14="http://schemas.microsoft.com/office/drawing/2010/main" val="0"/>
              </a:ext>
            </a:extLst>
          </a:blip>
          <a:srcRect l="18517" r="18517"/>
          <a:stretch>
            <a:fillRect/>
          </a:stretch>
        </p:blipFill>
        <p:spPr/>
      </p:pic>
    </p:spTree>
    <p:extLst>
      <p:ext uri="{BB962C8B-B14F-4D97-AF65-F5344CB8AC3E}">
        <p14:creationId xmlns:p14="http://schemas.microsoft.com/office/powerpoint/2010/main" val="1009309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Unknown.jpg"/>
          <p:cNvPicPr>
            <a:picLocks noGrp="1" noChangeAspect="1"/>
          </p:cNvPicPr>
          <p:nvPr>
            <p:ph idx="1"/>
          </p:nvPr>
        </p:nvPicPr>
        <p:blipFill>
          <a:blip r:embed="rId2">
            <a:extLst>
              <a:ext uri="{28A0092B-C50C-407E-A947-70E740481C1C}">
                <a14:useLocalDpi xmlns:a14="http://schemas.microsoft.com/office/drawing/2010/main" val="0"/>
              </a:ext>
            </a:extLst>
          </a:blip>
          <a:srcRect t="10260" b="10260"/>
          <a:stretch>
            <a:fillRect/>
          </a:stretch>
        </p:blipFill>
        <p:spPr/>
      </p:pic>
    </p:spTree>
    <p:extLst>
      <p:ext uri="{BB962C8B-B14F-4D97-AF65-F5344CB8AC3E}">
        <p14:creationId xmlns:p14="http://schemas.microsoft.com/office/powerpoint/2010/main" val="125685908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time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Time interval of many seconds or minutes can be measured using a </a:t>
            </a:r>
            <a:r>
              <a:rPr lang="en-US" dirty="0" err="1" smtClean="0"/>
              <a:t>stopclock</a:t>
            </a:r>
            <a:r>
              <a:rPr lang="en-US" dirty="0" smtClean="0"/>
              <a:t> or a stopwatch.</a:t>
            </a:r>
          </a:p>
          <a:p>
            <a:r>
              <a:rPr lang="en-US" dirty="0" smtClean="0"/>
              <a:t>Some instruments have analogue display, with a needle moving round a circular scale, other have a digital display, which shows a number.</a:t>
            </a:r>
            <a:endParaRPr lang="en-US" dirty="0" smtClean="0">
              <a:solidFill>
                <a:srgbClr val="FF0000"/>
              </a:solidFill>
            </a:endParaRPr>
          </a:p>
          <a:p>
            <a:r>
              <a:rPr lang="en-US" dirty="0" smtClean="0"/>
              <a:t>With a hand-operated </a:t>
            </a:r>
            <a:r>
              <a:rPr lang="en-US" dirty="0" err="1" smtClean="0"/>
              <a:t>stopclock</a:t>
            </a:r>
            <a:r>
              <a:rPr lang="en-US" dirty="0" smtClean="0"/>
              <a:t> or </a:t>
            </a:r>
            <a:r>
              <a:rPr lang="en-US" dirty="0" err="1" smtClean="0"/>
              <a:t>stopwatch,you</a:t>
            </a:r>
            <a:r>
              <a:rPr lang="en-US" dirty="0" smtClean="0"/>
              <a:t> can not make accurate measurements of short time intervals, this is because of the time it takes you to press the button. </a:t>
            </a:r>
          </a:p>
          <a:p>
            <a:endParaRPr lang="en-US" dirty="0"/>
          </a:p>
        </p:txBody>
      </p:sp>
    </p:spTree>
    <p:extLst>
      <p:ext uri="{BB962C8B-B14F-4D97-AF65-F5344CB8AC3E}">
        <p14:creationId xmlns:p14="http://schemas.microsoft.com/office/powerpoint/2010/main" val="166720816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20px-Stopwatch.gif"/>
          <p:cNvPicPr>
            <a:picLocks noGrp="1" noChangeAspect="1"/>
          </p:cNvPicPr>
          <p:nvPr>
            <p:ph idx="1"/>
          </p:nvPr>
        </p:nvPicPr>
        <p:blipFill>
          <a:blip r:embed="rId2">
            <a:extLst>
              <a:ext uri="{28A0092B-C50C-407E-A947-70E740481C1C}">
                <a14:useLocalDpi xmlns:a14="http://schemas.microsoft.com/office/drawing/2010/main" val="0"/>
              </a:ext>
            </a:extLst>
          </a:blip>
          <a:srcRect l="-28931" r="-28931"/>
          <a:stretch>
            <a:fillRect/>
          </a:stretch>
        </p:blipFill>
        <p:spPr/>
      </p:pic>
    </p:spTree>
    <p:extLst>
      <p:ext uri="{BB962C8B-B14F-4D97-AF65-F5344CB8AC3E}">
        <p14:creationId xmlns:p14="http://schemas.microsoft.com/office/powerpoint/2010/main" val="8644336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3965"/>
          </a:xfrm>
        </p:spPr>
        <p:txBody>
          <a:bodyPr>
            <a:normAutofit fontScale="90000"/>
          </a:bodyPr>
          <a:lstStyle/>
          <a:p>
            <a:endParaRPr lang="en-US" dirty="0"/>
          </a:p>
        </p:txBody>
      </p:sp>
      <p:sp>
        <p:nvSpPr>
          <p:cNvPr id="3" name="Content Placeholder 2"/>
          <p:cNvSpPr>
            <a:spLocks noGrp="1"/>
          </p:cNvSpPr>
          <p:nvPr>
            <p:ph idx="1"/>
          </p:nvPr>
        </p:nvSpPr>
        <p:spPr>
          <a:xfrm>
            <a:off x="457200" y="805458"/>
            <a:ext cx="8229600" cy="5320706"/>
          </a:xfrm>
        </p:spPr>
        <p:txBody>
          <a:bodyPr>
            <a:normAutofit lnSpcReduction="10000"/>
          </a:bodyPr>
          <a:lstStyle/>
          <a:p>
            <a:r>
              <a:rPr lang="en-US" dirty="0" smtClean="0"/>
              <a:t>It is possible to overcome the problem.</a:t>
            </a:r>
          </a:p>
          <a:p>
            <a:r>
              <a:rPr lang="en-US" dirty="0" smtClean="0"/>
              <a:t>For example:</a:t>
            </a:r>
          </a:p>
          <a:p>
            <a:r>
              <a:rPr lang="en-US" dirty="0" smtClean="0"/>
              <a:t>The pendulum takes two seconds to make one complete swing.</a:t>
            </a:r>
          </a:p>
          <a:p>
            <a:r>
              <a:rPr lang="en-US" dirty="0" smtClean="0"/>
              <a:t>Every swing takes the same time, it is a </a:t>
            </a:r>
            <a:r>
              <a:rPr lang="en-US" b="1" dirty="0" smtClean="0"/>
              <a:t>period</a:t>
            </a:r>
          </a:p>
          <a:p>
            <a:r>
              <a:rPr lang="en-US" dirty="0" smtClean="0"/>
              <a:t>You can find it accurately by measuring the time for 25 swings, and dividing the result by 25:</a:t>
            </a:r>
          </a:p>
          <a:p>
            <a:r>
              <a:rPr lang="en-US" dirty="0" smtClean="0"/>
              <a:t>Time for 25 swings=55s</a:t>
            </a:r>
          </a:p>
          <a:p>
            <a:r>
              <a:rPr lang="en-US" dirty="0" smtClean="0"/>
              <a:t>1 swing=55s/25=2.2s (q.p.15)</a:t>
            </a:r>
          </a:p>
          <a:p>
            <a:endParaRPr lang="en-US" dirty="0"/>
          </a:p>
        </p:txBody>
      </p:sp>
    </p:spTree>
    <p:extLst>
      <p:ext uri="{BB962C8B-B14F-4D97-AF65-F5344CB8AC3E}">
        <p14:creationId xmlns:p14="http://schemas.microsoft.com/office/powerpoint/2010/main" val="360326104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a:blip r:embed="rId2">
            <a:extLst>
              <a:ext uri="{28A0092B-C50C-407E-A947-70E740481C1C}">
                <a14:useLocalDpi xmlns:a14="http://schemas.microsoft.com/office/drawing/2010/main" val="0"/>
              </a:ext>
            </a:extLst>
          </a:blip>
          <a:srcRect l="-35799" r="-35799"/>
          <a:stretch>
            <a:fillRect/>
          </a:stretch>
        </p:blipFill>
        <p:spPr/>
      </p:pic>
    </p:spTree>
    <p:extLst>
      <p:ext uri="{BB962C8B-B14F-4D97-AF65-F5344CB8AC3E}">
        <p14:creationId xmlns:p14="http://schemas.microsoft.com/office/powerpoint/2010/main" val="2268491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oving-animated-clip-art-picture-of-pendulum-x-bpm-1.gif"/>
          <p:cNvPicPr>
            <a:picLocks noGrp="1" noChangeAspect="1"/>
          </p:cNvPicPr>
          <p:nvPr>
            <p:ph idx="1"/>
          </p:nvPr>
        </p:nvPicPr>
        <p:blipFill>
          <a:blip r:embed="rId2">
            <a:extLst>
              <a:ext uri="{28A0092B-C50C-407E-A947-70E740481C1C}">
                <a14:useLocalDpi xmlns:a14="http://schemas.microsoft.com/office/drawing/2010/main" val="0"/>
              </a:ext>
            </a:extLst>
          </a:blip>
          <a:srcRect t="10128" b="10128"/>
          <a:stretch>
            <a:fillRect/>
          </a:stretch>
        </p:blipFill>
        <p:spPr/>
      </p:pic>
    </p:spTree>
    <p:extLst>
      <p:ext uri="{BB962C8B-B14F-4D97-AF65-F5344CB8AC3E}">
        <p14:creationId xmlns:p14="http://schemas.microsoft.com/office/powerpoint/2010/main" val="246122364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0376"/>
          </a:xfrm>
        </p:spPr>
        <p:txBody>
          <a:bodyPr>
            <a:normAutofit fontScale="90000"/>
          </a:bodyPr>
          <a:lstStyle/>
          <a:p>
            <a:endParaRPr lang="en-US" dirty="0"/>
          </a:p>
        </p:txBody>
      </p:sp>
      <p:pic>
        <p:nvPicPr>
          <p:cNvPr id="4" name="Content Placeholder 3" descr="Oscillating_pendulum.gif"/>
          <p:cNvPicPr>
            <a:picLocks noGrp="1" noChangeAspect="1"/>
          </p:cNvPicPr>
          <p:nvPr>
            <p:ph idx="1"/>
          </p:nvPr>
        </p:nvPicPr>
        <p:blipFill>
          <a:blip r:embed="rId2">
            <a:extLst>
              <a:ext uri="{28A0092B-C50C-407E-A947-70E740481C1C}">
                <a14:useLocalDpi xmlns:a14="http://schemas.microsoft.com/office/drawing/2010/main" val="0"/>
              </a:ext>
            </a:extLst>
          </a:blip>
          <a:srcRect l="-35317" r="-35317"/>
          <a:stretch>
            <a:fillRect/>
          </a:stretch>
        </p:blipFill>
        <p:spPr>
          <a:xfrm>
            <a:off x="457200" y="865014"/>
            <a:ext cx="8229600" cy="5261149"/>
          </a:xfrm>
        </p:spPr>
      </p:pic>
    </p:spTree>
    <p:extLst>
      <p:ext uri="{BB962C8B-B14F-4D97-AF65-F5344CB8AC3E}">
        <p14:creationId xmlns:p14="http://schemas.microsoft.com/office/powerpoint/2010/main" val="304943870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Volume and density</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Volume</a:t>
            </a:r>
          </a:p>
          <a:p>
            <a:r>
              <a:rPr lang="en-US" dirty="0" smtClean="0"/>
              <a:t>The quantity of space an object takes up is called its volume.</a:t>
            </a:r>
          </a:p>
          <a:p>
            <a:r>
              <a:rPr lang="en-US" dirty="0" smtClean="0"/>
              <a:t>The SI unit of volume is m^3- </a:t>
            </a:r>
            <a:r>
              <a:rPr lang="en-US" b="1" dirty="0" smtClean="0"/>
              <a:t>cubic </a:t>
            </a:r>
            <a:r>
              <a:rPr lang="en-US" b="1" dirty="0" err="1" smtClean="0"/>
              <a:t>metre</a:t>
            </a:r>
            <a:endParaRPr lang="en-US" b="1" dirty="0" smtClean="0"/>
          </a:p>
          <a:p>
            <a:r>
              <a:rPr lang="en-US" dirty="0" smtClean="0"/>
              <a:t>Other units are often used: m^3; dm^3; cm^3</a:t>
            </a:r>
          </a:p>
          <a:p>
            <a:r>
              <a:rPr lang="en-US" dirty="0" smtClean="0"/>
              <a:t>Density</a:t>
            </a:r>
          </a:p>
          <a:p>
            <a:r>
              <a:rPr lang="en-US" dirty="0" smtClean="0"/>
              <a:t>Density=mass/volume    units: kg/m^3</a:t>
            </a:r>
          </a:p>
          <a:p>
            <a:r>
              <a:rPr lang="en-US" dirty="0" err="1">
                <a:latin typeface="Lucida Grande"/>
                <a:ea typeface="Lucida Grande"/>
                <a:cs typeface="Lucida Grande"/>
              </a:rPr>
              <a:t>ρ</a:t>
            </a:r>
            <a:r>
              <a:rPr lang="en-US" dirty="0" smtClean="0"/>
              <a:t>=m/V; m=</a:t>
            </a:r>
            <a:r>
              <a:rPr lang="en-US" dirty="0" err="1" smtClean="0">
                <a:latin typeface="Lucida Grande"/>
                <a:ea typeface="Lucida Grande"/>
                <a:cs typeface="Lucida Grande"/>
              </a:rPr>
              <a:t>ρ</a:t>
            </a:r>
            <a:r>
              <a:rPr lang="en-US" dirty="0" smtClean="0">
                <a:latin typeface="Lucida Grande"/>
                <a:ea typeface="Lucida Grande"/>
                <a:cs typeface="Lucida Grande"/>
              </a:rPr>
              <a:t> x V; V=m/</a:t>
            </a:r>
            <a:r>
              <a:rPr lang="en-US" dirty="0" err="1" smtClean="0">
                <a:latin typeface="Lucida Grande"/>
                <a:ea typeface="Lucida Grande"/>
                <a:cs typeface="Lucida Grande"/>
              </a:rPr>
              <a:t>ρ</a:t>
            </a:r>
            <a:endParaRPr lang="en-US" dirty="0" smtClean="0">
              <a:latin typeface="Lucida Grande"/>
              <a:ea typeface="Lucida Grande"/>
              <a:cs typeface="Lucida Grande"/>
            </a:endParaRPr>
          </a:p>
          <a:p>
            <a:r>
              <a:rPr lang="en-US" dirty="0" err="1" smtClean="0">
                <a:solidFill>
                  <a:srgbClr val="FF0000"/>
                </a:solidFill>
                <a:latin typeface="Lucida Grande"/>
                <a:ea typeface="Lucida Grande"/>
                <a:cs typeface="Lucida Grande"/>
              </a:rPr>
              <a:t>zad</a:t>
            </a:r>
            <a:endParaRPr lang="en-US" dirty="0">
              <a:solidFill>
                <a:srgbClr val="FF0000"/>
              </a:solidFill>
            </a:endParaRPr>
          </a:p>
        </p:txBody>
      </p:sp>
    </p:spTree>
    <p:extLst>
      <p:ext uri="{BB962C8B-B14F-4D97-AF65-F5344CB8AC3E}">
        <p14:creationId xmlns:p14="http://schemas.microsoft.com/office/powerpoint/2010/main" val="6243554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units</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The girl cycles 10m in 2s. So </a:t>
            </a:r>
            <a:r>
              <a:rPr lang="en-US" dirty="0"/>
              <a:t>s</a:t>
            </a:r>
            <a:r>
              <a:rPr lang="en-US" dirty="0" smtClean="0"/>
              <a:t>he travels 5m every second. Her speed is 5m/s.</a:t>
            </a:r>
          </a:p>
          <a:p>
            <a:r>
              <a:rPr lang="en-US" dirty="0" smtClean="0"/>
              <a:t>To work out the speed, you divide the distance travelled by the time taken.</a:t>
            </a:r>
          </a:p>
          <a:p>
            <a:r>
              <a:rPr lang="en-US" b="1" dirty="0" smtClean="0"/>
              <a:t>So m/s is unit of speed</a:t>
            </a:r>
            <a:endParaRPr lang="en-US" b="1" dirty="0"/>
          </a:p>
        </p:txBody>
      </p:sp>
    </p:spTree>
    <p:extLst>
      <p:ext uri="{BB962C8B-B14F-4D97-AF65-F5344CB8AC3E}">
        <p14:creationId xmlns:p14="http://schemas.microsoft.com/office/powerpoint/2010/main" val="1163440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volume and density</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Liquid</a:t>
            </a:r>
            <a:r>
              <a:rPr lang="en-US" dirty="0" smtClean="0"/>
              <a:t>: A volume of about a </a:t>
            </a:r>
            <a:r>
              <a:rPr lang="en-US" dirty="0" err="1" smtClean="0"/>
              <a:t>litre</a:t>
            </a:r>
            <a:r>
              <a:rPr lang="en-US" dirty="0" smtClean="0"/>
              <a:t> can be measured using a measuring cylinder.</a:t>
            </a:r>
          </a:p>
          <a:p>
            <a:r>
              <a:rPr lang="en-US" b="1" dirty="0" smtClean="0"/>
              <a:t>Regular </a:t>
            </a:r>
            <a:r>
              <a:rPr lang="en-US" b="1" dirty="0" err="1" smtClean="0"/>
              <a:t>solid</a:t>
            </a:r>
            <a:r>
              <a:rPr lang="en-US" dirty="0" err="1" smtClean="0"/>
              <a:t>:if</a:t>
            </a:r>
            <a:r>
              <a:rPr lang="en-US" dirty="0" smtClean="0"/>
              <a:t> an object has a simple shape, its volume can be calculated as in the example:</a:t>
            </a:r>
          </a:p>
          <a:p>
            <a:r>
              <a:rPr lang="en-US" dirty="0" smtClean="0"/>
              <a:t>V of rectangular block= length x width x height</a:t>
            </a:r>
          </a:p>
          <a:p>
            <a:r>
              <a:rPr lang="en-US" dirty="0" smtClean="0"/>
              <a:t>(square-cube; rectangle-rectangular block</a:t>
            </a:r>
            <a:r>
              <a:rPr lang="en-US" dirty="0" smtClean="0"/>
              <a:t>)</a:t>
            </a:r>
            <a:endParaRPr lang="en-US" dirty="0" smtClean="0"/>
          </a:p>
          <a:p>
            <a:r>
              <a:rPr lang="en-US" dirty="0" smtClean="0"/>
              <a:t>V of a cylinder= π x radius^2 x </a:t>
            </a:r>
            <a:r>
              <a:rPr lang="en-US" dirty="0" smtClean="0"/>
              <a:t>height</a:t>
            </a:r>
            <a:endParaRPr lang="en-US" dirty="0" smtClean="0"/>
          </a:p>
          <a:p>
            <a:r>
              <a:rPr lang="en-US" b="1" dirty="0" smtClean="0"/>
              <a:t>Irregular </a:t>
            </a:r>
            <a:r>
              <a:rPr lang="en-US" b="1" dirty="0" err="1" smtClean="0"/>
              <a:t>solid</a:t>
            </a:r>
            <a:r>
              <a:rPr lang="en-US" dirty="0" err="1" smtClean="0"/>
              <a:t>:If</a:t>
            </a:r>
            <a:r>
              <a:rPr lang="en-US" dirty="0" smtClean="0"/>
              <a:t> the shape is too irregular for the volume to be calculated, the solid can be lowered into a partly filled measuring cylinder- rise in level on the scale gives the volume of the solid.</a:t>
            </a:r>
            <a:endParaRPr lang="en-US" b="1" dirty="0"/>
          </a:p>
        </p:txBody>
      </p:sp>
    </p:spTree>
    <p:extLst>
      <p:ext uri="{BB962C8B-B14F-4D97-AF65-F5344CB8AC3E}">
        <p14:creationId xmlns:p14="http://schemas.microsoft.com/office/powerpoint/2010/main" val="336563216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Archimedes and the crown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Archimedes is a Greek mathematician, lived in Syracuse (Sicily).</a:t>
            </a:r>
          </a:p>
          <a:p>
            <a:r>
              <a:rPr lang="en-US" dirty="0" smtClean="0"/>
              <a:t>He made important discoveries, about the crown  from King of Syracuse.</a:t>
            </a:r>
          </a:p>
          <a:p>
            <a:r>
              <a:rPr lang="en-US" dirty="0" smtClean="0"/>
              <a:t>Archimedes put the crown in container of water and measured the rise in level.</a:t>
            </a:r>
          </a:p>
          <a:p>
            <a:r>
              <a:rPr lang="en-US" dirty="0" smtClean="0"/>
              <a:t>Then he did the same with an equal mass of pure gold. The rise in level was different. So the crown could not have been pure gold.</a:t>
            </a:r>
          </a:p>
          <a:p>
            <a:r>
              <a:rPr lang="en-US" dirty="0" smtClean="0"/>
              <a:t>He measured the volume  of  irregular solid. </a:t>
            </a:r>
            <a:endParaRPr lang="en-US" dirty="0"/>
          </a:p>
        </p:txBody>
      </p:sp>
    </p:spTree>
    <p:extLst>
      <p:ext uri="{BB962C8B-B14F-4D97-AF65-F5344CB8AC3E}">
        <p14:creationId xmlns:p14="http://schemas.microsoft.com/office/powerpoint/2010/main" val="406816656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rchimedes_water_balance.gif"/>
          <p:cNvPicPr>
            <a:picLocks noGrp="1" noChangeAspect="1"/>
          </p:cNvPicPr>
          <p:nvPr>
            <p:ph idx="1"/>
          </p:nvPr>
        </p:nvPicPr>
        <p:blipFill>
          <a:blip r:embed="rId2">
            <a:extLst>
              <a:ext uri="{28A0092B-C50C-407E-A947-70E740481C1C}">
                <a14:useLocalDpi xmlns:a14="http://schemas.microsoft.com/office/drawing/2010/main" val="0"/>
              </a:ext>
            </a:extLst>
          </a:blip>
          <a:srcRect l="-71221" r="-71221"/>
          <a:stretch>
            <a:fillRect/>
          </a:stretch>
        </p:blipFill>
        <p:spPr/>
      </p:pic>
    </p:spTree>
    <p:extLst>
      <p:ext uri="{BB962C8B-B14F-4D97-AF65-F5344CB8AC3E}">
        <p14:creationId xmlns:p14="http://schemas.microsoft.com/office/powerpoint/2010/main" val="218233242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mass and density</a:t>
            </a:r>
            <a:endParaRPr lang="en-US" dirty="0"/>
          </a:p>
        </p:txBody>
      </p:sp>
      <p:sp>
        <p:nvSpPr>
          <p:cNvPr id="3" name="Content Placeholder 2"/>
          <p:cNvSpPr>
            <a:spLocks noGrp="1"/>
          </p:cNvSpPr>
          <p:nvPr>
            <p:ph idx="1"/>
          </p:nvPr>
        </p:nvSpPr>
        <p:spPr/>
        <p:txBody>
          <a:bodyPr/>
          <a:lstStyle/>
          <a:p>
            <a:r>
              <a:rPr lang="en-US" smtClean="0"/>
              <a:t>P: 20,21</a:t>
            </a:r>
            <a:endParaRPr lang="en-US" dirty="0"/>
          </a:p>
        </p:txBody>
      </p:sp>
    </p:spTree>
    <p:extLst>
      <p:ext uri="{BB962C8B-B14F-4D97-AF65-F5344CB8AC3E}">
        <p14:creationId xmlns:p14="http://schemas.microsoft.com/office/powerpoint/2010/main" val="317550218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wrongs</a:t>
            </a:r>
            <a:endParaRPr lang="en-US" dirty="0"/>
          </a:p>
        </p:txBody>
      </p:sp>
      <p:sp>
        <p:nvSpPr>
          <p:cNvPr id="3" name="Content Placeholder 2"/>
          <p:cNvSpPr>
            <a:spLocks noGrp="1"/>
          </p:cNvSpPr>
          <p:nvPr>
            <p:ph idx="1"/>
          </p:nvPr>
        </p:nvSpPr>
        <p:spPr/>
        <p:txBody>
          <a:bodyPr/>
          <a:lstStyle/>
          <a:p>
            <a:r>
              <a:rPr lang="en-US" dirty="0" smtClean="0"/>
              <a:t>The equation is correct: speed=10m/2s=5m/s</a:t>
            </a:r>
          </a:p>
          <a:p>
            <a:r>
              <a:rPr lang="en-US" dirty="0" smtClean="0"/>
              <a:t>The equation is incorrect: speed=10/2=5m/s</a:t>
            </a:r>
          </a:p>
          <a:p>
            <a:r>
              <a:rPr lang="en-US" dirty="0" smtClean="0"/>
              <a:t>It is incorrect because the m and s have been left out. 10 divided by 2 equals 5, and not   5m/s.</a:t>
            </a:r>
          </a:p>
          <a:p>
            <a:r>
              <a:rPr lang="en-US" dirty="0" smtClean="0"/>
              <a:t>Strictly speaking, units should be included at all stages of calculations, </a:t>
            </a:r>
            <a:r>
              <a:rPr lang="en-US" b="1" dirty="0" smtClean="0"/>
              <a:t>not</a:t>
            </a:r>
            <a:r>
              <a:rPr lang="en-US" dirty="0" smtClean="0"/>
              <a:t> just at the end.</a:t>
            </a:r>
            <a:endParaRPr lang="en-US" dirty="0"/>
          </a:p>
        </p:txBody>
      </p:sp>
    </p:spTree>
    <p:extLst>
      <p:ext uri="{BB962C8B-B14F-4D97-AF65-F5344CB8AC3E}">
        <p14:creationId xmlns:p14="http://schemas.microsoft.com/office/powerpoint/2010/main" val="2929518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1027"/>
          </a:xfrm>
        </p:spPr>
        <p:txBody>
          <a:bodyPr/>
          <a:lstStyle/>
          <a:p>
            <a:r>
              <a:rPr lang="en-US" dirty="0" smtClean="0"/>
              <a:t>Bigger and smaller</a:t>
            </a:r>
            <a:endParaRPr lang="en-US" dirty="0"/>
          </a:p>
        </p:txBody>
      </p:sp>
      <p:sp>
        <p:nvSpPr>
          <p:cNvPr id="3" name="Content Placeholder 2"/>
          <p:cNvSpPr>
            <a:spLocks noGrp="1"/>
          </p:cNvSpPr>
          <p:nvPr>
            <p:ph idx="1"/>
          </p:nvPr>
        </p:nvSpPr>
        <p:spPr>
          <a:xfrm>
            <a:off x="457200" y="1162762"/>
            <a:ext cx="8229600" cy="5370124"/>
          </a:xfrm>
        </p:spPr>
        <p:txBody>
          <a:bodyPr/>
          <a:lstStyle/>
          <a:p>
            <a:r>
              <a:rPr lang="en-US" dirty="0" smtClean="0"/>
              <a:t>You cam make a unit bigger or smaller by putting an extra symbol, called a prefix, in front.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88189377"/>
              </p:ext>
            </p:extLst>
          </p:nvPr>
        </p:nvGraphicFramePr>
        <p:xfrm>
          <a:off x="1438253" y="2738606"/>
          <a:ext cx="6334434" cy="3619296"/>
        </p:xfrm>
        <a:graphic>
          <a:graphicData uri="http://schemas.openxmlformats.org/drawingml/2006/table">
            <a:tbl>
              <a:tblPr firstRow="1" bandRow="1">
                <a:tableStyleId>{2D5ABB26-0587-4C30-8999-92F81FD0307C}</a:tableStyleId>
              </a:tblPr>
              <a:tblGrid>
                <a:gridCol w="1495710"/>
                <a:gridCol w="1778611"/>
                <a:gridCol w="1212809"/>
                <a:gridCol w="1847304"/>
              </a:tblGrid>
              <a:tr h="372402">
                <a:tc>
                  <a:txBody>
                    <a:bodyPr/>
                    <a:lstStyle/>
                    <a:p>
                      <a:r>
                        <a:rPr lang="en-US" dirty="0" smtClean="0"/>
                        <a:t>prefix</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meaning</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example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G(</a:t>
                      </a:r>
                      <a:r>
                        <a:rPr lang="en-US" dirty="0" err="1" smtClean="0"/>
                        <a:t>giga</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1000 000 000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just"/>
                      <a:r>
                        <a:rPr lang="en-US" dirty="0" smtClean="0"/>
                        <a:t>10^9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GW(</a:t>
                      </a:r>
                      <a:r>
                        <a:rPr lang="en-US" dirty="0" err="1" smtClean="0"/>
                        <a:t>gigawatt</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M(mega)</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1000 000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MW(megawatt)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k(kilo)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10^3</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km(</a:t>
                      </a:r>
                      <a:r>
                        <a:rPr lang="en-US" dirty="0" err="1" smtClean="0"/>
                        <a:t>kilometre</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d(</a:t>
                      </a:r>
                      <a:r>
                        <a:rPr lang="en-US" dirty="0" err="1" smtClean="0"/>
                        <a:t>deci</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1/10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err="1" smtClean="0"/>
                        <a:t>dm</a:t>
                      </a:r>
                      <a:r>
                        <a:rPr lang="en-US" dirty="0" smtClean="0"/>
                        <a:t>(</a:t>
                      </a:r>
                      <a:r>
                        <a:rPr lang="en-US" dirty="0" err="1" smtClean="0"/>
                        <a:t>decimetre</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c(</a:t>
                      </a:r>
                      <a:r>
                        <a:rPr lang="en-US" dirty="0" err="1" smtClean="0"/>
                        <a:t>centi</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1/100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cm(</a:t>
                      </a:r>
                      <a:r>
                        <a:rPr lang="en-US" dirty="0" err="1" smtClean="0"/>
                        <a:t>centimetre</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m(</a:t>
                      </a:r>
                      <a:r>
                        <a:rPr lang="en-US" dirty="0" err="1" smtClean="0"/>
                        <a:t>mili</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1/1000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10^-3</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mm(</a:t>
                      </a:r>
                      <a:r>
                        <a:rPr lang="en-US" dirty="0" err="1" smtClean="0"/>
                        <a:t>milimetre</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smtClean="0"/>
                        <a:t>μ(</a:t>
                      </a:r>
                      <a:r>
                        <a:rPr lang="en-US" dirty="0" err="1" smtClean="0"/>
                        <a:t>mikro</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1/1000 000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mtClean="0"/>
                        <a:t>10^-6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μm</a:t>
                      </a:r>
                      <a:r>
                        <a:rPr lang="en-US" dirty="0" smtClean="0"/>
                        <a:t>(</a:t>
                      </a:r>
                      <a:r>
                        <a:rPr lang="en-US" dirty="0" err="1" smtClean="0"/>
                        <a:t>mikrometre</a:t>
                      </a:r>
                      <a:r>
                        <a:rPr lang="en-US" dirty="0" smtClean="0"/>
                        <a:t>)</a:t>
                      </a:r>
                    </a:p>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2402">
                <a:tc>
                  <a:txBody>
                    <a:bodyPr/>
                    <a:lstStyle/>
                    <a:p>
                      <a:r>
                        <a:rPr lang="en-US" dirty="0" err="1" smtClean="0"/>
                        <a:t>η</a:t>
                      </a:r>
                      <a:r>
                        <a:rPr lang="en-US" dirty="0" smtClean="0"/>
                        <a:t>(</a:t>
                      </a:r>
                      <a:r>
                        <a:rPr lang="en-US" dirty="0" err="1" smtClean="0"/>
                        <a:t>nano</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1/000 000 000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err="1" smtClean="0"/>
                        <a:t>ηm</a:t>
                      </a:r>
                      <a:r>
                        <a:rPr lang="en-US" dirty="0" smtClean="0"/>
                        <a:t>(</a:t>
                      </a:r>
                      <a:r>
                        <a:rPr lang="en-US" dirty="0" err="1" smtClean="0"/>
                        <a:t>nanaometre</a:t>
                      </a:r>
                      <a:r>
                        <a:rPr lang="en-US" dirty="0" smtClean="0"/>
                        <a: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04378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3931"/>
          </a:xfrm>
        </p:spPr>
        <p:txBody>
          <a:bodyPr>
            <a:normAutofit fontScale="90000"/>
          </a:bodyPr>
          <a:lstStyle/>
          <a:p>
            <a:r>
              <a:rPr lang="en-US" dirty="0" smtClean="0"/>
              <a:t>Scientific notation</a:t>
            </a:r>
            <a:endParaRPr lang="en-US" dirty="0"/>
          </a:p>
        </p:txBody>
      </p:sp>
      <p:sp>
        <p:nvSpPr>
          <p:cNvPr id="3" name="Content Placeholder 2"/>
          <p:cNvSpPr>
            <a:spLocks noGrp="1"/>
          </p:cNvSpPr>
          <p:nvPr>
            <p:ph idx="1"/>
          </p:nvPr>
        </p:nvSpPr>
        <p:spPr>
          <a:xfrm>
            <a:off x="457200" y="948570"/>
            <a:ext cx="8229600" cy="5177594"/>
          </a:xfrm>
        </p:spPr>
        <p:txBody>
          <a:bodyPr/>
          <a:lstStyle/>
          <a:p>
            <a:r>
              <a:rPr lang="en-US" dirty="0" smtClean="0"/>
              <a:t>An atlas says that the population of Iceland is this: 270 000.</a:t>
            </a:r>
          </a:p>
          <a:p>
            <a:r>
              <a:rPr lang="en-US" dirty="0" smtClean="0"/>
              <a:t> There are problems because writing lots of zeros isn’t very convenient. These problems are avoided If the number is written using powers of ten.</a:t>
            </a:r>
          </a:p>
          <a:p>
            <a:r>
              <a:rPr lang="en-US" dirty="0" smtClean="0"/>
              <a:t>2.7 x 10^5 (10 x 10 x 10 x 10 x 10=100 000)</a:t>
            </a:r>
            <a:endParaRPr lang="en-US" dirty="0"/>
          </a:p>
        </p:txBody>
      </p:sp>
    </p:spTree>
    <p:extLst>
      <p:ext uri="{BB962C8B-B14F-4D97-AF65-F5344CB8AC3E}">
        <p14:creationId xmlns:p14="http://schemas.microsoft.com/office/powerpoint/2010/main" val="62741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Exponents</a:t>
            </a:r>
          </a:p>
          <a:p>
            <a:endParaRPr lang="en-US" dirty="0"/>
          </a:p>
          <a:p>
            <a:r>
              <a:rPr lang="en-US" dirty="0"/>
              <a:t>The </a:t>
            </a:r>
            <a:r>
              <a:rPr lang="en-US" b="1" dirty="0"/>
              <a:t>exponent</a:t>
            </a:r>
            <a:r>
              <a:rPr lang="en-US" dirty="0"/>
              <a:t> of a number says </a:t>
            </a:r>
            <a:r>
              <a:rPr lang="en-US" b="1" dirty="0"/>
              <a:t>how many times </a:t>
            </a:r>
            <a:r>
              <a:rPr lang="en-US" dirty="0"/>
              <a:t>to use the number in a multiplication.</a:t>
            </a:r>
          </a:p>
          <a:p>
            <a:r>
              <a:rPr lang="en-US" dirty="0"/>
              <a:t>In </a:t>
            </a:r>
            <a:r>
              <a:rPr lang="en-US" b="1" dirty="0"/>
              <a:t>8</a:t>
            </a:r>
            <a:r>
              <a:rPr lang="en-US" b="1" baseline="30000" dirty="0"/>
              <a:t>2</a:t>
            </a:r>
            <a:r>
              <a:rPr lang="en-US" dirty="0"/>
              <a:t> the "2" says to use 8 twice in a multiplication,  so </a:t>
            </a:r>
            <a:r>
              <a:rPr lang="en-US" b="1" dirty="0"/>
              <a:t>8</a:t>
            </a:r>
            <a:r>
              <a:rPr lang="en-US" b="1" baseline="30000" dirty="0"/>
              <a:t>2</a:t>
            </a:r>
            <a:r>
              <a:rPr lang="en-US" b="1" dirty="0"/>
              <a:t> = 8 × 8 = 64</a:t>
            </a:r>
            <a:endParaRPr lang="en-US" dirty="0"/>
          </a:p>
          <a:p>
            <a:r>
              <a:rPr lang="en-US" dirty="0"/>
              <a:t>In words: 8</a:t>
            </a:r>
            <a:r>
              <a:rPr lang="en-US" baseline="30000" dirty="0"/>
              <a:t>2</a:t>
            </a:r>
            <a:r>
              <a:rPr lang="en-US" dirty="0"/>
              <a:t> could be called "8 to the power 2" or "8 to the second power", or simply "8 squared"</a:t>
            </a:r>
          </a:p>
        </p:txBody>
      </p:sp>
      <p:pic>
        <p:nvPicPr>
          <p:cNvPr id="4" name="Picture 3" descr="8-squared.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9728" y="274638"/>
            <a:ext cx="2298700" cy="2032000"/>
          </a:xfrm>
          <a:prstGeom prst="rect">
            <a:avLst/>
          </a:prstGeom>
        </p:spPr>
      </p:pic>
    </p:spTree>
    <p:extLst>
      <p:ext uri="{BB962C8B-B14F-4D97-AF65-F5344CB8AC3E}">
        <p14:creationId xmlns:p14="http://schemas.microsoft.com/office/powerpoint/2010/main" val="111038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system of units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 units</a:t>
            </a:r>
          </a:p>
          <a:p>
            <a:r>
              <a:rPr lang="en-US" dirty="0" smtClean="0"/>
              <a:t>The basic SI units for measuring mass, time, and length are the kilogram, the second, and the </a:t>
            </a:r>
            <a:r>
              <a:rPr lang="en-US" dirty="0" err="1" smtClean="0"/>
              <a:t>metre</a:t>
            </a:r>
            <a:r>
              <a:rPr lang="en-US" dirty="0" smtClean="0"/>
              <a:t>.</a:t>
            </a:r>
          </a:p>
          <a:p>
            <a:r>
              <a:rPr lang="en-US" dirty="0" smtClean="0"/>
              <a:t>From these base units come a whole range of units for measuring volume, force, energy, and other quantities.</a:t>
            </a:r>
          </a:p>
          <a:p>
            <a:r>
              <a:rPr lang="en-US" dirty="0" smtClean="0"/>
              <a:t>Other SI base units include the ampere (for measuring, electric current) and the kelvin ( for measuring temperature).</a:t>
            </a:r>
          </a:p>
          <a:p>
            <a:endParaRPr lang="en-US" dirty="0"/>
          </a:p>
        </p:txBody>
      </p:sp>
    </p:spTree>
    <p:extLst>
      <p:ext uri="{BB962C8B-B14F-4D97-AF65-F5344CB8AC3E}">
        <p14:creationId xmlns:p14="http://schemas.microsoft.com/office/powerpoint/2010/main" val="784110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3974713"/>
              </p:ext>
            </p:extLst>
          </p:nvPr>
        </p:nvGraphicFramePr>
        <p:xfrm>
          <a:off x="457200" y="1600200"/>
          <a:ext cx="8229600" cy="28651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length</a:t>
                      </a:r>
                      <a:endParaRPr lang="en-US" dirty="0"/>
                    </a:p>
                  </a:txBody>
                  <a:tcPr/>
                </a:tc>
                <a:tc>
                  <a:txBody>
                    <a:bodyPr/>
                    <a:lstStyle/>
                    <a:p>
                      <a:r>
                        <a:rPr lang="en-US" dirty="0" smtClean="0"/>
                        <a:t>meter</a:t>
                      </a:r>
                      <a:endParaRPr lang="en-US" dirty="0"/>
                    </a:p>
                  </a:txBody>
                  <a:tcPr/>
                </a:tc>
                <a:tc>
                  <a:txBody>
                    <a:bodyPr/>
                    <a:lstStyle/>
                    <a:p>
                      <a:r>
                        <a:rPr lang="en-US" dirty="0" smtClean="0"/>
                        <a:t>m</a:t>
                      </a:r>
                      <a:endParaRPr lang="en-US" dirty="0"/>
                    </a:p>
                  </a:txBody>
                  <a:tcPr/>
                </a:tc>
              </a:tr>
              <a:tr h="370840">
                <a:tc>
                  <a:txBody>
                    <a:bodyPr/>
                    <a:lstStyle/>
                    <a:p>
                      <a:r>
                        <a:rPr lang="en-US" dirty="0" smtClean="0"/>
                        <a:t>mass</a:t>
                      </a:r>
                      <a:endParaRPr lang="en-US" dirty="0"/>
                    </a:p>
                  </a:txBody>
                  <a:tcPr/>
                </a:tc>
                <a:tc>
                  <a:txBody>
                    <a:bodyPr/>
                    <a:lstStyle/>
                    <a:p>
                      <a:r>
                        <a:rPr lang="en-US" dirty="0" smtClean="0"/>
                        <a:t>kilogram</a:t>
                      </a:r>
                      <a:endParaRPr lang="en-US" dirty="0"/>
                    </a:p>
                  </a:txBody>
                  <a:tcPr/>
                </a:tc>
                <a:tc>
                  <a:txBody>
                    <a:bodyPr/>
                    <a:lstStyle/>
                    <a:p>
                      <a:r>
                        <a:rPr lang="en-US" dirty="0" smtClean="0"/>
                        <a:t>kg</a:t>
                      </a:r>
                      <a:endParaRPr lang="en-US" dirty="0"/>
                    </a:p>
                  </a:txBody>
                  <a:tcPr/>
                </a:tc>
              </a:tr>
              <a:tr h="370840">
                <a:tc>
                  <a:txBody>
                    <a:bodyPr/>
                    <a:lstStyle/>
                    <a:p>
                      <a:r>
                        <a:rPr lang="en-US" dirty="0" smtClean="0"/>
                        <a:t>time</a:t>
                      </a:r>
                      <a:endParaRPr lang="en-US" dirty="0"/>
                    </a:p>
                  </a:txBody>
                  <a:tcPr/>
                </a:tc>
                <a:tc>
                  <a:txBody>
                    <a:bodyPr/>
                    <a:lstStyle/>
                    <a:p>
                      <a:r>
                        <a:rPr lang="en-US" dirty="0" smtClean="0"/>
                        <a:t>second</a:t>
                      </a:r>
                      <a:endParaRPr lang="en-US" dirty="0"/>
                    </a:p>
                  </a:txBody>
                  <a:tcPr/>
                </a:tc>
                <a:tc>
                  <a:txBody>
                    <a:bodyPr/>
                    <a:lstStyle/>
                    <a:p>
                      <a:r>
                        <a:rPr lang="en-US" dirty="0" smtClean="0"/>
                        <a:t>s</a:t>
                      </a:r>
                      <a:endParaRPr lang="en-US" dirty="0"/>
                    </a:p>
                  </a:txBody>
                  <a:tcPr/>
                </a:tc>
              </a:tr>
              <a:tr h="370840">
                <a:tc>
                  <a:txBody>
                    <a:bodyPr/>
                    <a:lstStyle/>
                    <a:p>
                      <a:r>
                        <a:rPr lang="en-US" dirty="0" smtClean="0"/>
                        <a:t>Electric current</a:t>
                      </a:r>
                      <a:endParaRPr lang="en-US" dirty="0"/>
                    </a:p>
                  </a:txBody>
                  <a:tcPr/>
                </a:tc>
                <a:tc>
                  <a:txBody>
                    <a:bodyPr/>
                    <a:lstStyle/>
                    <a:p>
                      <a:r>
                        <a:rPr lang="en-US" dirty="0" smtClean="0"/>
                        <a:t>ampere</a:t>
                      </a:r>
                      <a:endParaRPr lang="en-US" dirty="0"/>
                    </a:p>
                  </a:txBody>
                  <a:tcPr/>
                </a:tc>
                <a:tc>
                  <a:txBody>
                    <a:bodyPr/>
                    <a:lstStyle/>
                    <a:p>
                      <a:r>
                        <a:rPr lang="en-US" dirty="0" smtClean="0"/>
                        <a:t>A</a:t>
                      </a:r>
                      <a:endParaRPr lang="en-US" dirty="0"/>
                    </a:p>
                  </a:txBody>
                  <a:tcPr/>
                </a:tc>
              </a:tr>
              <a:tr h="370840">
                <a:tc>
                  <a:txBody>
                    <a:bodyPr/>
                    <a:lstStyle/>
                    <a:p>
                      <a:r>
                        <a:rPr lang="en-US" dirty="0" smtClean="0"/>
                        <a:t>Thermodynamic temperature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Kelvin (</a:t>
                      </a:r>
                      <a:r>
                        <a:rPr lang="en-US" sz="1800" kern="1200" dirty="0" smtClean="0">
                          <a:solidFill>
                            <a:schemeClr val="dk1"/>
                          </a:solidFill>
                          <a:latin typeface="+mn-lt"/>
                          <a:ea typeface="+mn-ea"/>
                          <a:cs typeface="+mn-cs"/>
                        </a:rPr>
                        <a:t>kelvin-</a:t>
                      </a:r>
                      <a:r>
                        <a:rPr lang="en-US" sz="1800" kern="1200" dirty="0" err="1" smtClean="0">
                          <a:solidFill>
                            <a:schemeClr val="dk1"/>
                          </a:solidFill>
                          <a:latin typeface="+mn-lt"/>
                          <a:ea typeface="+mn-ea"/>
                          <a:cs typeface="+mn-cs"/>
                        </a:rPr>
                        <a:t>celsius</a:t>
                      </a:r>
                      <a:endParaRPr lang="en-US" sz="1800" kern="1200" dirty="0" smtClean="0">
                        <a:solidFill>
                          <a:schemeClr val="dk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bg-BG" sz="1800" kern="1200" dirty="0" smtClean="0">
                          <a:solidFill>
                            <a:schemeClr val="dk1"/>
                          </a:solidFill>
                          <a:latin typeface="+mn-lt"/>
                          <a:ea typeface="+mn-ea"/>
                          <a:cs typeface="+mn-cs"/>
                        </a:rPr>
                        <a:t>K = °C + 273,15</a:t>
                      </a:r>
                      <a:r>
                        <a:rPr lang="en-US" sz="1800" kern="1200" dirty="0" smtClean="0">
                          <a:solidFill>
                            <a:schemeClr val="dk1"/>
                          </a:solidFill>
                          <a:latin typeface="+mn-lt"/>
                          <a:ea typeface="+mn-ea"/>
                          <a:cs typeface="+mn-cs"/>
                        </a:rPr>
                        <a:t>)</a:t>
                      </a:r>
                      <a:r>
                        <a:rPr lang="bg-BG" sz="1800" kern="1200" dirty="0" smtClean="0">
                          <a:solidFill>
                            <a:schemeClr val="dk1"/>
                          </a:solidFill>
                          <a:latin typeface="+mn-lt"/>
                          <a:ea typeface="+mn-ea"/>
                          <a:cs typeface="+mn-cs"/>
                        </a:rPr>
                        <a:t>	</a:t>
                      </a:r>
                    </a:p>
                  </a:txBody>
                  <a:tcPr/>
                </a:tc>
                <a:tc>
                  <a:txBody>
                    <a:bodyPr/>
                    <a:lstStyle/>
                    <a:p>
                      <a:r>
                        <a:rPr lang="en-US" dirty="0" smtClean="0"/>
                        <a:t>K</a:t>
                      </a:r>
                      <a:endParaRPr lang="en-US" dirty="0"/>
                    </a:p>
                  </a:txBody>
                  <a:tcPr/>
                </a:tc>
              </a:tr>
              <a:tr h="370840">
                <a:tc>
                  <a:txBody>
                    <a:bodyPr/>
                    <a:lstStyle/>
                    <a:p>
                      <a:r>
                        <a:rPr lang="en-US" dirty="0" smtClean="0"/>
                        <a:t>Amount of substance</a:t>
                      </a:r>
                      <a:endParaRPr lang="en-US" dirty="0"/>
                    </a:p>
                  </a:txBody>
                  <a:tcPr/>
                </a:tc>
                <a:tc>
                  <a:txBody>
                    <a:bodyPr/>
                    <a:lstStyle/>
                    <a:p>
                      <a:r>
                        <a:rPr lang="en-US" dirty="0" smtClean="0"/>
                        <a:t>mole</a:t>
                      </a:r>
                      <a:endParaRPr lang="en-US" dirty="0"/>
                    </a:p>
                  </a:txBody>
                  <a:tcPr/>
                </a:tc>
                <a:tc>
                  <a:txBody>
                    <a:bodyPr/>
                    <a:lstStyle/>
                    <a:p>
                      <a:r>
                        <a:rPr lang="en-US" dirty="0" err="1" smtClean="0"/>
                        <a:t>mol</a:t>
                      </a:r>
                      <a:endParaRPr lang="en-US" dirty="0"/>
                    </a:p>
                  </a:txBody>
                  <a:tcPr/>
                </a:tc>
              </a:tr>
              <a:tr h="370840">
                <a:tc>
                  <a:txBody>
                    <a:bodyPr/>
                    <a:lstStyle/>
                    <a:p>
                      <a:r>
                        <a:rPr lang="en-US" dirty="0" smtClean="0"/>
                        <a:t>Luminous intensity</a:t>
                      </a:r>
                      <a:endParaRPr lang="en-US" dirty="0"/>
                    </a:p>
                  </a:txBody>
                  <a:tcPr/>
                </a:tc>
                <a:tc>
                  <a:txBody>
                    <a:bodyPr/>
                    <a:lstStyle/>
                    <a:p>
                      <a:r>
                        <a:rPr lang="en-US" dirty="0" smtClean="0"/>
                        <a:t>candela</a:t>
                      </a:r>
                      <a:endParaRPr lang="en-US" dirty="0"/>
                    </a:p>
                  </a:txBody>
                  <a:tcPr/>
                </a:tc>
                <a:tc>
                  <a:txBody>
                    <a:bodyPr/>
                    <a:lstStyle/>
                    <a:p>
                      <a:r>
                        <a:rPr lang="en-US" dirty="0" smtClean="0"/>
                        <a:t>cd</a:t>
                      </a:r>
                      <a:endParaRPr lang="en-US" dirty="0"/>
                    </a:p>
                  </a:txBody>
                  <a:tcPr/>
                </a:tc>
              </a:tr>
            </a:tbl>
          </a:graphicData>
        </a:graphic>
      </p:graphicFrame>
    </p:spTree>
    <p:extLst>
      <p:ext uri="{BB962C8B-B14F-4D97-AF65-F5344CB8AC3E}">
        <p14:creationId xmlns:p14="http://schemas.microsoft.com/office/powerpoint/2010/main" val="458766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17483</TotalTime>
  <Words>1421</Words>
  <Application>Microsoft Macintosh PowerPoint</Application>
  <PresentationFormat>On-screen Show (4:3)</PresentationFormat>
  <Paragraphs>163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Measurements and units</vt:lpstr>
      <vt:lpstr>Numbers and units</vt:lpstr>
      <vt:lpstr>Combining units</vt:lpstr>
      <vt:lpstr>Rights and wrongs</vt:lpstr>
      <vt:lpstr>Bigger and smaller</vt:lpstr>
      <vt:lpstr>Scientific notation</vt:lpstr>
      <vt:lpstr>PowerPoint Presentation</vt:lpstr>
      <vt:lpstr>A system of units</vt:lpstr>
      <vt:lpstr>PowerPoint Presentation</vt:lpstr>
      <vt:lpstr>Mass, time, length</vt:lpstr>
      <vt:lpstr>PowerPoint Presentation</vt:lpstr>
      <vt:lpstr>PowerPoint Presentation</vt:lpstr>
      <vt:lpstr>Measuring length and time</vt:lpstr>
      <vt:lpstr>Vernier calipers</vt:lpstr>
      <vt:lpstr>PowerPoint Presentation</vt:lpstr>
      <vt:lpstr>PowerPoint Presentation</vt:lpstr>
      <vt:lpstr>Micrometer</vt:lpstr>
      <vt:lpstr>PowerPoint Presentation</vt:lpstr>
      <vt:lpstr>Zero error</vt:lpstr>
      <vt:lpstr>Negative-zero error</vt:lpstr>
      <vt:lpstr>PowerPoint Presentation</vt:lpstr>
      <vt:lpstr>PowerPoint Presentation</vt:lpstr>
      <vt:lpstr>Measuring time</vt:lpstr>
      <vt:lpstr>PowerPoint Presentation</vt:lpstr>
      <vt:lpstr>PowerPoint Presentation</vt:lpstr>
      <vt:lpstr>PowerPoint Presentation</vt:lpstr>
      <vt:lpstr>PowerPoint Presentation</vt:lpstr>
      <vt:lpstr>PowerPoint Presentation</vt:lpstr>
      <vt:lpstr>Volume and density</vt:lpstr>
      <vt:lpstr>Measuring volume and density</vt:lpstr>
      <vt:lpstr>Archimedes and the crown</vt:lpstr>
      <vt:lpstr>PowerPoint Presentation</vt:lpstr>
      <vt:lpstr>More about mass and density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Aleksndra Obradovic</dc:creator>
  <cp:lastModifiedBy>Aleksndra Obradovic</cp:lastModifiedBy>
  <cp:revision>71</cp:revision>
  <dcterms:created xsi:type="dcterms:W3CDTF">2014-07-10T16:22:44Z</dcterms:created>
  <dcterms:modified xsi:type="dcterms:W3CDTF">2014-09-08T21:25:30Z</dcterms:modified>
</cp:coreProperties>
</file>