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C3D4-8AEE-49F6-BCC3-F75612D199C9}" type="datetimeFigureOut">
              <a:rPr lang="es-MX" smtClean="0"/>
              <a:pPr/>
              <a:t>17/09/2015</a:t>
            </a:fld>
            <a:endParaRPr lang="es-MX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FD7EE-5234-44AF-8FD4-14AE66D19723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C3D4-8AEE-49F6-BCC3-F75612D199C9}" type="datetimeFigureOut">
              <a:rPr lang="es-MX" smtClean="0"/>
              <a:pPr/>
              <a:t>17/09/2015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FD7EE-5234-44AF-8FD4-14AE66D19723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C3D4-8AEE-49F6-BCC3-F75612D199C9}" type="datetimeFigureOut">
              <a:rPr lang="es-MX" smtClean="0"/>
              <a:pPr/>
              <a:t>17/09/2015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FD7EE-5234-44AF-8FD4-14AE66D19723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C3D4-8AEE-49F6-BCC3-F75612D199C9}" type="datetimeFigureOut">
              <a:rPr lang="es-MX" smtClean="0"/>
              <a:pPr/>
              <a:t>17/09/2015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FD7EE-5234-44AF-8FD4-14AE66D19723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C3D4-8AEE-49F6-BCC3-F75612D199C9}" type="datetimeFigureOut">
              <a:rPr lang="es-MX" smtClean="0"/>
              <a:pPr/>
              <a:t>17/09/2015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FD7EE-5234-44AF-8FD4-14AE66D19723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C3D4-8AEE-49F6-BCC3-F75612D199C9}" type="datetimeFigureOut">
              <a:rPr lang="es-MX" smtClean="0"/>
              <a:pPr/>
              <a:t>17/09/2015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FD7EE-5234-44AF-8FD4-14AE66D19723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C3D4-8AEE-49F6-BCC3-F75612D199C9}" type="datetimeFigureOut">
              <a:rPr lang="es-MX" smtClean="0"/>
              <a:pPr/>
              <a:t>17/09/2015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FD7EE-5234-44AF-8FD4-14AE66D19723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C3D4-8AEE-49F6-BCC3-F75612D199C9}" type="datetimeFigureOut">
              <a:rPr lang="es-MX" smtClean="0"/>
              <a:pPr/>
              <a:t>17/09/2015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FD7EE-5234-44AF-8FD4-14AE66D19723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C3D4-8AEE-49F6-BCC3-F75612D199C9}" type="datetimeFigureOut">
              <a:rPr lang="es-MX" smtClean="0"/>
              <a:pPr/>
              <a:t>17/09/2015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FD7EE-5234-44AF-8FD4-14AE66D19723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C3D4-8AEE-49F6-BCC3-F75612D199C9}" type="datetimeFigureOut">
              <a:rPr lang="es-MX" smtClean="0"/>
              <a:pPr/>
              <a:t>17/09/2015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FD7EE-5234-44AF-8FD4-14AE66D19723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C3D4-8AEE-49F6-BCC3-F75612D199C9}" type="datetimeFigureOut">
              <a:rPr lang="es-MX" smtClean="0"/>
              <a:pPr/>
              <a:t>17/09/2015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AFD7EE-5234-44AF-8FD4-14AE66D19723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17C3D4-8AEE-49F6-BCC3-F75612D199C9}" type="datetimeFigureOut">
              <a:rPr lang="es-MX" smtClean="0"/>
              <a:pPr/>
              <a:t>17/09/2015</a:t>
            </a:fld>
            <a:endParaRPr lang="es-MX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AFD7EE-5234-44AF-8FD4-14AE66D19723}" type="slidenum">
              <a:rPr lang="es-MX" smtClean="0"/>
              <a:pPr/>
              <a:t>‹#›</a:t>
            </a:fld>
            <a:endParaRPr lang="es-MX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itannica.com/science/British-Imperial-System" TargetMode="External"/><Relationship Id="rId2" Type="http://schemas.openxmlformats.org/officeDocument/2006/relationships/hyperlink" Target="http://www.britannica.com/science/International-System-of-Unit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EASUREMENTS%20%20AND%20%20UNITS.pptx" TargetMode="External"/><Relationship Id="rId4" Type="http://schemas.openxmlformats.org/officeDocument/2006/relationships/hyperlink" Target="https://www.youtube.com/watch?v=TNQAMAs4Q9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708920"/>
            <a:ext cx="7851648" cy="1828800"/>
          </a:xfrm>
        </p:spPr>
        <p:txBody>
          <a:bodyPr/>
          <a:lstStyle/>
          <a:p>
            <a:r>
              <a:rPr lang="en-US" dirty="0" smtClean="0"/>
              <a:t>MEASUREMENTS  AND  UNITS</a:t>
            </a: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2760" y="5517232"/>
            <a:ext cx="7854696" cy="1752600"/>
          </a:xfrm>
        </p:spPr>
        <p:txBody>
          <a:bodyPr/>
          <a:lstStyle/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4618856" cy="1143000"/>
          </a:xfrm>
        </p:spPr>
        <p:txBody>
          <a:bodyPr/>
          <a:lstStyle/>
          <a:p>
            <a:r>
              <a:rPr lang="en-US" dirty="0" smtClean="0"/>
              <a:t>  Metric system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System of measuring based on the power of 10</a:t>
            </a:r>
          </a:p>
          <a:p>
            <a:r>
              <a:rPr lang="en-US" dirty="0" smtClean="0">
                <a:latin typeface="+mj-lt"/>
              </a:rPr>
              <a:t>Used worldwide for its simplicity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     </a:t>
            </a:r>
            <a:r>
              <a:rPr lang="en-US" sz="2400" dirty="0" smtClean="0">
                <a:latin typeface="+mj-lt"/>
              </a:rPr>
              <a:t>/trivia/ </a:t>
            </a:r>
            <a:r>
              <a:rPr lang="en-US" dirty="0" smtClean="0">
                <a:latin typeface="+mj-lt"/>
              </a:rPr>
              <a:t>In States they use the mnemonic: 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ing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enry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ied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nexpectedly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rinking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hocolate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ilk  </a:t>
            </a:r>
            <a:r>
              <a:rPr lang="en-US" dirty="0" smtClean="0">
                <a:latin typeface="+mj-lt"/>
              </a:rPr>
              <a:t>or</a:t>
            </a:r>
          </a:p>
          <a:p>
            <a:pPr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ids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aving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oughnuts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sually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rink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hocolate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ilk</a:t>
            </a:r>
          </a:p>
          <a:p>
            <a:pPr>
              <a:buNone/>
            </a:pPr>
            <a:endParaRPr lang="en-US" dirty="0" smtClean="0">
              <a:latin typeface="+mj-lt"/>
            </a:endParaRPr>
          </a:p>
          <a:p>
            <a:pPr>
              <a:buNone/>
            </a:pPr>
            <a:endParaRPr lang="en-US" dirty="0" smtClean="0">
              <a:latin typeface="+mj-lt"/>
            </a:endParaRPr>
          </a:p>
          <a:p>
            <a:pPr>
              <a:buNone/>
            </a:pPr>
            <a:endParaRPr lang="en-US" dirty="0" smtClean="0">
              <a:latin typeface="+mj-lt"/>
            </a:endParaRPr>
          </a:p>
          <a:p>
            <a:pPr>
              <a:buNone/>
            </a:pPr>
            <a:endParaRPr lang="en-US" dirty="0" smtClean="0">
              <a:latin typeface="+mj-lt"/>
            </a:endParaRPr>
          </a:p>
          <a:p>
            <a:endParaRPr lang="es-MX" dirty="0">
              <a:latin typeface="+mj-lt"/>
            </a:endParaRPr>
          </a:p>
        </p:txBody>
      </p:sp>
      <p:pic>
        <p:nvPicPr>
          <p:cNvPr id="4" name="Picture 3" descr="metric20units20number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4437112"/>
            <a:ext cx="8236345" cy="2160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Some prefixes missing from the pictures are: G(</a:t>
            </a:r>
            <a:r>
              <a:rPr lang="en-US" dirty="0" err="1" smtClean="0">
                <a:latin typeface="+mj-lt"/>
              </a:rPr>
              <a:t>giga</a:t>
            </a:r>
            <a:r>
              <a:rPr lang="en-US" dirty="0" smtClean="0">
                <a:latin typeface="+mj-lt"/>
              </a:rPr>
              <a:t>), T(</a:t>
            </a:r>
            <a:r>
              <a:rPr lang="en-US" dirty="0" err="1" smtClean="0">
                <a:latin typeface="+mj-lt"/>
              </a:rPr>
              <a:t>tera</a:t>
            </a:r>
            <a:r>
              <a:rPr lang="en-US" dirty="0" smtClean="0">
                <a:latin typeface="+mj-lt"/>
              </a:rPr>
              <a:t>), n(</a:t>
            </a:r>
            <a:r>
              <a:rPr lang="en-US" dirty="0" err="1" smtClean="0">
                <a:latin typeface="+mj-lt"/>
              </a:rPr>
              <a:t>nano</a:t>
            </a:r>
            <a:r>
              <a:rPr lang="en-US" dirty="0" smtClean="0">
                <a:latin typeface="+mj-lt"/>
              </a:rPr>
              <a:t>), p(</a:t>
            </a:r>
            <a:r>
              <a:rPr lang="en-US" dirty="0" err="1" smtClean="0">
                <a:latin typeface="+mj-lt"/>
              </a:rPr>
              <a:t>pico</a:t>
            </a:r>
            <a:r>
              <a:rPr lang="en-US" dirty="0" smtClean="0">
                <a:latin typeface="+mj-lt"/>
              </a:rPr>
              <a:t> ), f(</a:t>
            </a:r>
            <a:r>
              <a:rPr lang="en-US" dirty="0" err="1" smtClean="0">
                <a:latin typeface="+mj-lt"/>
              </a:rPr>
              <a:t>femto</a:t>
            </a:r>
            <a:r>
              <a:rPr lang="en-US" dirty="0" smtClean="0">
                <a:latin typeface="+mj-lt"/>
              </a:rPr>
              <a:t>) …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    6.4 Mm = radius of the earth</a:t>
            </a:r>
            <a:endParaRPr lang="es-MX" dirty="0" smtClean="0">
              <a:latin typeface="+mj-lt"/>
            </a:endParaRPr>
          </a:p>
          <a:p>
            <a:pPr>
              <a:buNone/>
            </a:pPr>
            <a:r>
              <a:rPr lang="en-US" dirty="0" smtClean="0">
                <a:latin typeface="+mj-lt"/>
              </a:rPr>
              <a:t>   10 µm = size of a white blood cell</a:t>
            </a:r>
            <a:endParaRPr lang="es-MX" dirty="0" smtClean="0">
              <a:latin typeface="+mj-lt"/>
            </a:endParaRPr>
          </a:p>
          <a:p>
            <a:pPr>
              <a:buNone/>
            </a:pPr>
            <a:r>
              <a:rPr lang="en-US" dirty="0" smtClean="0">
                <a:latin typeface="+mj-lt"/>
              </a:rPr>
              <a:t>   0.154 nm = distance between carbon nuclei in an ethane molecule </a:t>
            </a:r>
            <a:endParaRPr lang="es-MX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Choose MKS(Meter-Kilogram-Second) or 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                   CGS (Centimeter-Gram-Second) system</a:t>
            </a:r>
          </a:p>
          <a:p>
            <a:r>
              <a:rPr lang="en-US" dirty="0" smtClean="0">
                <a:latin typeface="+mj-lt"/>
              </a:rPr>
              <a:t>Complete measurement is called </a:t>
            </a:r>
          </a:p>
          <a:p>
            <a:pPr>
              <a:buNone/>
            </a:pPr>
            <a:r>
              <a:rPr lang="en-US" b="1" dirty="0" smtClean="0">
                <a:latin typeface="+mj-lt"/>
              </a:rPr>
              <a:t>      physical quantity = number + unit.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Without an associated unit a measurement is meaningless!</a:t>
            </a:r>
          </a:p>
          <a:p>
            <a:pPr>
              <a:buNone/>
            </a:pPr>
            <a:endParaRPr lang="en-US" sz="3800" b="1" dirty="0" smtClean="0">
              <a:latin typeface="+mj-lt"/>
            </a:endParaRPr>
          </a:p>
          <a:p>
            <a:endParaRPr lang="en-US" sz="3800" dirty="0" smtClean="0">
              <a:latin typeface="+mj-lt"/>
            </a:endParaRPr>
          </a:p>
          <a:p>
            <a:endParaRPr lang="es-MX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692696"/>
            <a:ext cx="6419056" cy="6366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Scientific notation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+mj-lt"/>
              </a:rPr>
              <a:t>Numbers are usually written in </a:t>
            </a:r>
            <a:r>
              <a:rPr lang="en-US" sz="2400" b="1" dirty="0" smtClean="0">
                <a:latin typeface="+mj-lt"/>
              </a:rPr>
              <a:t>scientific notation</a:t>
            </a:r>
            <a:r>
              <a:rPr lang="en-US" sz="2400" dirty="0" smtClean="0">
                <a:latin typeface="+mj-lt"/>
              </a:rPr>
              <a:t>- numbers written using powers of ten (less awkward way to write very large and very small numbers )</a:t>
            </a:r>
          </a:p>
          <a:p>
            <a:pPr marL="457200" indent="-457200">
              <a:buNone/>
            </a:pPr>
            <a:r>
              <a:rPr lang="en-US" sz="2400" dirty="0" smtClean="0">
                <a:latin typeface="+mj-lt"/>
              </a:rPr>
              <a:t>        </a:t>
            </a:r>
            <a:r>
              <a:rPr lang="en-US" sz="2400" dirty="0" smtClean="0">
                <a:latin typeface="+mj-lt"/>
              </a:rPr>
              <a:t>1)325000000000 </a:t>
            </a:r>
            <a:r>
              <a:rPr lang="en-US" sz="2400" dirty="0" smtClean="0">
                <a:latin typeface="+mj-lt"/>
              </a:rPr>
              <a:t>= 3.25x10</a:t>
            </a:r>
            <a:r>
              <a:rPr lang="en-US" sz="2400" baseline="30000" dirty="0" smtClean="0">
                <a:latin typeface="+mj-lt"/>
              </a:rPr>
              <a:t>11</a:t>
            </a:r>
            <a:endParaRPr lang="en-US" sz="2400" dirty="0" smtClean="0">
              <a:latin typeface="+mj-lt"/>
            </a:endParaRPr>
          </a:p>
          <a:p>
            <a:pPr>
              <a:buNone/>
            </a:pPr>
            <a:r>
              <a:rPr lang="en-US" sz="2400" dirty="0" smtClean="0">
                <a:latin typeface="+mj-lt"/>
              </a:rPr>
              <a:t>        </a:t>
            </a:r>
            <a:r>
              <a:rPr lang="en-US" sz="2400" dirty="0" smtClean="0">
                <a:latin typeface="+mj-lt"/>
              </a:rPr>
              <a:t>2)0.78000000 </a:t>
            </a:r>
            <a:r>
              <a:rPr lang="en-US" sz="2400" dirty="0" smtClean="0">
                <a:latin typeface="+mj-lt"/>
              </a:rPr>
              <a:t>= </a:t>
            </a:r>
            <a:r>
              <a:rPr lang="en-US" sz="2400" dirty="0" smtClean="0">
                <a:latin typeface="+mj-lt"/>
              </a:rPr>
              <a:t>7.8x10</a:t>
            </a:r>
            <a:r>
              <a:rPr lang="en-US" sz="2400" baseline="30000" dirty="0" smtClean="0">
                <a:latin typeface="+mj-lt"/>
              </a:rPr>
              <a:t>-7</a:t>
            </a:r>
          </a:p>
          <a:p>
            <a:pPr>
              <a:buNone/>
            </a:pPr>
            <a:r>
              <a:rPr lang="en-US" sz="2400" baseline="30000" dirty="0" smtClean="0">
                <a:latin typeface="+mj-lt"/>
              </a:rPr>
              <a:t> </a:t>
            </a:r>
            <a:r>
              <a:rPr lang="en-US" sz="2400" baseline="30000" dirty="0" smtClean="0">
                <a:latin typeface="+mj-lt"/>
              </a:rPr>
              <a:t>           </a:t>
            </a:r>
            <a:r>
              <a:rPr lang="en-US" sz="2400" dirty="0" smtClean="0">
                <a:latin typeface="+mj-lt"/>
              </a:rPr>
              <a:t>3)25000000000 </a:t>
            </a:r>
            <a:r>
              <a:rPr lang="en-US" sz="2400" dirty="0" smtClean="0">
                <a:latin typeface="+mj-lt"/>
              </a:rPr>
              <a:t>= </a:t>
            </a:r>
            <a:r>
              <a:rPr lang="en-US" sz="2400" dirty="0" smtClean="0">
                <a:latin typeface="+mj-lt"/>
              </a:rPr>
              <a:t>32.50x10</a:t>
            </a:r>
            <a:r>
              <a:rPr lang="en-US" sz="2400" baseline="30000" dirty="0" smtClean="0">
                <a:latin typeface="+mj-lt"/>
              </a:rPr>
              <a:t>10</a:t>
            </a:r>
            <a:endParaRPr lang="en-US" sz="2400" baseline="300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The number of digits in a number provide a rough measure of its possible fractional error and reflects precision in our measurements. These are called </a:t>
            </a:r>
            <a:r>
              <a:rPr lang="en-US" sz="2400" b="1" dirty="0" smtClean="0">
                <a:latin typeface="+mj-lt"/>
              </a:rPr>
              <a:t>significant figures </a:t>
            </a:r>
            <a:r>
              <a:rPr lang="en-US" sz="2400" dirty="0" smtClean="0">
                <a:latin typeface="+mj-lt"/>
              </a:rPr>
              <a:t>or “</a:t>
            </a:r>
            <a:r>
              <a:rPr lang="en-US" sz="2400" b="1" dirty="0" smtClean="0">
                <a:latin typeface="+mj-lt"/>
              </a:rPr>
              <a:t>sig figs</a:t>
            </a:r>
            <a:r>
              <a:rPr lang="en-US" sz="2400" dirty="0" smtClean="0">
                <a:latin typeface="+mj-lt"/>
              </a:rPr>
              <a:t>.”</a:t>
            </a:r>
            <a:endParaRPr lang="es-MX" sz="2400" dirty="0" smtClean="0">
              <a:latin typeface="+mj-lt"/>
            </a:endParaRPr>
          </a:p>
          <a:p>
            <a:pPr>
              <a:buNone/>
            </a:pPr>
            <a:r>
              <a:rPr lang="en-US" sz="2400" dirty="0" smtClean="0">
                <a:latin typeface="+mj-lt"/>
              </a:rPr>
              <a:t>    </a:t>
            </a:r>
            <a:r>
              <a:rPr lang="en-US" sz="2400" dirty="0" smtClean="0">
                <a:latin typeface="+mj-lt"/>
              </a:rPr>
              <a:t>1) 3 </a:t>
            </a:r>
            <a:r>
              <a:rPr lang="en-US" sz="2400" dirty="0" err="1" smtClean="0">
                <a:latin typeface="+mj-lt"/>
              </a:rPr>
              <a:t>sf</a:t>
            </a:r>
            <a:r>
              <a:rPr lang="en-US" sz="2400" dirty="0" smtClean="0">
                <a:latin typeface="+mj-lt"/>
              </a:rPr>
              <a:t>       2) 2 </a:t>
            </a:r>
            <a:r>
              <a:rPr lang="en-US" sz="2400" dirty="0" err="1" smtClean="0">
                <a:latin typeface="+mj-lt"/>
              </a:rPr>
              <a:t>sf</a:t>
            </a:r>
            <a:r>
              <a:rPr lang="en-US" sz="2400" dirty="0" smtClean="0">
                <a:latin typeface="+mj-lt"/>
              </a:rPr>
              <a:t>    3) 4 </a:t>
            </a:r>
            <a:r>
              <a:rPr lang="en-US" sz="2400" dirty="0" err="1" smtClean="0">
                <a:latin typeface="+mj-lt"/>
              </a:rPr>
              <a:t>sf</a:t>
            </a:r>
            <a:endParaRPr lang="es-MX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SI units</a:t>
            </a:r>
            <a:r>
              <a:rPr lang="en-US" sz="4000" dirty="0" smtClean="0"/>
              <a:t>(</a:t>
            </a:r>
            <a:r>
              <a:rPr lang="en-US" sz="4000" i="1" dirty="0" smtClean="0"/>
              <a:t> The International System of Units)</a:t>
            </a:r>
            <a:endParaRPr lang="es-MX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38912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The SI is founded on seven </a:t>
            </a:r>
            <a:r>
              <a:rPr lang="en-US" i="1" dirty="0" smtClean="0">
                <a:latin typeface="+mj-lt"/>
              </a:rPr>
              <a:t>SI base units</a:t>
            </a:r>
            <a:r>
              <a:rPr lang="en-US" dirty="0" smtClean="0">
                <a:latin typeface="+mj-lt"/>
              </a:rPr>
              <a:t> for seven </a:t>
            </a:r>
            <a:r>
              <a:rPr lang="en-US" i="1" dirty="0" smtClean="0">
                <a:latin typeface="+mj-lt"/>
              </a:rPr>
              <a:t>base quantities</a:t>
            </a:r>
            <a:r>
              <a:rPr lang="en-US" dirty="0" smtClean="0">
                <a:latin typeface="+mj-lt"/>
              </a:rPr>
              <a:t> assumed to be mutually independent</a:t>
            </a:r>
          </a:p>
          <a:p>
            <a:pPr>
              <a:buNone/>
            </a:pPr>
            <a:endParaRPr lang="en-US" dirty="0" smtClean="0">
              <a:latin typeface="+mj-lt"/>
            </a:endParaRPr>
          </a:p>
          <a:p>
            <a:pPr>
              <a:buNone/>
            </a:pPr>
            <a:r>
              <a:rPr lang="es-MX" dirty="0" smtClean="0"/>
              <a:t>          </a:t>
            </a:r>
            <a:endParaRPr lang="es-MX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31640" y="2636912"/>
          <a:ext cx="6264697" cy="37444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72409"/>
                <a:gridCol w="1656183"/>
                <a:gridCol w="936105"/>
              </a:tblGrid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+mj-lt"/>
                        </a:rPr>
                        <a:t>Base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quantity</a:t>
                      </a:r>
                      <a:endParaRPr lang="es-MX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    name </a:t>
                      </a:r>
                      <a:endParaRPr lang="es-MX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symbol</a:t>
                      </a:r>
                      <a:endParaRPr lang="es-MX" dirty="0">
                        <a:latin typeface="+mj-lt"/>
                      </a:endParaRPr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+mj-lt"/>
                        </a:rPr>
                        <a:t>length</a:t>
                      </a:r>
                      <a:endParaRPr lang="es-MX" sz="20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meter</a:t>
                      </a:r>
                      <a:endParaRPr lang="es-MX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 m</a:t>
                      </a:r>
                      <a:endParaRPr lang="es-MX" dirty="0">
                        <a:latin typeface="+mj-lt"/>
                      </a:endParaRPr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+mj-lt"/>
                        </a:rPr>
                        <a:t>mass</a:t>
                      </a:r>
                      <a:endParaRPr lang="es-MX" sz="20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kilogram</a:t>
                      </a:r>
                      <a:endParaRPr lang="es-MX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kg</a:t>
                      </a:r>
                      <a:endParaRPr lang="es-MX" dirty="0">
                        <a:latin typeface="+mj-lt"/>
                      </a:endParaRPr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+mj-lt"/>
                        </a:rPr>
                        <a:t>time</a:t>
                      </a:r>
                      <a:endParaRPr lang="es-MX" sz="20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second</a:t>
                      </a:r>
                      <a:endParaRPr lang="es-MX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s</a:t>
                      </a:r>
                      <a:endParaRPr lang="es-MX" dirty="0">
                        <a:latin typeface="+mj-lt"/>
                      </a:endParaRPr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+mj-lt"/>
                        </a:rPr>
                        <a:t>electric current</a:t>
                      </a:r>
                      <a:endParaRPr lang="es-MX" sz="20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Ampere</a:t>
                      </a:r>
                      <a:endParaRPr lang="es-MX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A</a:t>
                      </a:r>
                      <a:endParaRPr lang="es-MX" dirty="0">
                        <a:latin typeface="+mj-lt"/>
                      </a:endParaRPr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+mj-lt"/>
                        </a:rPr>
                        <a:t>thermodynamic temperature</a:t>
                      </a:r>
                      <a:endParaRPr lang="es-MX" sz="20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Kelvin</a:t>
                      </a:r>
                      <a:endParaRPr lang="es-MX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K</a:t>
                      </a:r>
                      <a:endParaRPr lang="es-MX" dirty="0">
                        <a:latin typeface="+mj-lt"/>
                      </a:endParaRPr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+mj-lt"/>
                        </a:rPr>
                        <a:t>amount of substance</a:t>
                      </a:r>
                      <a:endParaRPr lang="es-MX" sz="20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mole </a:t>
                      </a:r>
                      <a:endParaRPr lang="es-MX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mol</a:t>
                      </a:r>
                      <a:endParaRPr lang="es-MX" dirty="0">
                        <a:latin typeface="+mj-lt"/>
                      </a:endParaRPr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+mj-lt"/>
                        </a:rPr>
                        <a:t>luminous</a:t>
                      </a:r>
                      <a:r>
                        <a:rPr lang="en-US" sz="2000" b="1" baseline="0" dirty="0" smtClean="0">
                          <a:latin typeface="+mj-lt"/>
                        </a:rPr>
                        <a:t> intensity</a:t>
                      </a:r>
                      <a:endParaRPr lang="es-MX" sz="20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candela</a:t>
                      </a:r>
                      <a:endParaRPr lang="es-MX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+mj-lt"/>
                        </a:rPr>
                        <a:t>cd</a:t>
                      </a:r>
                      <a:endParaRPr lang="es-MX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692696"/>
            <a:ext cx="6624736" cy="864096"/>
          </a:xfrm>
        </p:spPr>
        <p:txBody>
          <a:bodyPr>
            <a:normAutofit/>
          </a:bodyPr>
          <a:lstStyle/>
          <a:p>
            <a:r>
              <a:rPr lang="en-US" sz="4400" dirty="0" smtClean="0"/>
              <a:t>Derived  quantities</a:t>
            </a:r>
            <a:endParaRPr lang="es-MX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+mj-lt"/>
              </a:rPr>
              <a:t>  Defined in terms of the seven base quantities via a system of quantity equations.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mass density                        </a:t>
            </a:r>
            <a:r>
              <a:rPr lang="el-GR" dirty="0" smtClean="0">
                <a:latin typeface="+mj-lt"/>
              </a:rPr>
              <a:t>ρ</a:t>
            </a:r>
            <a:r>
              <a:rPr lang="en-US" dirty="0" smtClean="0">
                <a:latin typeface="+mj-lt"/>
              </a:rPr>
              <a:t>                                          kg/m</a:t>
            </a:r>
            <a:r>
              <a:rPr lang="en-US" baseline="30000" dirty="0" smtClean="0">
                <a:latin typeface="+mj-lt"/>
              </a:rPr>
              <a:t>3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acceleration                          a                                          m/s</a:t>
            </a:r>
            <a:r>
              <a:rPr lang="en-US" baseline="30000" dirty="0" smtClean="0">
                <a:latin typeface="+mj-lt"/>
              </a:rPr>
              <a:t>2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magnetic flux                 Weber             </a:t>
            </a:r>
            <a:r>
              <a:rPr lang="en-US" dirty="0" err="1" smtClean="0">
                <a:latin typeface="+mj-lt"/>
              </a:rPr>
              <a:t>Wb</a:t>
            </a:r>
            <a:r>
              <a:rPr lang="en-US" dirty="0" smtClean="0">
                <a:latin typeface="+mj-lt"/>
              </a:rPr>
              <a:t> = Vs = kgm</a:t>
            </a:r>
            <a:r>
              <a:rPr lang="en-US" baseline="30000" dirty="0" smtClean="0">
                <a:latin typeface="+mj-lt"/>
              </a:rPr>
              <a:t>2</a:t>
            </a:r>
            <a:r>
              <a:rPr lang="en-US" dirty="0" smtClean="0">
                <a:latin typeface="+mj-lt"/>
              </a:rPr>
              <a:t>/s</a:t>
            </a:r>
            <a:r>
              <a:rPr lang="en-US" baseline="30000" dirty="0" smtClean="0">
                <a:latin typeface="+mj-lt"/>
              </a:rPr>
              <a:t>2</a:t>
            </a:r>
            <a:r>
              <a:rPr lang="en-US" dirty="0" smtClean="0">
                <a:latin typeface="+mj-lt"/>
              </a:rPr>
              <a:t>A</a:t>
            </a:r>
          </a:p>
          <a:p>
            <a:r>
              <a:rPr lang="en-US" dirty="0" smtClean="0">
                <a:latin typeface="+mj-lt"/>
              </a:rPr>
              <a:t>energy                              Joule                                J = kgm</a:t>
            </a:r>
            <a:r>
              <a:rPr lang="en-US" baseline="30000" dirty="0" smtClean="0">
                <a:latin typeface="+mj-lt"/>
              </a:rPr>
              <a:t>2</a:t>
            </a:r>
            <a:r>
              <a:rPr lang="en-US" dirty="0" smtClean="0">
                <a:latin typeface="+mj-lt"/>
              </a:rPr>
              <a:t>/s</a:t>
            </a:r>
            <a:r>
              <a:rPr lang="en-US" baseline="30000" dirty="0" smtClean="0">
                <a:latin typeface="+mj-lt"/>
              </a:rPr>
              <a:t>2</a:t>
            </a:r>
            <a:r>
              <a:rPr lang="en-US" dirty="0" smtClean="0">
                <a:latin typeface="+mj-lt"/>
              </a:rPr>
              <a:t>       </a:t>
            </a:r>
          </a:p>
          <a:p>
            <a:r>
              <a:rPr lang="en-US" dirty="0" smtClean="0">
                <a:latin typeface="+mj-lt"/>
              </a:rPr>
              <a:t>pressure                           Pascal           Pa= N/m</a:t>
            </a:r>
            <a:r>
              <a:rPr lang="en-US" baseline="30000" dirty="0" smtClean="0">
                <a:latin typeface="+mj-lt"/>
              </a:rPr>
              <a:t>2</a:t>
            </a:r>
            <a:r>
              <a:rPr lang="en-US" dirty="0" smtClean="0">
                <a:latin typeface="+mj-lt"/>
              </a:rPr>
              <a:t>= kg/(ms</a:t>
            </a:r>
            <a:r>
              <a:rPr lang="en-US" baseline="30000" dirty="0" smtClean="0">
                <a:latin typeface="+mj-lt"/>
              </a:rPr>
              <a:t>2</a:t>
            </a:r>
            <a:r>
              <a:rPr lang="en-US" dirty="0" smtClean="0">
                <a:latin typeface="+mj-lt"/>
              </a:rPr>
              <a:t>) </a:t>
            </a:r>
          </a:p>
          <a:p>
            <a:r>
              <a:rPr lang="en-US" dirty="0" smtClean="0">
                <a:latin typeface="+mj-lt"/>
              </a:rPr>
              <a:t> power                              Watt                      W= J/s = kgm</a:t>
            </a:r>
            <a:r>
              <a:rPr lang="en-US" baseline="30000" dirty="0" smtClean="0">
                <a:latin typeface="+mj-lt"/>
              </a:rPr>
              <a:t>2</a:t>
            </a:r>
            <a:r>
              <a:rPr lang="en-US" dirty="0" smtClean="0">
                <a:latin typeface="+mj-lt"/>
              </a:rPr>
              <a:t>/s</a:t>
            </a:r>
            <a:r>
              <a:rPr lang="en-US" baseline="30000" dirty="0" smtClean="0">
                <a:latin typeface="+mj-lt"/>
              </a:rPr>
              <a:t>3</a:t>
            </a:r>
          </a:p>
          <a:p>
            <a:r>
              <a:rPr lang="en-US" dirty="0" smtClean="0">
                <a:latin typeface="+mj-lt"/>
              </a:rPr>
              <a:t>magnetic induction        Tesla                  T=</a:t>
            </a:r>
            <a:r>
              <a:rPr lang="en-US" dirty="0" err="1" smtClean="0">
                <a:latin typeface="+mj-lt"/>
              </a:rPr>
              <a:t>Wb</a:t>
            </a:r>
            <a:r>
              <a:rPr lang="en-US" dirty="0" smtClean="0">
                <a:latin typeface="+mj-lt"/>
              </a:rPr>
              <a:t>/m</a:t>
            </a:r>
            <a:r>
              <a:rPr lang="en-US" baseline="30000" dirty="0" smtClean="0">
                <a:latin typeface="+mj-lt"/>
              </a:rPr>
              <a:t>2</a:t>
            </a:r>
            <a:r>
              <a:rPr lang="en-US" dirty="0" smtClean="0">
                <a:latin typeface="+mj-lt"/>
              </a:rPr>
              <a:t>= kg/s</a:t>
            </a:r>
            <a:r>
              <a:rPr lang="en-US" baseline="30000" dirty="0" smtClean="0">
                <a:latin typeface="+mj-lt"/>
              </a:rPr>
              <a:t>2</a:t>
            </a:r>
            <a:r>
              <a:rPr lang="en-US" dirty="0" smtClean="0">
                <a:latin typeface="+mj-lt"/>
              </a:rPr>
              <a:t>A</a:t>
            </a:r>
            <a:endParaRPr lang="es-MX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6624736" cy="864096"/>
          </a:xfrm>
        </p:spPr>
        <p:txBody>
          <a:bodyPr>
            <a:normAutofit/>
          </a:bodyPr>
          <a:lstStyle/>
          <a:p>
            <a:r>
              <a:rPr lang="en-US" sz="4400" dirty="0" smtClean="0"/>
              <a:t>Useful links</a:t>
            </a:r>
            <a:endParaRPr lang="es-MX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/>
          </a:bodyPr>
          <a:lstStyle/>
          <a:p>
            <a:r>
              <a:rPr lang="en-US" sz="2200" dirty="0" smtClean="0">
                <a:latin typeface="+mj-lt"/>
              </a:rPr>
              <a:t>International System of Units</a:t>
            </a:r>
          </a:p>
          <a:p>
            <a:pPr>
              <a:buNone/>
            </a:pPr>
            <a:r>
              <a:rPr lang="en-US" sz="2000" dirty="0" smtClean="0">
                <a:latin typeface="+mj-lt"/>
              </a:rPr>
              <a:t>     </a:t>
            </a:r>
            <a:r>
              <a:rPr lang="en-US" sz="2000" dirty="0" smtClean="0">
                <a:latin typeface="+mj-lt"/>
                <a:hlinkClick r:id="rId2"/>
              </a:rPr>
              <a:t>http://www.britannica.com/science/International-System-of-Units</a:t>
            </a:r>
            <a:endParaRPr lang="en-US" sz="2000" dirty="0" smtClean="0">
              <a:latin typeface="+mj-lt"/>
            </a:endParaRPr>
          </a:p>
          <a:p>
            <a:r>
              <a:rPr lang="en-US" sz="2200" dirty="0" smtClean="0">
                <a:latin typeface="+mj-lt"/>
              </a:rPr>
              <a:t>British Imperial System of </a:t>
            </a:r>
            <a:r>
              <a:rPr lang="en-US" sz="2200" dirty="0" smtClean="0">
                <a:latin typeface="+mj-lt"/>
              </a:rPr>
              <a:t>Units</a:t>
            </a:r>
            <a:endParaRPr lang="en-US" sz="2200" dirty="0" smtClean="0">
              <a:latin typeface="+mj-lt"/>
            </a:endParaRPr>
          </a:p>
          <a:p>
            <a:pPr>
              <a:buNone/>
            </a:pPr>
            <a:r>
              <a:rPr lang="en-US" sz="2000" dirty="0" smtClean="0">
                <a:latin typeface="+mj-lt"/>
              </a:rPr>
              <a:t>    </a:t>
            </a:r>
            <a:r>
              <a:rPr lang="en-US" sz="2000" dirty="0" smtClean="0">
                <a:latin typeface="+mj-lt"/>
                <a:hlinkClick r:id="rId3"/>
              </a:rPr>
              <a:t>http://www.britannica.com/science/British-Imperial-System</a:t>
            </a:r>
            <a:endParaRPr lang="en-US" sz="2000" dirty="0" smtClean="0">
              <a:latin typeface="+mj-lt"/>
            </a:endParaRPr>
          </a:p>
          <a:p>
            <a:r>
              <a:rPr lang="es-MX" sz="2200" dirty="0" smtClean="0">
                <a:latin typeface="+mj-lt"/>
              </a:rPr>
              <a:t>S.I. </a:t>
            </a:r>
            <a:r>
              <a:rPr lang="es-MX" sz="2200" dirty="0" err="1" smtClean="0">
                <a:latin typeface="+mj-lt"/>
              </a:rPr>
              <a:t>units</a:t>
            </a:r>
            <a:r>
              <a:rPr lang="es-MX" sz="2200" dirty="0" smtClean="0">
                <a:latin typeface="+mj-lt"/>
              </a:rPr>
              <a:t> #1- </a:t>
            </a:r>
            <a:r>
              <a:rPr lang="es-MX" sz="2200" dirty="0" err="1" smtClean="0">
                <a:latin typeface="+mj-lt"/>
              </a:rPr>
              <a:t>An</a:t>
            </a:r>
            <a:r>
              <a:rPr lang="es-MX" sz="2200" dirty="0" smtClean="0">
                <a:latin typeface="+mj-lt"/>
              </a:rPr>
              <a:t> </a:t>
            </a:r>
            <a:r>
              <a:rPr lang="es-MX" sz="2200" dirty="0" err="1" smtClean="0">
                <a:latin typeface="+mj-lt"/>
              </a:rPr>
              <a:t>Introduction</a:t>
            </a:r>
            <a:endParaRPr lang="es-MX" sz="2200" dirty="0" smtClean="0">
              <a:latin typeface="+mj-lt"/>
            </a:endParaRPr>
          </a:p>
          <a:p>
            <a:pPr>
              <a:buNone/>
            </a:pPr>
            <a:r>
              <a:rPr lang="en-US" sz="2000" dirty="0" smtClean="0">
                <a:latin typeface="+mj-lt"/>
              </a:rPr>
              <a:t>     </a:t>
            </a:r>
            <a:r>
              <a:rPr lang="en-US" sz="2000" dirty="0" smtClean="0">
                <a:latin typeface="+mj-lt"/>
                <a:hlinkClick r:id="rId4"/>
              </a:rPr>
              <a:t>https://www.youtube.com/watch?v=TNQAMAs4Q9I</a:t>
            </a:r>
            <a:endParaRPr lang="en-US" sz="2000" dirty="0" smtClean="0">
              <a:latin typeface="+mj-lt"/>
            </a:endParaRPr>
          </a:p>
          <a:p>
            <a:r>
              <a:rPr lang="en-US" sz="2200" dirty="0" smtClean="0">
                <a:latin typeface="+mj-lt"/>
              </a:rPr>
              <a:t>36 Unusual Units of Measurement</a:t>
            </a:r>
          </a:p>
          <a:p>
            <a:pPr>
              <a:buNone/>
            </a:pPr>
            <a:r>
              <a:rPr lang="en-US" sz="2000" dirty="0" smtClean="0">
                <a:latin typeface="+mj-lt"/>
              </a:rPr>
              <a:t>     </a:t>
            </a:r>
            <a:r>
              <a:rPr lang="en-US" sz="2000" dirty="0" smtClean="0">
                <a:latin typeface="+mj-lt"/>
                <a:hlinkClick r:id="rId5" action="ppaction://hlinkpres?slideindex=1&amp;slidetitle="/>
              </a:rPr>
              <a:t>https://www.youtube.com/watch?v=Q8qQolqkTU0</a:t>
            </a:r>
            <a:endParaRPr lang="en-US" sz="2000" dirty="0" smtClean="0">
              <a:latin typeface="+mj-lt"/>
            </a:endParaRPr>
          </a:p>
          <a:p>
            <a:pPr>
              <a:buNone/>
            </a:pPr>
            <a:r>
              <a:rPr lang="en-US" sz="2200" dirty="0" smtClean="0">
                <a:latin typeface="+mj-lt"/>
              </a:rPr>
              <a:t>    Useful conversions</a:t>
            </a:r>
          </a:p>
          <a:p>
            <a:pPr>
              <a:buNone/>
            </a:pPr>
            <a:r>
              <a:rPr lang="en-US" sz="2200" b="1" dirty="0" smtClean="0">
                <a:latin typeface="+mj-lt"/>
              </a:rPr>
              <a:t>     1 </a:t>
            </a:r>
            <a:r>
              <a:rPr lang="en-US" sz="2200" b="1" dirty="0" smtClean="0">
                <a:latin typeface="+mj-lt"/>
              </a:rPr>
              <a:t>inch = 2.54 cm</a:t>
            </a:r>
            <a:endParaRPr lang="es-MX" sz="2200" b="1" dirty="0" smtClean="0">
              <a:latin typeface="+mj-lt"/>
            </a:endParaRPr>
          </a:p>
          <a:p>
            <a:pPr>
              <a:buNone/>
            </a:pPr>
            <a:r>
              <a:rPr lang="en-US" sz="2200" dirty="0" smtClean="0">
                <a:latin typeface="+mj-lt"/>
              </a:rPr>
              <a:t>     An </a:t>
            </a:r>
            <a:r>
              <a:rPr lang="en-US" sz="2200" dirty="0" smtClean="0">
                <a:latin typeface="+mj-lt"/>
              </a:rPr>
              <a:t>object with a weight on Earth of 2.2 </a:t>
            </a:r>
            <a:r>
              <a:rPr lang="en-US" sz="2200" dirty="0" smtClean="0">
                <a:latin typeface="+mj-lt"/>
              </a:rPr>
              <a:t>pounds </a:t>
            </a:r>
            <a:r>
              <a:rPr lang="en-US" sz="2200" dirty="0" smtClean="0">
                <a:latin typeface="+mj-lt"/>
              </a:rPr>
              <a:t>has a mass of 1 </a:t>
            </a:r>
            <a:r>
              <a:rPr lang="en-US" sz="2200" dirty="0" smtClean="0">
                <a:latin typeface="+mj-lt"/>
              </a:rPr>
              <a:t>kg</a:t>
            </a:r>
          </a:p>
          <a:p>
            <a:pPr>
              <a:buNone/>
            </a:pPr>
            <a:r>
              <a:rPr lang="en-US" sz="2200" dirty="0" smtClean="0">
                <a:latin typeface="+mj-lt"/>
              </a:rPr>
              <a:t> </a:t>
            </a:r>
            <a:r>
              <a:rPr lang="en-US" sz="2200" dirty="0" smtClean="0">
                <a:latin typeface="+mj-lt"/>
              </a:rPr>
              <a:t>  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smtClean="0">
                <a:latin typeface="+mj-lt"/>
              </a:rPr>
              <a:t>( </a:t>
            </a:r>
            <a:r>
              <a:rPr lang="en-US" sz="2200" b="1" dirty="0" smtClean="0">
                <a:latin typeface="+mj-lt"/>
              </a:rPr>
              <a:t>2.2lb=1kg</a:t>
            </a:r>
            <a:r>
              <a:rPr lang="en-US" sz="2200" dirty="0" smtClean="0">
                <a:latin typeface="+mj-lt"/>
              </a:rPr>
              <a:t>).</a:t>
            </a:r>
            <a:r>
              <a:rPr lang="en-US" sz="2200" b="1" dirty="0" smtClean="0">
                <a:latin typeface="+mj-lt"/>
              </a:rPr>
              <a:t> </a:t>
            </a:r>
            <a:endParaRPr lang="en-US" sz="22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729</TotalTime>
  <Words>388</Words>
  <Application>Microsoft Office PowerPoint</Application>
  <PresentationFormat>On-screen Show (4:3)</PresentationFormat>
  <Paragraphs>77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MEASUREMENTS  AND  UNITS</vt:lpstr>
      <vt:lpstr>  Metric system</vt:lpstr>
      <vt:lpstr>Slide 3</vt:lpstr>
      <vt:lpstr>Scientific notation</vt:lpstr>
      <vt:lpstr> SI units( The International System of Units)</vt:lpstr>
      <vt:lpstr>Derived  quantities</vt:lpstr>
      <vt:lpstr>Useful links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MEASUREMENTS  AND  UNITS</dc:title>
  <dc:creator>ZN</dc:creator>
  <cp:lastModifiedBy>User</cp:lastModifiedBy>
  <cp:revision>53</cp:revision>
  <dcterms:created xsi:type="dcterms:W3CDTF">2015-09-10T18:08:28Z</dcterms:created>
  <dcterms:modified xsi:type="dcterms:W3CDTF">2015-09-17T19:40:35Z</dcterms:modified>
</cp:coreProperties>
</file>