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mp4" ContentType="video/unknown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77" r:id="rId6"/>
    <p:sldId id="259" r:id="rId7"/>
    <p:sldId id="261" r:id="rId8"/>
    <p:sldId id="262" r:id="rId9"/>
    <p:sldId id="281" r:id="rId10"/>
    <p:sldId id="267" r:id="rId11"/>
    <p:sldId id="263" r:id="rId12"/>
    <p:sldId id="268" r:id="rId13"/>
    <p:sldId id="269" r:id="rId14"/>
    <p:sldId id="270" r:id="rId15"/>
    <p:sldId id="271" r:id="rId16"/>
    <p:sldId id="273" r:id="rId17"/>
    <p:sldId id="272" r:id="rId18"/>
    <p:sldId id="264" r:id="rId19"/>
    <p:sldId id="275" r:id="rId20"/>
    <p:sldId id="266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  <p:sldId id="289" r:id="rId33"/>
    <p:sldId id="290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F8AB-C350-4B40-9F16-18D4940775EF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6545-238E-D044-B39E-B3D87B3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F8AB-C350-4B40-9F16-18D4940775EF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6545-238E-D044-B39E-B3D87B3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F8AB-C350-4B40-9F16-18D4940775EF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6545-238E-D044-B39E-B3D87B3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4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F8AB-C350-4B40-9F16-18D4940775EF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6545-238E-D044-B39E-B3D87B3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F8AB-C350-4B40-9F16-18D4940775EF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6545-238E-D044-B39E-B3D87B3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3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F8AB-C350-4B40-9F16-18D4940775EF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6545-238E-D044-B39E-B3D87B3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F8AB-C350-4B40-9F16-18D4940775EF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6545-238E-D044-B39E-B3D87B3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9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F8AB-C350-4B40-9F16-18D4940775EF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6545-238E-D044-B39E-B3D87B3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F8AB-C350-4B40-9F16-18D4940775EF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6545-238E-D044-B39E-B3D87B3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2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F8AB-C350-4B40-9F16-18D4940775EF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6545-238E-D044-B39E-B3D87B3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F8AB-C350-4B40-9F16-18D4940775EF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6545-238E-D044-B39E-B3D87B3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F8AB-C350-4B40-9F16-18D4940775EF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6545-238E-D044-B39E-B3D87B3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9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199"/>
            <a:ext cx="7772400" cy="1327049"/>
          </a:xfrm>
        </p:spPr>
        <p:txBody>
          <a:bodyPr/>
          <a:lstStyle/>
          <a:p>
            <a:r>
              <a:rPr lang="en-US" dirty="0" smtClean="0"/>
              <a:t>Magnets and currents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35585"/>
            <a:ext cx="6400800" cy="41032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Magnets</a:t>
            </a:r>
          </a:p>
          <a:p>
            <a:endParaRPr lang="en-US" sz="3600" dirty="0" smtClean="0"/>
          </a:p>
          <a:p>
            <a:r>
              <a:rPr lang="en-US" sz="3600" dirty="0" smtClean="0"/>
              <a:t>Magnetic fields</a:t>
            </a:r>
          </a:p>
          <a:p>
            <a:endParaRPr lang="en-US" sz="3600" dirty="0" smtClean="0"/>
          </a:p>
          <a:p>
            <a:r>
              <a:rPr lang="en-US" sz="3600" dirty="0" smtClean="0"/>
              <a:t>Magnetic effect of a current</a:t>
            </a:r>
          </a:p>
        </p:txBody>
      </p:sp>
    </p:spTree>
    <p:extLst>
      <p:ext uri="{BB962C8B-B14F-4D97-AF65-F5344CB8AC3E}">
        <p14:creationId xmlns:p14="http://schemas.microsoft.com/office/powerpoint/2010/main" val="280726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magnetic field is the area of influence </a:t>
            </a:r>
            <a:r>
              <a:rPr lang="en-US" dirty="0" smtClean="0"/>
              <a:t>exerted </a:t>
            </a:r>
            <a:r>
              <a:rPr lang="en-US" dirty="0"/>
              <a:t>by a magnetic </a:t>
            </a:r>
            <a:r>
              <a:rPr lang="en-US" dirty="0" smtClean="0"/>
              <a:t>force.</a:t>
            </a:r>
          </a:p>
          <a:p>
            <a:endParaRPr lang="en-US" dirty="0" smtClean="0"/>
          </a:p>
          <a:p>
            <a:r>
              <a:rPr lang="en-US" dirty="0" smtClean="0"/>
              <a:t>Magnetic field is around the magnet, and this exerts forces on magnetic materials in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8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29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magfi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77" b="-29077"/>
          <a:stretch>
            <a:fillRect/>
          </a:stretch>
        </p:blipFill>
        <p:spPr>
          <a:xfrm>
            <a:off x="457200" y="758988"/>
            <a:ext cx="8229600" cy="5824072"/>
          </a:xfrm>
        </p:spPr>
      </p:pic>
    </p:spTree>
    <p:extLst>
      <p:ext uri="{BB962C8B-B14F-4D97-AF65-F5344CB8AC3E}">
        <p14:creationId xmlns:p14="http://schemas.microsoft.com/office/powerpoint/2010/main" val="151197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004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687"/>
            <a:ext cx="8229600" cy="5661477"/>
          </a:xfrm>
        </p:spPr>
        <p:txBody>
          <a:bodyPr/>
          <a:lstStyle/>
          <a:p>
            <a:r>
              <a:rPr lang="en-US" b="1" dirty="0" smtClean="0"/>
              <a:t>Magnetic fields can be investigated </a:t>
            </a:r>
            <a:r>
              <a:rPr lang="en-US" sz="2800" dirty="0" smtClean="0"/>
              <a:t>using a small compass.</a:t>
            </a:r>
          </a:p>
          <a:p>
            <a:r>
              <a:rPr lang="en-US" sz="2800" dirty="0" smtClean="0"/>
              <a:t>The needle is a tiny magnet which is free to turn on its spindle.</a:t>
            </a:r>
          </a:p>
          <a:p>
            <a:r>
              <a:rPr lang="en-US" sz="2800" dirty="0" smtClean="0"/>
              <a:t>When near a magnet, the needle is turned by forces between its poles and the poles of the magnet.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250px-VFPt_cylindrical_magnet_thu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31" y="3949836"/>
            <a:ext cx="4693003" cy="18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50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We can draw field </a:t>
            </a:r>
            <a:r>
              <a:rPr lang="en-US" sz="3600" dirty="0" smtClean="0"/>
              <a:t>lines </a:t>
            </a:r>
            <a:r>
              <a:rPr lang="en-US" sz="3600" dirty="0"/>
              <a:t>by starting with the compass in different positions.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150px-Magnetic_field_near_po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26" r="-101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847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5923"/>
          </a:xfrm>
        </p:spPr>
        <p:txBody>
          <a:bodyPr>
            <a:normAutofit fontScale="90000"/>
          </a:bodyPr>
          <a:lstStyle/>
          <a:p>
            <a:r>
              <a:rPr lang="en-US" dirty="0"/>
              <a:t>Between magnets with </a:t>
            </a:r>
            <a:r>
              <a:rPr lang="en-US" dirty="0" smtClean="0"/>
              <a:t>unlike </a:t>
            </a:r>
            <a:r>
              <a:rPr lang="en-US" dirty="0"/>
              <a:t>poles</a:t>
            </a:r>
          </a:p>
        </p:txBody>
      </p:sp>
      <p:pic>
        <p:nvPicPr>
          <p:cNvPr id="4" name="Content Placeholder 3" descr="images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4" r="-7184"/>
          <a:stretch>
            <a:fillRect/>
          </a:stretch>
        </p:blipFill>
        <p:spPr>
          <a:xfrm>
            <a:off x="457200" y="944862"/>
            <a:ext cx="8229600" cy="5181301"/>
          </a:xfrm>
        </p:spPr>
      </p:pic>
    </p:spTree>
    <p:extLst>
      <p:ext uri="{BB962C8B-B14F-4D97-AF65-F5344CB8AC3E}">
        <p14:creationId xmlns:p14="http://schemas.microsoft.com/office/powerpoint/2010/main" val="339012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images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457200" y="1115248"/>
            <a:ext cx="8229600" cy="5010915"/>
          </a:xfrm>
        </p:spPr>
      </p:pic>
    </p:spTree>
    <p:extLst>
      <p:ext uri="{BB962C8B-B14F-4D97-AF65-F5344CB8AC3E}">
        <p14:creationId xmlns:p14="http://schemas.microsoft.com/office/powerpoint/2010/main" val="227678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8" r="-11258"/>
          <a:stretch>
            <a:fillRect/>
          </a:stretch>
        </p:blipFill>
        <p:spPr>
          <a:xfrm>
            <a:off x="457200" y="1161718"/>
            <a:ext cx="8229600" cy="497993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>
            <a:normAutofit fontScale="90000"/>
          </a:bodyPr>
          <a:lstStyle/>
          <a:p>
            <a:r>
              <a:rPr lang="en-US" dirty="0"/>
              <a:t>Between magnets with </a:t>
            </a:r>
            <a:r>
              <a:rPr lang="en-US" dirty="0" smtClean="0"/>
              <a:t>like </a:t>
            </a:r>
            <a:r>
              <a:rPr lang="en-US" dirty="0"/>
              <a:t>poles</a:t>
            </a:r>
          </a:p>
        </p:txBody>
      </p:sp>
    </p:spTree>
    <p:extLst>
      <p:ext uri="{BB962C8B-B14F-4D97-AF65-F5344CB8AC3E}">
        <p14:creationId xmlns:p14="http://schemas.microsoft.com/office/powerpoint/2010/main" val="243682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9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48" r="-45048"/>
          <a:stretch>
            <a:fillRect/>
          </a:stretch>
        </p:blipFill>
        <p:spPr>
          <a:xfrm>
            <a:off x="627573" y="511156"/>
            <a:ext cx="8229600" cy="5460112"/>
          </a:xfrm>
        </p:spPr>
      </p:pic>
    </p:spTree>
    <p:extLst>
      <p:ext uri="{BB962C8B-B14F-4D97-AF65-F5344CB8AC3E}">
        <p14:creationId xmlns:p14="http://schemas.microsoft.com/office/powerpoint/2010/main" val="400225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589"/>
          </a:xfrm>
        </p:spPr>
        <p:txBody>
          <a:bodyPr/>
          <a:lstStyle/>
          <a:p>
            <a:r>
              <a:rPr lang="en-US" dirty="0" smtClean="0"/>
              <a:t>The earth’s magnetic field</a:t>
            </a:r>
            <a:endParaRPr lang="en-US" dirty="0"/>
          </a:p>
        </p:txBody>
      </p:sp>
      <p:pic>
        <p:nvPicPr>
          <p:cNvPr id="4" name="Content Placeholder 3" descr="28_03_Earth_magnetic_fiel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 b="13523"/>
          <a:stretch>
            <a:fillRect/>
          </a:stretch>
        </p:blipFill>
        <p:spPr>
          <a:xfrm>
            <a:off x="-220663" y="1254654"/>
            <a:ext cx="9517063" cy="5603346"/>
          </a:xfrm>
        </p:spPr>
      </p:pic>
    </p:spTree>
    <p:extLst>
      <p:ext uri="{BB962C8B-B14F-4D97-AF65-F5344CB8AC3E}">
        <p14:creationId xmlns:p14="http://schemas.microsoft.com/office/powerpoint/2010/main" val="31827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74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0562"/>
            <a:ext cx="8229600" cy="5475602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The Earth has a magnetic field.</a:t>
            </a:r>
          </a:p>
          <a:p>
            <a:endParaRPr lang="en-US" dirty="0" smtClean="0"/>
          </a:p>
          <a:p>
            <a:r>
              <a:rPr lang="en-US" dirty="0" smtClean="0"/>
              <a:t>With no other magnets near it, a compass needle lines up with the Earth’s magnetic field. The N end of the needle points north.</a:t>
            </a:r>
          </a:p>
          <a:p>
            <a:endParaRPr lang="en-US" dirty="0" smtClean="0"/>
          </a:p>
          <a:p>
            <a:r>
              <a:rPr lang="en-US" dirty="0" smtClean="0"/>
              <a:t>N pole is always attracted to an S pole.</a:t>
            </a:r>
          </a:p>
          <a:p>
            <a:endParaRPr lang="en-US" dirty="0" smtClean="0"/>
          </a:p>
          <a:p>
            <a:r>
              <a:rPr lang="en-US" b="1" dirty="0" smtClean="0"/>
              <a:t>So it follows that the Earth’s magnetic S pole must be in the north!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574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Magnets have a force if you put iron filings nearby 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Magnets have north-seeking pole (or N pole for short)</a:t>
            </a:r>
          </a:p>
          <a:p>
            <a:r>
              <a:rPr lang="en-US" dirty="0" smtClean="0"/>
              <a:t>The south- seeking pole (S pole)</a:t>
            </a:r>
          </a:p>
          <a:p>
            <a:endParaRPr lang="en-US" b="1" dirty="0" smtClean="0"/>
          </a:p>
          <a:p>
            <a:r>
              <a:rPr lang="en-US" dirty="0" smtClean="0"/>
              <a:t>The closer the poles, the greater the force between them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66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43830"/>
          </a:xfrm>
        </p:spPr>
        <p:txBody>
          <a:bodyPr>
            <a:noAutofit/>
          </a:bodyPr>
          <a:lstStyle/>
          <a:p>
            <a:r>
              <a:rPr lang="en-US" sz="2400" dirty="0"/>
              <a:t>Magnetic north is over 1200km away from the Earth’s  geographic North Pole.</a:t>
            </a:r>
            <a:br>
              <a:rPr lang="en-US" sz="2400" dirty="0"/>
            </a:br>
            <a:r>
              <a:rPr lang="en-US" sz="2400" dirty="0"/>
              <a:t>Earth’s magnetic axis is not quite in line with its north-south axis of rotation.</a:t>
            </a:r>
          </a:p>
        </p:txBody>
      </p:sp>
      <p:pic>
        <p:nvPicPr>
          <p:cNvPr id="4" name="Content Placeholder 3" descr="earth-magnetic-field-pol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6" r="-2866"/>
          <a:stretch>
            <a:fillRect/>
          </a:stretch>
        </p:blipFill>
        <p:spPr>
          <a:xfrm>
            <a:off x="457200" y="1808862"/>
            <a:ext cx="8229600" cy="5049138"/>
          </a:xfrm>
        </p:spPr>
      </p:pic>
    </p:spTree>
    <p:extLst>
      <p:ext uri="{BB962C8B-B14F-4D97-AF65-F5344CB8AC3E}">
        <p14:creationId xmlns:p14="http://schemas.microsoft.com/office/powerpoint/2010/main" val="391284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effect of a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Magnetic field around a wire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rule for field </a:t>
            </a:r>
            <a:r>
              <a:rPr lang="en-US" b="1" dirty="0">
                <a:solidFill>
                  <a:srgbClr val="FF0000"/>
                </a:solidFill>
              </a:rPr>
              <a:t>direction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Using </a:t>
            </a:r>
            <a:r>
              <a:rPr lang="en-US" sz="3000" dirty="0"/>
              <a:t>your right-hand: </a:t>
            </a:r>
          </a:p>
          <a:p>
            <a:r>
              <a:rPr lang="en-US" sz="3000" dirty="0"/>
              <a:t>Curl your fingers into a half-circle around the wire, they point in the direction of the magnetic field, B</a:t>
            </a:r>
          </a:p>
          <a:p>
            <a:r>
              <a:rPr lang="en-US" sz="3000" dirty="0"/>
              <a:t>Point your thumb in the direction of the conventional current.   	</a:t>
            </a:r>
          </a:p>
        </p:txBody>
      </p:sp>
      <p:pic>
        <p:nvPicPr>
          <p:cNvPr id="4" name="Picture 3" descr="CN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81" y="1171180"/>
            <a:ext cx="3035300" cy="29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0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fields from coils</a:t>
            </a:r>
            <a:endParaRPr lang="en-US" dirty="0"/>
          </a:p>
        </p:txBody>
      </p:sp>
      <p:pic>
        <p:nvPicPr>
          <p:cNvPr id="4" name="Content Placeholder 3" descr="image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8" b="-2128"/>
          <a:stretch>
            <a:fillRect/>
          </a:stretch>
        </p:blipFill>
        <p:spPr>
          <a:xfrm>
            <a:off x="325246" y="1633054"/>
            <a:ext cx="5002397" cy="4090881"/>
          </a:xfrm>
        </p:spPr>
      </p:pic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99" y="1633053"/>
            <a:ext cx="3404001" cy="40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02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866"/>
            <a:ext cx="8229600" cy="563129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rule for poles</a:t>
            </a:r>
          </a:p>
          <a:p>
            <a:endParaRPr lang="en-US" dirty="0"/>
          </a:p>
        </p:txBody>
      </p:sp>
      <p:pic>
        <p:nvPicPr>
          <p:cNvPr id="7" name="Picture 6" descr="imag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09" y="2144414"/>
            <a:ext cx="2837011" cy="17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4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>
                <a:solidFill>
                  <a:srgbClr val="FF0000"/>
                </a:solidFill>
              </a:rPr>
              <a:t>Together, billions of tiny atomic magnets act as a big magnet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/>
          </a:p>
          <a:p>
            <a:r>
              <a:rPr lang="en-US" b="1" dirty="0" smtClean="0"/>
              <a:t>The </a:t>
            </a:r>
            <a:r>
              <a:rPr lang="en-US" b="1" dirty="0"/>
              <a:t>Earth has a magnetic field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rule for field </a:t>
            </a:r>
            <a:r>
              <a:rPr lang="en-US" b="1" dirty="0" smtClean="0">
                <a:solidFill>
                  <a:srgbClr val="FF0000"/>
                </a:solidFill>
              </a:rPr>
              <a:t>direction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A rule for poles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71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 current flows through the coil, it produces a magnetic field.</a:t>
            </a:r>
          </a:p>
          <a:p>
            <a:endParaRPr lang="en-US" dirty="0" smtClean="0"/>
          </a:p>
          <a:p>
            <a:r>
              <a:rPr lang="en-US" sz="2800" dirty="0" smtClean="0"/>
              <a:t>The strength of the magnetic field is increased by:</a:t>
            </a:r>
          </a:p>
          <a:p>
            <a:r>
              <a:rPr lang="en-US" sz="2800" dirty="0" smtClean="0"/>
              <a:t>Increasing the current</a:t>
            </a:r>
          </a:p>
          <a:p>
            <a:r>
              <a:rPr lang="en-US" sz="2800" dirty="0" smtClean="0"/>
              <a:t>Increasing the number of turns in the coil</a:t>
            </a:r>
          </a:p>
          <a:p>
            <a:endParaRPr lang="en-US" sz="2800" dirty="0"/>
          </a:p>
          <a:p>
            <a:r>
              <a:rPr lang="en-US" sz="2800" dirty="0" smtClean="0"/>
              <a:t>Reversing the current reverses the direction of the magnetic field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5257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magnetic relay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magnetic relay is a switch operated by an electromagnet.</a:t>
            </a:r>
          </a:p>
          <a:p>
            <a:r>
              <a:rPr lang="en-US" sz="2800" dirty="0" smtClean="0"/>
              <a:t>With a relay, a small switch with thin wires can be used to turn on the current in a much more powerful circuit- for example, one with a large electric motor in it.</a:t>
            </a:r>
            <a:endParaRPr lang="en-US" sz="2800" dirty="0"/>
          </a:p>
        </p:txBody>
      </p:sp>
      <p:pic>
        <p:nvPicPr>
          <p:cNvPr id="4" name="Picture 3" descr="300px-Relay_principle_verti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4071619"/>
            <a:ext cx="2247900" cy="20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38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still use magnetic tape for recording sounds and TV pictures.</a:t>
            </a:r>
          </a:p>
          <a:p>
            <a:r>
              <a:rPr lang="en-US" dirty="0" smtClean="0"/>
              <a:t>The tape consists of long, thin, plastic strip, coated with a layer of iron oxide or similar material. Ones magnetized it keeps its magnetism, but is relatively easy to demagnetized, ready for another recording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31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Recording on magnetic tape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incoming sound waves are used to vary the current through a tiny electromagnet in the recording head. </a:t>
            </a:r>
          </a:p>
          <a:p>
            <a:r>
              <a:rPr lang="en-US" dirty="0" smtClean="0"/>
              <a:t>As the tape moves past the head, a track of varying magnetism is created along the tape.</a:t>
            </a:r>
          </a:p>
          <a:p>
            <a:endParaRPr lang="en-US" dirty="0"/>
          </a:p>
          <a:p>
            <a:r>
              <a:rPr lang="en-US" sz="2800" dirty="0" smtClean="0">
                <a:solidFill>
                  <a:srgbClr val="008000"/>
                </a:solidFill>
              </a:rPr>
              <a:t>(computer hard drive/used to create tracks of varying magnetism on a spinning disc)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3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ndberg model 15 tape recorder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201" y="838200"/>
            <a:ext cx="7670800" cy="5287963"/>
          </a:xfrm>
        </p:spPr>
      </p:pic>
    </p:spTree>
    <p:extLst>
      <p:ext uri="{BB962C8B-B14F-4D97-AF65-F5344CB8AC3E}">
        <p14:creationId xmlns:p14="http://schemas.microsoft.com/office/powerpoint/2010/main" val="198549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6252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If you bring the ends of two similar bar magnets together, there is a force between the </a:t>
            </a:r>
            <a:r>
              <a:rPr lang="en-US" sz="3200" dirty="0" smtClean="0"/>
              <a:t>poles:</a:t>
            </a:r>
            <a:br>
              <a:rPr lang="en-US" sz="3200" dirty="0" smtClean="0"/>
            </a:br>
            <a:r>
              <a:rPr lang="en-US" sz="3200" dirty="0" smtClean="0"/>
              <a:t> like poles repel, unlike poles attract</a:t>
            </a:r>
            <a:endParaRPr lang="en-US" sz="3200" dirty="0"/>
          </a:p>
        </p:txBody>
      </p:sp>
      <p:pic>
        <p:nvPicPr>
          <p:cNvPr id="4" name="Content Placeholder 3" descr="mag_sila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64" r="-36564"/>
          <a:stretch>
            <a:fillRect/>
          </a:stretch>
        </p:blipFill>
        <p:spPr>
          <a:xfrm>
            <a:off x="0" y="1576377"/>
            <a:ext cx="9144000" cy="5281623"/>
          </a:xfrm>
        </p:spPr>
      </p:pic>
    </p:spTree>
    <p:extLst>
      <p:ext uri="{BB962C8B-B14F-4D97-AF65-F5344CB8AC3E}">
        <p14:creationId xmlns:p14="http://schemas.microsoft.com/office/powerpoint/2010/main" val="240314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force on a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 a length of copper wire, with a current passing through it, has been placed in a magnetic field, there is a force on the wire.</a:t>
            </a:r>
          </a:p>
          <a:p>
            <a:r>
              <a:rPr lang="en-US" sz="2400" dirty="0">
                <a:solidFill>
                  <a:srgbClr val="3366FF"/>
                </a:solidFill>
              </a:rPr>
              <a:t>(</a:t>
            </a:r>
            <a:r>
              <a:rPr lang="en-US" sz="2400" dirty="0" smtClean="0">
                <a:solidFill>
                  <a:srgbClr val="3366FF"/>
                </a:solidFill>
              </a:rPr>
              <a:t>The current produces its own magnetic field which acts on the poles of the magnet.)</a:t>
            </a:r>
          </a:p>
          <a:p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4" name="Picture 3" descr="imag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4108450"/>
            <a:ext cx="4953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5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force is increased if: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is increased</a:t>
            </a:r>
          </a:p>
          <a:p>
            <a:r>
              <a:rPr lang="en-US" dirty="0" smtClean="0"/>
              <a:t>A stronger magnet is used</a:t>
            </a:r>
          </a:p>
          <a:p>
            <a:r>
              <a:rPr lang="en-US" dirty="0" smtClean="0"/>
              <a:t>The length of wire in the field is 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43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Fleming’s left-hand rule</a:t>
            </a:r>
          </a:p>
        </p:txBody>
      </p:sp>
      <p:pic>
        <p:nvPicPr>
          <p:cNvPr id="4" name="Content Placeholder 3" descr="Unknow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82" r="-34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9629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ages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77" r="-13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4018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854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Turning effect on a coil</a:t>
            </a:r>
            <a:r>
              <a:rPr lang="en-US" sz="2800" dirty="0" smtClean="0"/>
              <a:t>- the coil below lies between the poles of a magnet. The current flows in opposite directions along the two sides of the coil-according to Flaming’s left-hand rule, one side is pushed up and other side pushed down. There is a turning effect on the coil</a:t>
            </a:r>
            <a:endParaRPr lang="en-US" sz="2800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52" r="-19252"/>
          <a:stretch>
            <a:fillRect/>
          </a:stretch>
        </p:blipFill>
        <p:spPr>
          <a:xfrm>
            <a:off x="457200" y="2120900"/>
            <a:ext cx="8229600" cy="4005263"/>
          </a:xfrm>
        </p:spPr>
      </p:pic>
    </p:spTree>
    <p:extLst>
      <p:ext uri="{BB962C8B-B14F-4D97-AF65-F5344CB8AC3E}">
        <p14:creationId xmlns:p14="http://schemas.microsoft.com/office/powerpoint/2010/main" val="2094614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 motors</a:t>
            </a:r>
            <a:br>
              <a:rPr lang="en-US" dirty="0" smtClean="0"/>
            </a:br>
            <a:r>
              <a:rPr lang="en-US" sz="3600" dirty="0" smtClean="0"/>
              <a:t>A simple DC motor</a:t>
            </a:r>
            <a:endParaRPr lang="en-US" sz="3600" dirty="0"/>
          </a:p>
        </p:txBody>
      </p:sp>
      <p:pic>
        <p:nvPicPr>
          <p:cNvPr id="4" name="Content Placeholder 3" descr="images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55" r="-22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56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Induced magnetism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Materials such as </a:t>
            </a:r>
            <a:r>
              <a:rPr lang="en-US" b="1" dirty="0" smtClean="0"/>
              <a:t>iron</a:t>
            </a:r>
            <a:r>
              <a:rPr lang="en-US" dirty="0" smtClean="0"/>
              <a:t> and steel are attracted to magnets because they themselves </a:t>
            </a:r>
            <a:r>
              <a:rPr lang="en-US" b="1" dirty="0" smtClean="0"/>
              <a:t>become magnetized</a:t>
            </a:r>
            <a:r>
              <a:rPr lang="en-US" dirty="0" smtClean="0"/>
              <a:t> when there is a magnet nearby.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iron</a:t>
            </a:r>
            <a:r>
              <a:rPr lang="en-US" dirty="0" smtClean="0"/>
              <a:t> loses virtually all of its induced magnetism- it was only a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temporary magnet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1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The induced pole nearest the magnet is the opposite of the pole at the end of the magnet.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Unknow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6" r="-15776"/>
          <a:stretch>
            <a:fillRect/>
          </a:stretch>
        </p:blipFill>
        <p:spPr>
          <a:xfrm>
            <a:off x="457200" y="1600062"/>
            <a:ext cx="8229600" cy="4720063"/>
          </a:xfrm>
        </p:spPr>
      </p:pic>
    </p:spTree>
    <p:extLst>
      <p:ext uri="{BB962C8B-B14F-4D97-AF65-F5344CB8AC3E}">
        <p14:creationId xmlns:p14="http://schemas.microsoft.com/office/powerpoint/2010/main" val="121515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169"/>
          </a:xfrm>
        </p:spPr>
        <p:txBody>
          <a:bodyPr/>
          <a:lstStyle/>
          <a:p>
            <a:r>
              <a:rPr lang="en-US" dirty="0" smtClean="0"/>
              <a:t>Making a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216"/>
            <a:ext cx="8229600" cy="489694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steel</a:t>
            </a:r>
            <a:r>
              <a:rPr lang="en-US" dirty="0"/>
              <a:t> keeps some of its induced magnetism and becomes a </a:t>
            </a:r>
            <a:r>
              <a:rPr lang="en-US" sz="3600" b="1" dirty="0">
                <a:solidFill>
                  <a:srgbClr val="FF0000"/>
                </a:solidFill>
              </a:rPr>
              <a:t>permanent </a:t>
            </a:r>
            <a:r>
              <a:rPr lang="en-US" sz="3600" b="1" dirty="0" smtClean="0">
                <a:solidFill>
                  <a:srgbClr val="FF0000"/>
                </a:solidFill>
              </a:rPr>
              <a:t>magnet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b="1" dirty="0" smtClean="0"/>
              <a:t>The most effective method</a:t>
            </a:r>
            <a:r>
              <a:rPr lang="en-US" dirty="0" smtClean="0"/>
              <a:t> of magnetizing it is to place it in a long coil of wire and pass a large direct current through the coil.</a:t>
            </a:r>
          </a:p>
          <a:p>
            <a:r>
              <a:rPr lang="en-US" dirty="0" smtClean="0"/>
              <a:t>The current has a magnetic effect which magnetizes the steel.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5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9138"/>
            <a:ext cx="8229600" cy="55970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Hard magnetic materials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such as steel, and alloys called </a:t>
            </a:r>
            <a:r>
              <a:rPr lang="en-US" dirty="0" err="1" smtClean="0"/>
              <a:t>Alcomax</a:t>
            </a:r>
            <a:r>
              <a:rPr lang="en-US" dirty="0" smtClean="0"/>
              <a:t> and </a:t>
            </a:r>
            <a:r>
              <a:rPr lang="en-US" dirty="0" err="1" smtClean="0"/>
              <a:t>Magnadur</a:t>
            </a:r>
            <a:r>
              <a:rPr lang="en-US" dirty="0" smtClean="0"/>
              <a:t>, are difficult to magnetize but do not readily lose their magnetism.</a:t>
            </a:r>
          </a:p>
          <a:p>
            <a:r>
              <a:rPr lang="en-US" b="1" dirty="0" smtClean="0"/>
              <a:t>Soft magnetic materials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such as iron and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Mumetal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mtClean="0"/>
              <a:t>(</a:t>
            </a:r>
            <a:r>
              <a:rPr lang="en-US" dirty="0" smtClean="0">
                <a:solidFill>
                  <a:srgbClr val="000000"/>
                </a:solidFill>
              </a:rPr>
              <a:t>nickel-iron alloy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are relatively easy to magnetize, but their magnetism is only temporary.</a:t>
            </a:r>
          </a:p>
          <a:p>
            <a:r>
              <a:rPr lang="en-US" b="1" dirty="0" smtClean="0"/>
              <a:t>Non-magnetic materials </a:t>
            </a:r>
          </a:p>
          <a:p>
            <a:r>
              <a:rPr lang="en-US" dirty="0" smtClean="0"/>
              <a:t>include metals such as brass, copper, zinc, tin(</a:t>
            </a:r>
            <a:r>
              <a:rPr lang="en-US" dirty="0" err="1" smtClean="0"/>
              <a:t>Sn</a:t>
            </a:r>
            <a:r>
              <a:rPr lang="en-US" dirty="0" smtClean="0"/>
              <a:t>) and </a:t>
            </a:r>
            <a:r>
              <a:rPr lang="en-US" dirty="0" err="1" smtClean="0"/>
              <a:t>aluminium</a:t>
            </a:r>
            <a:r>
              <a:rPr lang="en-US" dirty="0" smtClean="0"/>
              <a:t> as well as non-metals.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8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magnetism comes from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an atom</a:t>
            </a:r>
            <a:r>
              <a:rPr lang="en-US" dirty="0" smtClean="0"/>
              <a:t>, tiny electrical particles called electrons move around a central nucleus. Each electron has a magnetic effect as it spins and orbits the nucleus.</a:t>
            </a:r>
          </a:p>
          <a:p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know that an electrical current moving through a wire creates a magnetic </a:t>
            </a:r>
            <a:r>
              <a:rPr lang="en-US" dirty="0" smtClean="0"/>
              <a:t>field.</a:t>
            </a:r>
          </a:p>
        </p:txBody>
      </p:sp>
    </p:spTree>
    <p:extLst>
      <p:ext uri="{BB962C8B-B14F-4D97-AF65-F5344CB8AC3E}">
        <p14:creationId xmlns:p14="http://schemas.microsoft.com/office/powerpoint/2010/main" val="77681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11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6708"/>
            <a:ext cx="8229600" cy="33194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an </a:t>
            </a:r>
            <a:r>
              <a:rPr lang="en-US" dirty="0" err="1" smtClean="0"/>
              <a:t>unmagnetized</a:t>
            </a:r>
            <a:r>
              <a:rPr lang="en-US" dirty="0" smtClean="0"/>
              <a:t> material, the atomic magnets point in random directions.</a:t>
            </a:r>
          </a:p>
          <a:p>
            <a:r>
              <a:rPr lang="en-US" dirty="0" smtClean="0"/>
              <a:t>When </a:t>
            </a:r>
            <a:r>
              <a:rPr lang="en-US" dirty="0"/>
              <a:t>materials become magnetized, more and more of their atomic magnets line up with each other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Together</a:t>
            </a:r>
            <a:r>
              <a:rPr lang="en-US" b="1" dirty="0">
                <a:solidFill>
                  <a:srgbClr val="FF0000"/>
                </a:solidFill>
              </a:rPr>
              <a:t>, billions of tiny atomic magnets act as a big magnet.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dragan_vasi___-_diplomski_rad_(d-483)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82" y="274638"/>
            <a:ext cx="4609129" cy="25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9519</TotalTime>
  <Words>993</Words>
  <Application>Microsoft Macintosh PowerPoint</Application>
  <PresentationFormat>On-screen Show (4:3)</PresentationFormat>
  <Paragraphs>102</Paragraphs>
  <Slides>35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Magnets and currents</vt:lpstr>
      <vt:lpstr>Magnets</vt:lpstr>
      <vt:lpstr>If you bring the ends of two similar bar magnets together, there is a force between the poles:  like poles repel, unlike poles attract</vt:lpstr>
      <vt:lpstr>Induced magnetism</vt:lpstr>
      <vt:lpstr>The induced pole nearest the magnet is the opposite of the pole at the end of the magnet. </vt:lpstr>
      <vt:lpstr>Making a magnet</vt:lpstr>
      <vt:lpstr>PowerPoint Presentation</vt:lpstr>
      <vt:lpstr>Where magnetism comes from</vt:lpstr>
      <vt:lpstr>PowerPoint Presentation</vt:lpstr>
      <vt:lpstr>Magnetic fields</vt:lpstr>
      <vt:lpstr>PowerPoint Presentation</vt:lpstr>
      <vt:lpstr>PowerPoint Presentation</vt:lpstr>
      <vt:lpstr>We can draw field lines by starting with the compass in different positions. </vt:lpstr>
      <vt:lpstr>Between magnets with unlike poles</vt:lpstr>
      <vt:lpstr>PowerPoint Presentation</vt:lpstr>
      <vt:lpstr>Between magnets with like poles</vt:lpstr>
      <vt:lpstr>PowerPoint Presentation</vt:lpstr>
      <vt:lpstr>The earth’s magnetic field</vt:lpstr>
      <vt:lpstr>PowerPoint Presentation</vt:lpstr>
      <vt:lpstr>Magnetic north is over 1200km away from the Earth’s  geographic North Pole. Earth’s magnetic axis is not quite in line with its north-south axis of rotation.</vt:lpstr>
      <vt:lpstr>Magnetic effect of a current</vt:lpstr>
      <vt:lpstr>Magnetic fields from coils</vt:lpstr>
      <vt:lpstr>PowerPoint Presentation</vt:lpstr>
      <vt:lpstr>Summary</vt:lpstr>
      <vt:lpstr>Electromagnets</vt:lpstr>
      <vt:lpstr>The magnetic relay</vt:lpstr>
      <vt:lpstr>Magnetic storage</vt:lpstr>
      <vt:lpstr>Recording on magnetic tape</vt:lpstr>
      <vt:lpstr>PowerPoint Presentation</vt:lpstr>
      <vt:lpstr>Magnetic force on a current</vt:lpstr>
      <vt:lpstr>The force is increased if:</vt:lpstr>
      <vt:lpstr>Fleming’s left-hand rule</vt:lpstr>
      <vt:lpstr>PowerPoint Presentation</vt:lpstr>
      <vt:lpstr>Turning effect on a coil- the coil below lies between the poles of a magnet. The current flows in opposite directions along the two sides of the coil-according to Flaming’s left-hand rule, one side is pushed up and other side pushed down. There is a turning effect on the coil</vt:lpstr>
      <vt:lpstr>Electric motors A simple DC motor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Aleksndra Obradovic</dc:creator>
  <cp:lastModifiedBy>Aleksndra Obradovic</cp:lastModifiedBy>
  <cp:revision>73</cp:revision>
  <cp:lastPrinted>2014-10-19T11:55:22Z</cp:lastPrinted>
  <dcterms:created xsi:type="dcterms:W3CDTF">2014-08-17T04:47:52Z</dcterms:created>
  <dcterms:modified xsi:type="dcterms:W3CDTF">2014-10-27T05:18:07Z</dcterms:modified>
</cp:coreProperties>
</file>