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0293B6-0166-4EC1-8C26-98011DEBA227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B7FB8C-E9FC-4CE9-8218-BAF1ABC2465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IMPERFETTO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err="1" smtClean="0"/>
              <a:t>indicativo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DIRE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Dicevo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Dicevi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Diceva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Dicevamo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Dicevate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Dicevano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FARE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Facevo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Facevi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Faceva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Facevamo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Facevate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Facevano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BERE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Bevevo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Bevevi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Beveva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Bevevamo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Bevevate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Bevevano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cos’è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È un tempo che si usa per indicare un’azione </a:t>
            </a:r>
            <a:r>
              <a:rPr lang="it-IT" dirty="0" smtClean="0"/>
              <a:t>che</a:t>
            </a:r>
          </a:p>
          <a:p>
            <a:pPr>
              <a:buNone/>
            </a:pPr>
            <a:r>
              <a:rPr lang="it-IT" dirty="0" smtClean="0"/>
              <a:t>è </a:t>
            </a:r>
            <a:r>
              <a:rPr lang="it-IT" dirty="0" smtClean="0"/>
              <a:t>collocata </a:t>
            </a:r>
            <a:r>
              <a:rPr lang="it-I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passato</a:t>
            </a:r>
            <a:r>
              <a:rPr lang="it-IT" u="sng" dirty="0" smtClean="0"/>
              <a:t> </a:t>
            </a:r>
            <a:r>
              <a:rPr lang="it-IT" dirty="0" smtClean="0"/>
              <a:t>e considerata nella </a:t>
            </a:r>
            <a:r>
              <a:rPr lang="it-IT" dirty="0" smtClean="0"/>
              <a:t>sua</a:t>
            </a:r>
          </a:p>
          <a:p>
            <a:pPr>
              <a:buNone/>
            </a:pPr>
            <a:r>
              <a:rPr lang="it-IT" dirty="0" smtClean="0"/>
              <a:t>durata</a:t>
            </a:r>
            <a:r>
              <a:rPr lang="it-IT" dirty="0" smtClean="0"/>
              <a:t>, nel suo svolgimento e quindi </a:t>
            </a:r>
            <a:r>
              <a:rPr lang="it-IT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non </a:t>
            </a:r>
            <a:r>
              <a:rPr lang="it-IT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ancora</a:t>
            </a:r>
          </a:p>
          <a:p>
            <a:pPr>
              <a:buNone/>
            </a:pPr>
            <a:r>
              <a:rPr lang="it-IT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conclusa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i="1" dirty="0" smtClean="0"/>
              <a:t>Mentre</a:t>
            </a:r>
            <a:r>
              <a:rPr lang="it-IT" i="1" dirty="0" smtClean="0"/>
              <a:t> </a:t>
            </a:r>
            <a:r>
              <a:rPr lang="it-IT" b="1" i="1" dirty="0" smtClean="0"/>
              <a:t>studiavo</a:t>
            </a:r>
            <a:r>
              <a:rPr lang="it-IT" i="1" dirty="0" smtClean="0"/>
              <a:t>, Giorgio mi ha telefonato</a:t>
            </a:r>
            <a:r>
              <a:rPr lang="it-IT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 Per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esprimere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un’azione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non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conclusa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651510" indent="-514350">
              <a:buNone/>
            </a:pPr>
            <a:r>
              <a:rPr lang="en-US" i="1" dirty="0" err="1" smtClean="0"/>
              <a:t>Mentre</a:t>
            </a:r>
            <a:r>
              <a:rPr lang="en-US" i="1" dirty="0" smtClean="0"/>
              <a:t> </a:t>
            </a:r>
            <a:r>
              <a:rPr lang="en-US" i="1" dirty="0" err="1" smtClean="0"/>
              <a:t>leggevo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giornale</a:t>
            </a:r>
            <a:r>
              <a:rPr lang="en-US" i="1" dirty="0" smtClean="0"/>
              <a:t>, è </a:t>
            </a:r>
            <a:r>
              <a:rPr lang="en-US" i="1" dirty="0" err="1" smtClean="0"/>
              <a:t>venuto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papà</a:t>
            </a:r>
            <a:r>
              <a:rPr lang="en-US" i="1" dirty="0" smtClean="0"/>
              <a:t>.</a:t>
            </a:r>
            <a:endParaRPr lang="en-US" i="1" dirty="0" smtClean="0"/>
          </a:p>
          <a:p>
            <a:pPr marL="651510" indent="-514350">
              <a:buNone/>
            </a:pPr>
            <a:endParaRPr lang="en-US" dirty="0" smtClean="0"/>
          </a:p>
          <a:p>
            <a:pPr marL="651510" indent="-514350">
              <a:buNone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Per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esprimere un’azione che si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ripeteva: </a:t>
            </a:r>
            <a:r>
              <a:rPr lang="it-IT" dirty="0" smtClean="0"/>
              <a:t>abitualmente </a:t>
            </a:r>
            <a:r>
              <a:rPr lang="it-IT" dirty="0" smtClean="0"/>
              <a:t>nel passato:</a:t>
            </a:r>
          </a:p>
          <a:p>
            <a:pPr marL="651510" indent="-514350">
              <a:buNone/>
            </a:pPr>
            <a:r>
              <a:rPr lang="it-IT" i="1" dirty="0" smtClean="0"/>
              <a:t>T</a:t>
            </a:r>
            <a:r>
              <a:rPr lang="it-IT" i="1" dirty="0" smtClean="0"/>
              <a:t>utti </a:t>
            </a:r>
            <a:r>
              <a:rPr lang="it-IT" i="1" dirty="0" smtClean="0"/>
              <a:t>i giorni </a:t>
            </a:r>
            <a:r>
              <a:rPr lang="it-IT" b="1" i="1" dirty="0" smtClean="0"/>
              <a:t>prendevo</a:t>
            </a:r>
            <a:r>
              <a:rPr lang="it-IT" i="1" dirty="0" smtClean="0"/>
              <a:t> l’autobus alle </a:t>
            </a:r>
            <a:r>
              <a:rPr lang="it-IT" i="1" dirty="0" smtClean="0"/>
              <a:t>8.00</a:t>
            </a:r>
            <a:r>
              <a:rPr lang="it-IT" i="1" dirty="0" smtClean="0"/>
              <a:t>.</a:t>
            </a:r>
            <a:endParaRPr lang="it-IT" i="1" dirty="0" smtClean="0"/>
          </a:p>
          <a:p>
            <a:pPr marL="651510" indent="-514350">
              <a:buNone/>
            </a:pPr>
            <a:endParaRPr lang="it-IT" i="1" dirty="0" smtClean="0"/>
          </a:p>
          <a:p>
            <a:pPr marL="651510" indent="-514350">
              <a:buNone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Nelle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descrizioni:</a:t>
            </a:r>
            <a:r>
              <a:rPr lang="it-IT" dirty="0" smtClean="0"/>
              <a:t> </a:t>
            </a:r>
            <a:endParaRPr lang="it-IT" dirty="0" smtClean="0"/>
          </a:p>
          <a:p>
            <a:pPr marL="651510" indent="-514350">
              <a:buNone/>
            </a:pPr>
            <a:r>
              <a:rPr lang="it-IT" b="1" i="1" dirty="0" smtClean="0"/>
              <a:t>C’era</a:t>
            </a:r>
            <a:r>
              <a:rPr lang="it-IT" i="1" dirty="0" smtClean="0"/>
              <a:t> un sole splendido e il mare </a:t>
            </a:r>
            <a:r>
              <a:rPr lang="it-IT" b="1" i="1" dirty="0" smtClean="0"/>
              <a:t>era</a:t>
            </a:r>
            <a:r>
              <a:rPr lang="it-IT" i="1" dirty="0" smtClean="0"/>
              <a:t> </a:t>
            </a:r>
            <a:r>
              <a:rPr lang="it-IT" i="1" dirty="0" smtClean="0"/>
              <a:t>tranquillo</a:t>
            </a:r>
            <a:r>
              <a:rPr lang="it-IT" i="1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51510" indent="-514350">
              <a:buNone/>
            </a:pPr>
            <a:endParaRPr lang="it-IT" dirty="0" smtClean="0"/>
          </a:p>
          <a:p>
            <a:pPr marL="651510" indent="-514350">
              <a:buNone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Nelle narrazioni, al posto del passato remoto, per richiamare </a:t>
            </a: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51510" indent="-514350">
              <a:buNone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l’attenzione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del lettore sull’azione: </a:t>
            </a: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51510" indent="-514350">
              <a:buNone/>
            </a:pPr>
            <a:r>
              <a:rPr lang="it-IT" i="1" dirty="0" smtClean="0"/>
              <a:t>Tre </a:t>
            </a:r>
            <a:r>
              <a:rPr lang="it-IT" i="1" dirty="0" smtClean="0"/>
              <a:t>navi si </a:t>
            </a:r>
            <a:r>
              <a:rPr lang="it-IT" b="1" i="1" dirty="0" smtClean="0"/>
              <a:t>avvicinavano</a:t>
            </a:r>
            <a:r>
              <a:rPr lang="it-IT" i="1" dirty="0" smtClean="0"/>
              <a:t> al porto, la città </a:t>
            </a:r>
            <a:r>
              <a:rPr lang="it-IT" b="1" i="1" dirty="0" smtClean="0"/>
              <a:t>bruciava</a:t>
            </a:r>
            <a:r>
              <a:rPr lang="it-IT" i="1" dirty="0" smtClean="0"/>
              <a:t> e i suoi </a:t>
            </a:r>
            <a:r>
              <a:rPr lang="it-IT" i="1" dirty="0" smtClean="0"/>
              <a:t>abitanti</a:t>
            </a:r>
          </a:p>
          <a:p>
            <a:pPr marL="651510" indent="-514350">
              <a:buNone/>
            </a:pPr>
            <a:r>
              <a:rPr lang="it-IT" i="1" dirty="0" smtClean="0"/>
              <a:t>si</a:t>
            </a:r>
            <a:r>
              <a:rPr lang="it-IT" i="1" dirty="0" smtClean="0"/>
              <a:t> </a:t>
            </a:r>
            <a:r>
              <a:rPr lang="it-IT" b="1" i="1" dirty="0" smtClean="0"/>
              <a:t>davano</a:t>
            </a:r>
            <a:r>
              <a:rPr lang="it-IT" i="1" dirty="0" smtClean="0"/>
              <a:t> alla fuga </a:t>
            </a:r>
            <a:r>
              <a:rPr lang="it-IT" dirty="0" smtClean="0"/>
              <a:t>. </a:t>
            </a:r>
            <a:endParaRPr lang="it-IT" dirty="0" smtClean="0"/>
          </a:p>
          <a:p>
            <a:pPr marL="651510" indent="-514350">
              <a:buNone/>
            </a:pPr>
            <a:r>
              <a:rPr lang="it-IT" dirty="0" smtClean="0"/>
              <a:t>(</a:t>
            </a:r>
            <a:r>
              <a:rPr lang="it-IT" dirty="0" smtClean="0"/>
              <a:t>In questo caso si parla di “imperfetto storico” o, vista la sua </a:t>
            </a:r>
            <a:endParaRPr lang="it-IT" dirty="0" smtClean="0"/>
          </a:p>
          <a:p>
            <a:pPr marL="651510" indent="-514350">
              <a:buNone/>
            </a:pPr>
            <a:r>
              <a:rPr lang="it-IT" dirty="0" smtClean="0"/>
              <a:t> </a:t>
            </a:r>
            <a:r>
              <a:rPr lang="it-IT" dirty="0" smtClean="0"/>
              <a:t> particolare </a:t>
            </a:r>
            <a:r>
              <a:rPr lang="it-IT" dirty="0" smtClean="0"/>
              <a:t>diffusione nella cronaca giornalistica, </a:t>
            </a:r>
            <a:r>
              <a:rPr lang="it-IT" dirty="0" smtClean="0"/>
              <a:t>di</a:t>
            </a:r>
          </a:p>
          <a:p>
            <a:pPr marL="651510" indent="-514350">
              <a:buNone/>
            </a:pPr>
            <a:r>
              <a:rPr lang="it-IT" dirty="0" smtClean="0"/>
              <a:t> </a:t>
            </a:r>
            <a:r>
              <a:rPr lang="it-IT" dirty="0" smtClean="0"/>
              <a:t> “imperfetto </a:t>
            </a:r>
            <a:r>
              <a:rPr lang="it-IT" dirty="0" smtClean="0"/>
              <a:t>cronistico</a:t>
            </a:r>
            <a:r>
              <a:rPr lang="it-IT" dirty="0" smtClean="0"/>
              <a:t>”)</a:t>
            </a:r>
            <a:endParaRPr lang="it-IT" dirty="0" smtClean="0"/>
          </a:p>
          <a:p>
            <a:pPr marL="651510" indent="-514350">
              <a:buNone/>
            </a:pP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51510" indent="-514350">
              <a:buNone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Per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esprimere nel passato azioni in svolgimento, interrotte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da</a:t>
            </a:r>
          </a:p>
          <a:p>
            <a:pPr marL="651510" indent="-514350">
              <a:buNone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altre, espresse o al passato prossimo o al 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passato remoto</a:t>
            </a: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 </a:t>
            </a: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51510" indent="-514350">
              <a:buNone/>
            </a:pPr>
            <a:r>
              <a:rPr lang="it-IT" b="1" i="1" dirty="0" smtClean="0"/>
              <a:t>Parlavo</a:t>
            </a:r>
            <a:r>
              <a:rPr lang="it-IT" i="1" dirty="0" smtClean="0"/>
              <a:t> con te, quando ho sentito suonare il campanello</a:t>
            </a:r>
            <a:r>
              <a:rPr lang="it-IT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altre</a:t>
            </a:r>
            <a:r>
              <a:rPr lang="en-US" dirty="0" smtClean="0"/>
              <a:t> parole…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3781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it-IT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it-IT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L’IMPERFETTO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è un tempo che si riferisce al passato sia recente che lontano e 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descrive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una 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SITUAZIONE o RIPETIZIONE, mentre i FATTI o le AZIONI vengono espresse 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il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PASSATO PROSSIMO o 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REMOTO.</a:t>
            </a:r>
            <a:endParaRPr lang="it-IT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/>
              <a:t> </a:t>
            </a: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 - SI USA L'IMPERFETTO PER DESCRIVERE UNA SITUAZIONE.</a:t>
            </a: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/>
              <a:t>      ...</a:t>
            </a:r>
            <a:r>
              <a:rPr lang="it-IT" dirty="0" smtClean="0"/>
              <a:t> </a:t>
            </a:r>
            <a:r>
              <a:rPr lang="it-IT" b="1" dirty="0" smtClean="0"/>
              <a:t>era</a:t>
            </a:r>
            <a:r>
              <a:rPr lang="it-IT" dirty="0" smtClean="0"/>
              <a:t> una bella giornata, il mare </a:t>
            </a:r>
            <a:r>
              <a:rPr lang="it-IT" b="1" dirty="0" smtClean="0"/>
              <a:t>era</a:t>
            </a:r>
            <a:r>
              <a:rPr lang="it-IT" dirty="0" smtClean="0"/>
              <a:t> calmo, </a:t>
            </a:r>
            <a:r>
              <a:rPr lang="it-IT" b="1" dirty="0" smtClean="0"/>
              <a:t>faceva</a:t>
            </a:r>
            <a:r>
              <a:rPr lang="it-IT" dirty="0" smtClean="0"/>
              <a:t> molto caldo ma sulla spiaggia si </a:t>
            </a:r>
            <a:r>
              <a:rPr lang="it-IT" b="1" dirty="0" smtClean="0"/>
              <a:t>stava</a:t>
            </a:r>
            <a:r>
              <a:rPr lang="it-IT" dirty="0" smtClean="0"/>
              <a:t> bene, </a:t>
            </a:r>
            <a:r>
              <a:rPr lang="it-IT" b="1" dirty="0" smtClean="0"/>
              <a:t>veniva</a:t>
            </a:r>
            <a:r>
              <a:rPr lang="it-IT" dirty="0" smtClean="0"/>
              <a:t> un vento fresco dal mare, Ernesto </a:t>
            </a:r>
            <a:r>
              <a:rPr lang="it-IT" b="1" dirty="0" smtClean="0"/>
              <a:t>leggeva</a:t>
            </a:r>
            <a:r>
              <a:rPr lang="it-IT" dirty="0" smtClean="0"/>
              <a:t> il giornale sotto l'ombrellone e Pierino </a:t>
            </a:r>
            <a:r>
              <a:rPr lang="it-IT" b="1" dirty="0" smtClean="0"/>
              <a:t>giocava</a:t>
            </a:r>
            <a:r>
              <a:rPr lang="it-IT" dirty="0" smtClean="0"/>
              <a:t> felice con la sabbia </a:t>
            </a:r>
            <a:r>
              <a:rPr lang="it-IT" dirty="0" smtClean="0"/>
              <a:t>...</a:t>
            </a:r>
            <a:r>
              <a:rPr lang="it-IT" dirty="0" smtClean="0"/>
              <a:t> 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- SI USA L'IMPERFETTO PER DESCRIVERE UNA RIPETIZIONE</a:t>
            </a: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it-IT" dirty="0" smtClean="0"/>
              <a:t>         ... </a:t>
            </a:r>
            <a:r>
              <a:rPr lang="it-IT" dirty="0" smtClean="0"/>
              <a:t>la nonna tutte le mattine </a:t>
            </a:r>
            <a:r>
              <a:rPr lang="it-IT" b="1" dirty="0" smtClean="0"/>
              <a:t>andava</a:t>
            </a:r>
            <a:r>
              <a:rPr lang="it-IT" dirty="0" smtClean="0"/>
              <a:t> in chiesa, </a:t>
            </a:r>
            <a:r>
              <a:rPr lang="it-IT" b="1" dirty="0" smtClean="0"/>
              <a:t>tornava</a:t>
            </a:r>
            <a:r>
              <a:rPr lang="it-IT" dirty="0" smtClean="0"/>
              <a:t> a casa verso le 10, prima </a:t>
            </a:r>
            <a:r>
              <a:rPr lang="it-IT" b="1" dirty="0" smtClean="0"/>
              <a:t>faceva</a:t>
            </a:r>
            <a:r>
              <a:rPr lang="it-IT" dirty="0" smtClean="0"/>
              <a:t> la spesa al mercato in Piazza delle Cure e nei negozi del quartiere, </a:t>
            </a:r>
            <a:r>
              <a:rPr lang="it-IT" b="1" dirty="0" smtClean="0"/>
              <a:t>passava</a:t>
            </a:r>
            <a:r>
              <a:rPr lang="it-IT" dirty="0" smtClean="0"/>
              <a:t> il resto della mattinata a preparare il pranzo </a:t>
            </a:r>
            <a:r>
              <a:rPr lang="it-IT" dirty="0" smtClean="0"/>
              <a:t>...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 - SI USA L'IMPERFETTO PER DESCRIVERE UN'ABITUDINE, LA PERSONALITA', IL CARATTERE DI UNA PERSONA AL PASSATO.</a:t>
            </a: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/>
              <a:t>        Tra </a:t>
            </a:r>
            <a:r>
              <a:rPr lang="it-IT" dirty="0" smtClean="0"/>
              <a:t>i 5 e i 10 anni Arturo </a:t>
            </a:r>
            <a:r>
              <a:rPr lang="it-IT" b="1" dirty="0" smtClean="0"/>
              <a:t>era </a:t>
            </a:r>
            <a:r>
              <a:rPr lang="it-IT" dirty="0" smtClean="0"/>
              <a:t>un bambino molto difficile, non </a:t>
            </a:r>
            <a:r>
              <a:rPr lang="it-IT" b="1" dirty="0" smtClean="0"/>
              <a:t>mangiava</a:t>
            </a:r>
            <a:r>
              <a:rPr lang="it-IT" dirty="0" smtClean="0"/>
              <a:t> quasi nulla, i suoi genitori </a:t>
            </a:r>
            <a:r>
              <a:rPr lang="it-IT" b="1" dirty="0" smtClean="0"/>
              <a:t>erano</a:t>
            </a:r>
            <a:r>
              <a:rPr lang="it-IT" dirty="0" smtClean="0"/>
              <a:t>disperati non </a:t>
            </a:r>
            <a:r>
              <a:rPr lang="it-IT" b="1" dirty="0" smtClean="0"/>
              <a:t>sapevano</a:t>
            </a:r>
            <a:r>
              <a:rPr lang="it-IT" dirty="0" smtClean="0"/>
              <a:t> che fare, a scuola </a:t>
            </a:r>
            <a:r>
              <a:rPr lang="it-IT" b="1" dirty="0" smtClean="0"/>
              <a:t>faceva</a:t>
            </a:r>
            <a:r>
              <a:rPr lang="it-IT" dirty="0" smtClean="0"/>
              <a:t> sempre confusione e </a:t>
            </a:r>
            <a:r>
              <a:rPr lang="it-IT" b="1" dirty="0" smtClean="0"/>
              <a:t>liticava</a:t>
            </a:r>
            <a:r>
              <a:rPr lang="it-IT" dirty="0" smtClean="0"/>
              <a:t> con i compagni, non </a:t>
            </a:r>
            <a:r>
              <a:rPr lang="it-IT" b="1" dirty="0" smtClean="0"/>
              <a:t>faceva</a:t>
            </a:r>
            <a:r>
              <a:rPr lang="it-IT" dirty="0" smtClean="0"/>
              <a:t> mai i compiti a casa, </a:t>
            </a:r>
            <a:r>
              <a:rPr lang="it-IT" b="1" dirty="0" smtClean="0"/>
              <a:t>era</a:t>
            </a:r>
            <a:r>
              <a:rPr lang="it-IT" dirty="0" smtClean="0"/>
              <a:t> il peggiore della classe, adesso invece </a:t>
            </a:r>
            <a:r>
              <a:rPr lang="it-IT" dirty="0" smtClean="0"/>
              <a:t>...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 - SI USA L'IMPERFETTO PER DESCRIVERE UNA SITUAZIONE INTERROTTA DA UN'AZIONE.</a:t>
            </a:r>
            <a:endParaRPr lang="it-IT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/>
              <a:t>          ... mentre</a:t>
            </a:r>
            <a:r>
              <a:rPr lang="it-IT" dirty="0" smtClean="0"/>
              <a:t> </a:t>
            </a:r>
            <a:r>
              <a:rPr lang="it-IT" b="1" dirty="0" smtClean="0"/>
              <a:t>passeggiavo</a:t>
            </a:r>
            <a:r>
              <a:rPr lang="it-IT" dirty="0" smtClean="0"/>
              <a:t> tutto solo in campagna </a:t>
            </a:r>
            <a:r>
              <a:rPr lang="it-IT" u="sng" dirty="0" smtClean="0"/>
              <a:t>ho incontrato</a:t>
            </a:r>
            <a:r>
              <a:rPr lang="it-IT" dirty="0" smtClean="0"/>
              <a:t> Arturo con il suo cane </a:t>
            </a:r>
            <a:r>
              <a:rPr lang="it-IT" dirty="0" smtClean="0"/>
              <a:t>...</a:t>
            </a:r>
            <a:br>
              <a:rPr lang="it-IT" dirty="0" smtClean="0"/>
            </a:br>
            <a:r>
              <a:rPr lang="it-IT" dirty="0" smtClean="0"/>
              <a:t>  ... e </a:t>
            </a:r>
            <a:r>
              <a:rPr lang="it-IT" dirty="0" smtClean="0"/>
              <a:t>la macchina si </a:t>
            </a:r>
            <a:r>
              <a:rPr lang="it-IT" u="sng" dirty="0" smtClean="0"/>
              <a:t>è rotta</a:t>
            </a:r>
            <a:r>
              <a:rPr lang="it-IT" dirty="0" smtClean="0"/>
              <a:t> quando </a:t>
            </a:r>
            <a:r>
              <a:rPr lang="it-IT" b="1" dirty="0" smtClean="0"/>
              <a:t>eravamo</a:t>
            </a:r>
            <a:r>
              <a:rPr lang="it-IT" dirty="0" smtClean="0"/>
              <a:t> a pochi chilometri da Urbino </a:t>
            </a:r>
            <a:r>
              <a:rPr lang="it-IT" dirty="0" smtClean="0"/>
              <a:t>...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dell'imperfetto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 </a:t>
            </a:r>
            <a:r>
              <a:rPr lang="en-US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parl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-ARE</a:t>
            </a:r>
          </a:p>
          <a:p>
            <a:pPr algn="ctr">
              <a:buNone/>
            </a:pPr>
            <a:endParaRPr lang="en-US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n-US" b="1" dirty="0" smtClean="0"/>
              <a:t>    1. </a:t>
            </a:r>
            <a:r>
              <a:rPr lang="en-US" b="1" dirty="0" err="1" smtClean="0"/>
              <a:t>io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smtClean="0"/>
              <a:t>-AVO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2. </a:t>
            </a:r>
            <a:r>
              <a:rPr lang="en-US" b="1" dirty="0" err="1" smtClean="0"/>
              <a:t>tu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smtClean="0"/>
              <a:t>-AVI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3. </a:t>
            </a:r>
            <a:r>
              <a:rPr lang="en-US" b="1" dirty="0" err="1" smtClean="0"/>
              <a:t>lui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smtClean="0"/>
              <a:t>-AVA</a:t>
            </a:r>
          </a:p>
          <a:p>
            <a:pPr algn="ctr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1. </a:t>
            </a:r>
            <a:r>
              <a:rPr lang="en-US" b="1" dirty="0" err="1" smtClean="0"/>
              <a:t>noi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smtClean="0"/>
              <a:t>-AVAMO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2. </a:t>
            </a:r>
            <a:r>
              <a:rPr lang="en-US" b="1" dirty="0" err="1" smtClean="0"/>
              <a:t>voi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smtClean="0"/>
              <a:t>-AVATE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3. </a:t>
            </a:r>
            <a:r>
              <a:rPr lang="en-US" b="1" dirty="0" err="1" smtClean="0"/>
              <a:t>loro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smtClean="0"/>
              <a:t>-AVANO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dell'imperfetto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II </a:t>
            </a:r>
            <a:r>
              <a:rPr lang="en-US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cred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-ERE</a:t>
            </a:r>
          </a:p>
          <a:p>
            <a:pPr algn="ctr">
              <a:buNone/>
            </a:pPr>
            <a:endParaRPr lang="en-US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n-US" b="1" dirty="0" smtClean="0"/>
              <a:t>    1. </a:t>
            </a:r>
            <a:r>
              <a:rPr lang="en-US" b="1" dirty="0" err="1" smtClean="0"/>
              <a:t>io</a:t>
            </a:r>
            <a:r>
              <a:rPr lang="en-US" b="1" dirty="0" smtClean="0"/>
              <a:t> </a:t>
            </a:r>
            <a:r>
              <a:rPr lang="en-US" b="1" dirty="0" err="1" smtClean="0"/>
              <a:t>cred</a:t>
            </a:r>
            <a:r>
              <a:rPr lang="en-US" b="1" dirty="0" smtClean="0"/>
              <a:t>-EVO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2. </a:t>
            </a:r>
            <a:r>
              <a:rPr lang="en-US" b="1" dirty="0" err="1" smtClean="0"/>
              <a:t>tu</a:t>
            </a:r>
            <a:r>
              <a:rPr lang="en-US" b="1" dirty="0" smtClean="0"/>
              <a:t> </a:t>
            </a:r>
            <a:r>
              <a:rPr lang="en-US" b="1" dirty="0" err="1" smtClean="0"/>
              <a:t>cred</a:t>
            </a:r>
            <a:r>
              <a:rPr lang="en-US" b="1" dirty="0" smtClean="0"/>
              <a:t>-EVI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3. </a:t>
            </a:r>
            <a:r>
              <a:rPr lang="en-US" b="1" dirty="0" err="1" smtClean="0"/>
              <a:t>lui</a:t>
            </a:r>
            <a:r>
              <a:rPr lang="en-US" b="1" dirty="0" smtClean="0"/>
              <a:t> </a:t>
            </a:r>
            <a:r>
              <a:rPr lang="en-US" b="1" dirty="0" err="1" smtClean="0"/>
              <a:t>cred</a:t>
            </a:r>
            <a:r>
              <a:rPr lang="en-US" b="1" dirty="0" smtClean="0"/>
              <a:t>-EVA</a:t>
            </a:r>
          </a:p>
          <a:p>
            <a:pPr algn="ctr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1. </a:t>
            </a:r>
            <a:r>
              <a:rPr lang="en-US" b="1" dirty="0" err="1" smtClean="0"/>
              <a:t>noi</a:t>
            </a:r>
            <a:r>
              <a:rPr lang="en-US" b="1" dirty="0" smtClean="0"/>
              <a:t> </a:t>
            </a:r>
            <a:r>
              <a:rPr lang="en-US" b="1" dirty="0" err="1" smtClean="0"/>
              <a:t>cred</a:t>
            </a:r>
            <a:r>
              <a:rPr lang="en-US" b="1" dirty="0" smtClean="0"/>
              <a:t>-EVAMO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2. </a:t>
            </a:r>
            <a:r>
              <a:rPr lang="en-US" b="1" dirty="0" err="1" smtClean="0"/>
              <a:t>voi</a:t>
            </a:r>
            <a:r>
              <a:rPr lang="en-US" b="1" dirty="0" smtClean="0"/>
              <a:t> </a:t>
            </a:r>
            <a:r>
              <a:rPr lang="en-US" b="1" dirty="0" err="1" smtClean="0"/>
              <a:t>cred</a:t>
            </a:r>
            <a:r>
              <a:rPr lang="en-US" b="1" dirty="0" smtClean="0"/>
              <a:t>-EVATE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3. </a:t>
            </a:r>
            <a:r>
              <a:rPr lang="en-US" b="1" dirty="0" err="1" smtClean="0"/>
              <a:t>loro</a:t>
            </a:r>
            <a:r>
              <a:rPr lang="en-US" b="1" dirty="0" smtClean="0"/>
              <a:t> </a:t>
            </a:r>
            <a:r>
              <a:rPr lang="en-US" b="1" dirty="0" err="1" smtClean="0"/>
              <a:t>cred</a:t>
            </a:r>
            <a:r>
              <a:rPr lang="en-US" b="1" dirty="0" smtClean="0"/>
              <a:t>-EVANO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dell'imperfetto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III dorm-IRE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551837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/>
              <a:t>1. </a:t>
            </a:r>
            <a:r>
              <a:rPr lang="en-US" sz="2800" b="1" dirty="0" err="1" smtClean="0"/>
              <a:t>io</a:t>
            </a:r>
            <a:r>
              <a:rPr lang="en-US" sz="2800" b="1" dirty="0" smtClean="0"/>
              <a:t> dorm-IVO</a:t>
            </a:r>
            <a:br>
              <a:rPr lang="en-US" sz="2800" b="1" dirty="0" smtClean="0"/>
            </a:br>
            <a:r>
              <a:rPr lang="en-US" sz="2800" b="1" dirty="0" smtClean="0"/>
              <a:t>2. </a:t>
            </a:r>
            <a:r>
              <a:rPr lang="en-US" sz="2800" b="1" dirty="0" err="1"/>
              <a:t>t</a:t>
            </a:r>
            <a:r>
              <a:rPr lang="en-US" sz="2800" b="1" dirty="0" err="1" smtClean="0"/>
              <a:t>u</a:t>
            </a:r>
            <a:r>
              <a:rPr lang="en-US" sz="2800" b="1" dirty="0" smtClean="0"/>
              <a:t> dorm-IVI</a:t>
            </a:r>
            <a:br>
              <a:rPr lang="en-US" sz="2800" b="1" dirty="0" smtClean="0"/>
            </a:br>
            <a:r>
              <a:rPr lang="en-US" sz="2800" b="1" dirty="0" smtClean="0"/>
              <a:t>3. </a:t>
            </a:r>
            <a:r>
              <a:rPr lang="en-US" sz="2800" b="1" dirty="0" err="1"/>
              <a:t>l</a:t>
            </a:r>
            <a:r>
              <a:rPr lang="en-US" sz="2800" b="1" dirty="0" err="1" smtClean="0"/>
              <a:t>ui</a:t>
            </a:r>
            <a:r>
              <a:rPr lang="en-US" sz="2800" b="1" dirty="0" smtClean="0"/>
              <a:t> dorm-IVA</a:t>
            </a:r>
          </a:p>
          <a:p>
            <a:pPr algn="ctr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1. </a:t>
            </a:r>
            <a:r>
              <a:rPr lang="en-US" sz="2800" b="1" dirty="0" err="1" smtClean="0"/>
              <a:t>noi</a:t>
            </a:r>
            <a:r>
              <a:rPr lang="en-US" sz="2800" b="1" dirty="0" smtClean="0"/>
              <a:t> dorm-IVAMO</a:t>
            </a:r>
            <a:br>
              <a:rPr lang="en-US" sz="2800" b="1" dirty="0" smtClean="0"/>
            </a:br>
            <a:r>
              <a:rPr lang="en-US" sz="2800" b="1" dirty="0" smtClean="0"/>
              <a:t>2. </a:t>
            </a:r>
            <a:r>
              <a:rPr lang="en-US" sz="2800" b="1" dirty="0" err="1" smtClean="0"/>
              <a:t>voi</a:t>
            </a:r>
            <a:r>
              <a:rPr lang="en-US" sz="2800" b="1" dirty="0" smtClean="0"/>
              <a:t> dorm-IVATE</a:t>
            </a:r>
            <a:br>
              <a:rPr lang="en-US" sz="2800" b="1" dirty="0" smtClean="0"/>
            </a:br>
            <a:r>
              <a:rPr lang="en-US" sz="2800" b="1" dirty="0" smtClean="0"/>
              <a:t>3. </a:t>
            </a:r>
            <a:r>
              <a:rPr lang="en-US" sz="2800" b="1" dirty="0" err="1" smtClean="0"/>
              <a:t>loro</a:t>
            </a:r>
            <a:r>
              <a:rPr lang="en-US" sz="2800" b="1" dirty="0" smtClean="0"/>
              <a:t> dorm-IVANO</a:t>
            </a:r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Alcune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irregolari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ESSERE</a:t>
            </a:r>
          </a:p>
          <a:p>
            <a:pPr algn="ctr">
              <a:buNone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n-US" dirty="0" err="1" smtClean="0"/>
              <a:t>Ero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Eri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Era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Eravamo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Eravamo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Eravate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Erano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</TotalTime>
  <Words>130</Words>
  <Application>Microsoft Office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IMPERFETTO</vt:lpstr>
      <vt:lpstr>Che cos’è?</vt:lpstr>
      <vt:lpstr>Quando si usa?</vt:lpstr>
      <vt:lpstr>…</vt:lpstr>
      <vt:lpstr>In altre parole…</vt:lpstr>
      <vt:lpstr>Forme dell'imperfetto</vt:lpstr>
      <vt:lpstr>Forme dell'imperfetto</vt:lpstr>
      <vt:lpstr>Forme dell'imperfetto</vt:lpstr>
      <vt:lpstr>Alcune forme irregolari</vt:lpstr>
      <vt:lpstr>…</vt:lpstr>
      <vt:lpstr>…</vt:lpstr>
      <vt:lpstr>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IMPERFETTO</dc:title>
  <dc:creator>JELENA</dc:creator>
  <cp:lastModifiedBy>JELENA</cp:lastModifiedBy>
  <cp:revision>6</cp:revision>
  <dcterms:created xsi:type="dcterms:W3CDTF">2013-03-25T13:39:19Z</dcterms:created>
  <dcterms:modified xsi:type="dcterms:W3CDTF">2013-03-25T14:16:53Z</dcterms:modified>
</cp:coreProperties>
</file>