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81" r:id="rId3"/>
    <p:sldId id="266" r:id="rId4"/>
    <p:sldId id="257" r:id="rId5"/>
    <p:sldId id="258" r:id="rId6"/>
    <p:sldId id="259" r:id="rId7"/>
    <p:sldId id="260" r:id="rId8"/>
    <p:sldId id="267" r:id="rId9"/>
    <p:sldId id="261" r:id="rId10"/>
    <p:sldId id="262" r:id="rId11"/>
    <p:sldId id="268" r:id="rId12"/>
    <p:sldId id="272" r:id="rId13"/>
    <p:sldId id="270" r:id="rId14"/>
    <p:sldId id="273" r:id="rId15"/>
    <p:sldId id="274" r:id="rId16"/>
    <p:sldId id="275" r:id="rId17"/>
    <p:sldId id="276" r:id="rId18"/>
    <p:sldId id="277" r:id="rId19"/>
    <p:sldId id="263" r:id="rId20"/>
    <p:sldId id="278" r:id="rId21"/>
    <p:sldId id="264" r:id="rId22"/>
    <p:sldId id="279" r:id="rId23"/>
    <p:sldId id="265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0CF62-4A25-41F5-9E82-6C8AB91FA751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B8519-D973-4205-B98C-20F3BD8C9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B8519-D973-4205-B98C-20F3BD8C965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B1148-D62C-4820-A63E-ED75153B6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997284B-3D56-442E-AFE5-5255B7E36324}" type="datetimeFigureOut">
              <a:rPr lang="en-US" smtClean="0"/>
              <a:pPr/>
              <a:t>12/22/2014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7041A25-7BAE-4EDB-8363-6083CA2858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naC9iOumVA" TargetMode="External"/><Relationship Id="rId2" Type="http://schemas.openxmlformats.org/officeDocument/2006/relationships/hyperlink" Target="https://www.youtube.com/watch?v=PXiO1JMo5F4&amp;index=11&amp;list=PL2AyX6LWJkplnbmhZ1Km6bg3kdwGT3fVj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LIMITING FACTORS AND CARRYING CAPACITY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857232"/>
            <a:ext cx="8153400" cy="5238768"/>
          </a:xfrm>
        </p:spPr>
        <p:txBody>
          <a:bodyPr>
            <a:normAutofit/>
          </a:bodyPr>
          <a:lstStyle/>
          <a:p>
            <a:endParaRPr lang="x-none" dirty="0" smtClean="0"/>
          </a:p>
          <a:p>
            <a:r>
              <a:rPr lang="x-none" dirty="0" smtClean="0"/>
              <a:t>SUCCULENTS- plants that store water</a:t>
            </a:r>
          </a:p>
          <a:p>
            <a:r>
              <a:rPr lang="x-none" dirty="0" smtClean="0"/>
              <a:t>CRASSULACEAN ACID METABOLISM (CAM)-take in carbon dioxide at night, and using it during the day</a:t>
            </a:r>
          </a:p>
          <a:p>
            <a:endParaRPr lang="x-non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mtClean="0"/>
              <a:t>- </a:t>
            </a:r>
            <a:r>
              <a:rPr lang="x-none" b="1" smtClean="0"/>
              <a:t>J-curves</a:t>
            </a:r>
            <a:endParaRPr lang="en-US" b="1" dirty="0" smtClean="0"/>
          </a:p>
          <a:p>
            <a:pPr>
              <a:buNone/>
            </a:pPr>
            <a:r>
              <a:rPr lang="x-none" smtClean="0"/>
              <a:t> (shows only exponential growth)</a:t>
            </a:r>
          </a:p>
          <a:p>
            <a:r>
              <a:rPr lang="x-none" smtClean="0"/>
              <a:t>- </a:t>
            </a:r>
            <a:r>
              <a:rPr lang="x-none" b="1" smtClean="0"/>
              <a:t>S-curves</a:t>
            </a:r>
            <a:endParaRPr lang="en-US" b="1" dirty="0" smtClean="0"/>
          </a:p>
          <a:p>
            <a:pPr>
              <a:buNone/>
            </a:pPr>
            <a:r>
              <a:rPr lang="x-none" smtClean="0"/>
              <a:t> (an initial rapid growth-</a:t>
            </a:r>
            <a:r>
              <a:rPr lang="x-none" b="1" smtClean="0"/>
              <a:t>exponential</a:t>
            </a:r>
            <a:r>
              <a:rPr lang="x-none" smtClean="0"/>
              <a:t>, then slow down-</a:t>
            </a:r>
            <a:r>
              <a:rPr lang="x-none" b="1" smtClean="0"/>
              <a:t>transitional</a:t>
            </a:r>
            <a:r>
              <a:rPr lang="x-none" smtClean="0"/>
              <a:t>, and </a:t>
            </a:r>
            <a:r>
              <a:rPr lang="x-none" b="1" smtClean="0"/>
              <a:t>stationary-plateau</a:t>
            </a:r>
            <a:r>
              <a:rPr lang="x-none" smtClean="0"/>
              <a:t> phase-population growth stabilizes)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cs typeface="Times New Roman" pitchFamily="18" charset="0"/>
              </a:rPr>
              <a:t>The graph of a population that grows exponentially is called a </a:t>
            </a:r>
            <a:r>
              <a:rPr lang="en-US" sz="2800" b="1" dirty="0" smtClean="0">
                <a:cs typeface="Times New Roman" pitchFamily="18" charset="0"/>
              </a:rPr>
              <a:t>J-shaped curve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928938" y="2405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4103" name="Picture 7" descr="J-curve 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lum bright="6000"/>
          </a:blip>
          <a:srcRect b="12434"/>
          <a:stretch>
            <a:fillRect/>
          </a:stretch>
        </p:blipFill>
        <p:spPr>
          <a:xfrm>
            <a:off x="4648200" y="2514600"/>
            <a:ext cx="4114800" cy="2928938"/>
          </a:xfrm>
          <a:noFill/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J and S Curves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cs typeface="Times New Roman" pitchFamily="18" charset="0"/>
              </a:rPr>
              <a:t>The graph of a population that grows until it reaches a stable size based on the carrying capacity is called an </a:t>
            </a:r>
            <a:r>
              <a:rPr lang="en-US" sz="2800" b="1" dirty="0" smtClean="0">
                <a:cs typeface="Times New Roman" pitchFamily="18" charset="0"/>
              </a:rPr>
              <a:t>S-shaped curve</a:t>
            </a:r>
            <a:r>
              <a:rPr lang="en-US" sz="2800" dirty="0" smtClean="0">
                <a:cs typeface="Times New Roman" pitchFamily="18" charset="0"/>
              </a:rPr>
              <a:t>. </a:t>
            </a:r>
            <a:endParaRPr lang="en-US" sz="2800" dirty="0" smtClean="0"/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2881313" y="2290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151" name="Picture 7" descr="S-curve 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lum bright="18000"/>
          </a:blip>
          <a:srcRect/>
          <a:stretch>
            <a:fillRect/>
          </a:stretch>
        </p:blipFill>
        <p:spPr>
          <a:xfrm>
            <a:off x="4495800" y="2057400"/>
            <a:ext cx="4495800" cy="3027363"/>
          </a:xfrm>
          <a:noFill/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642918"/>
            <a:ext cx="8029604" cy="545308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EXPONENTIAL GROWTH PHASE</a:t>
            </a:r>
          </a:p>
          <a:p>
            <a:pPr>
              <a:buNone/>
            </a:pPr>
            <a:r>
              <a:rPr lang="en-US" dirty="0" smtClean="0"/>
              <a:t>PLENTIFUL RESOURCES (LIGHT, FOOD..)</a:t>
            </a:r>
          </a:p>
          <a:p>
            <a:pPr>
              <a:buNone/>
            </a:pPr>
            <a:r>
              <a:rPr lang="en-US" dirty="0" smtClean="0"/>
              <a:t>LACK OF COMPETITION</a:t>
            </a:r>
          </a:p>
          <a:p>
            <a:pPr>
              <a:buNone/>
            </a:pPr>
            <a:r>
              <a:rPr lang="en-US" dirty="0" smtClean="0"/>
              <a:t>LACK OF PREDATORS OR DISEASE</a:t>
            </a:r>
            <a:endParaRPr lang="en-US" dirty="0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/>
      </p:sp>
    </p:spTree>
  </p:cSld>
  <p:clrMapOvr>
    <a:masterClrMapping/>
  </p:clrMapOvr>
  <p:transition spd="med"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4422"/>
            <a:ext cx="7886728" cy="488157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TRANSITIONAL PHASE</a:t>
            </a:r>
          </a:p>
          <a:p>
            <a:pPr>
              <a:buNone/>
            </a:pPr>
            <a:r>
              <a:rPr lang="en-US" dirty="0" smtClean="0"/>
              <a:t>UNLIMITED GROWTH DECLINES (SLOWDOWN)</a:t>
            </a:r>
          </a:p>
          <a:p>
            <a:pPr>
              <a:buNone/>
            </a:pPr>
            <a:r>
              <a:rPr lang="en-US" dirty="0" smtClean="0"/>
              <a:t>INCREASE OF COMPETITION</a:t>
            </a:r>
          </a:p>
          <a:p>
            <a:pPr>
              <a:buNone/>
            </a:pPr>
            <a:r>
              <a:rPr lang="en-US" dirty="0" smtClean="0"/>
              <a:t>INCREASE IN PREDATORS</a:t>
            </a:r>
          </a:p>
          <a:p>
            <a:pPr>
              <a:buNone/>
            </a:pPr>
            <a:r>
              <a:rPr lang="en-US" dirty="0" smtClean="0"/>
              <a:t>INCREASE OF DISEASE (MORTALITY)</a:t>
            </a:r>
            <a:endParaRPr lang="en-US" dirty="0"/>
          </a:p>
        </p:txBody>
      </p:sp>
    </p:spTree>
  </p:cSld>
  <p:clrMapOvr>
    <a:masterClrMapping/>
  </p:clrMapOvr>
  <p:transition spd="med"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529538" cy="4114800"/>
          </a:xfrm>
        </p:spPr>
        <p:txBody>
          <a:bodyPr/>
          <a:lstStyle/>
          <a:p>
            <a:r>
              <a:rPr lang="en-US" dirty="0" smtClean="0"/>
              <a:t>PLATEAU PHASE</a:t>
            </a:r>
          </a:p>
          <a:p>
            <a:pPr>
              <a:buNone/>
            </a:pPr>
            <a:r>
              <a:rPr lang="en-US" dirty="0" smtClean="0"/>
              <a:t>AVAILABLE SPACE  AND RESOURCES DECREASE- BIRTH RATES DECLINE</a:t>
            </a:r>
          </a:p>
          <a:p>
            <a:pPr>
              <a:buNone/>
            </a:pPr>
            <a:r>
              <a:rPr lang="en-US" dirty="0" smtClean="0"/>
              <a:t>THE RISK OF DISEASE INCREASES-MORTALITY RATES RISE</a:t>
            </a:r>
          </a:p>
          <a:p>
            <a:pPr>
              <a:buNone/>
            </a:pPr>
            <a:r>
              <a:rPr lang="en-US" dirty="0" smtClean="0"/>
              <a:t>POPULATION GROWTH SLOWS-POPULATION PLATEAUS</a:t>
            </a:r>
            <a:endParaRPr lang="en-US" dirty="0"/>
          </a:p>
        </p:txBody>
      </p:sp>
    </p:spTree>
  </p:cSld>
  <p:clrMapOvr>
    <a:masterClrMapping/>
  </p:clrMapOvr>
  <p:transition spd="med"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LONG-  AND SHORT-LIVED SPECIES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886728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SHORT-LIVED SPECIES –AT LOWER TROPHIC LEVEL- </a:t>
            </a:r>
          </a:p>
          <a:p>
            <a:pPr>
              <a:buNone/>
            </a:pPr>
            <a:r>
              <a:rPr lang="en-US" dirty="0" smtClean="0"/>
              <a:t>RODENTS</a:t>
            </a:r>
          </a:p>
          <a:p>
            <a:pPr>
              <a:buNone/>
            </a:pPr>
            <a:r>
              <a:rPr lang="en-US" dirty="0" smtClean="0"/>
              <a:t>INSECTS</a:t>
            </a:r>
          </a:p>
          <a:p>
            <a:pPr>
              <a:buNone/>
            </a:pPr>
            <a:r>
              <a:rPr lang="en-US" dirty="0" smtClean="0"/>
              <a:t>ANNUAL PLANTS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NUMBER IS REGULATED BY EXTERNAL FACTORS (PREDATORS, FOOD, CLIMATE)</a:t>
            </a:r>
            <a:endParaRPr lang="en-US" dirty="0"/>
          </a:p>
        </p:txBody>
      </p:sp>
    </p:spTree>
  </p:cSld>
  <p:clrMapOvr>
    <a:masterClrMapping/>
  </p:clrMapOvr>
  <p:transition spd="med">
    <p:pull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886728" cy="4114800"/>
          </a:xfrm>
        </p:spPr>
        <p:txBody>
          <a:bodyPr/>
          <a:lstStyle/>
          <a:p>
            <a:r>
              <a:rPr lang="en-US" dirty="0" smtClean="0"/>
              <a:t>- LONGER-LIVED SPECIES</a:t>
            </a:r>
          </a:p>
          <a:p>
            <a:pPr>
              <a:buNone/>
            </a:pPr>
            <a:r>
              <a:rPr lang="en-US" dirty="0" smtClean="0"/>
              <a:t>TEND TO FOLLOW THE S-CURVE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EXPONENTIAL GROWTH IS FOLLOWED BY SLOWER GROWTH DUE TO DENSITY-DEPENDENT AND DENSITY-INDEPENDENT FACTORS</a:t>
            </a:r>
            <a:endParaRPr lang="en-US" dirty="0"/>
          </a:p>
        </p:txBody>
      </p:sp>
    </p:spTree>
  </p:cSld>
  <p:clrMapOvr>
    <a:masterClrMapping/>
  </p:clrMapOvr>
  <p:transition spd="med"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642918"/>
            <a:ext cx="8153400" cy="5453082"/>
          </a:xfrm>
        </p:spPr>
        <p:txBody>
          <a:bodyPr>
            <a:normAutofit fontScale="92500"/>
          </a:bodyPr>
          <a:lstStyle/>
          <a:p>
            <a:endParaRPr lang="x-none" dirty="0" smtClean="0"/>
          </a:p>
          <a:p>
            <a:r>
              <a:rPr lang="x-none" dirty="0" smtClean="0"/>
              <a:t>DENSITY-DEPENDENT FACTORS</a:t>
            </a:r>
          </a:p>
          <a:p>
            <a:r>
              <a:rPr lang="x-none" dirty="0" smtClean="0"/>
              <a:t>lower the birth rate or raise the death rate as a population grows </a:t>
            </a:r>
            <a:r>
              <a:rPr lang="x-none" smtClean="0"/>
              <a:t>in size</a:t>
            </a:r>
            <a:r>
              <a:rPr lang="en-US" dirty="0" smtClean="0"/>
              <a:t> (food availability)</a:t>
            </a:r>
          </a:p>
          <a:p>
            <a:r>
              <a:rPr lang="en-US" dirty="0" smtClean="0"/>
              <a:t>Size of the breeding population</a:t>
            </a:r>
          </a:p>
          <a:p>
            <a:r>
              <a:rPr lang="en-US" dirty="0" smtClean="0"/>
              <a:t>Size of territory</a:t>
            </a:r>
          </a:p>
          <a:p>
            <a:endParaRPr lang="en-US" dirty="0" smtClean="0"/>
          </a:p>
          <a:p>
            <a:r>
              <a:rPr lang="en-US" dirty="0" smtClean="0"/>
              <a:t>Operate as negative feedback mechanisms</a:t>
            </a:r>
          </a:p>
          <a:p>
            <a:r>
              <a:rPr lang="en-US" dirty="0" smtClean="0"/>
              <a:t>Predation may be good for the pray- removes old and sick individuals</a:t>
            </a:r>
            <a:endParaRPr lang="x-non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www.youtube.com/watch?v=PXiO1JMo5F4&amp;index=11&amp;list=PL2AyX6LWJkplnbmhZ1Km6bg3kdwGT3fVj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www.youtube.com/watch?v=XnaC9iOumVA</a:t>
            </a:r>
            <a:endParaRPr lang="en-US" dirty="0" smtClean="0"/>
          </a:p>
          <a:p>
            <a:r>
              <a:rPr lang="en-US" smtClean="0"/>
              <a:t>https://www.youtube.com/watch?v=U10PSZETLY0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x-none" smtClean="0"/>
              <a:t>- DENSITY-INDEPENDENT  FACTORS (abiotic)</a:t>
            </a:r>
          </a:p>
          <a:p>
            <a:r>
              <a:rPr lang="x-none" smtClean="0"/>
              <a:t>affect a population irrespective of population density, notably environmental change</a:t>
            </a:r>
            <a:endParaRPr lang="en-US" dirty="0" smtClean="0"/>
          </a:p>
          <a:p>
            <a:r>
              <a:rPr lang="en-US" dirty="0" smtClean="0"/>
              <a:t>Extremes of weather (fire, drought) and </a:t>
            </a:r>
          </a:p>
          <a:p>
            <a:pPr>
              <a:buNone/>
            </a:pPr>
            <a:r>
              <a:rPr lang="en-US" dirty="0" smtClean="0"/>
              <a:t>long-term climate change</a:t>
            </a:r>
          </a:p>
          <a:p>
            <a:pPr>
              <a:buFontTx/>
              <a:buChar char="-"/>
            </a:pPr>
            <a:r>
              <a:rPr lang="en-US" dirty="0" smtClean="0"/>
              <a:t>Geophysical events(volcanic eruptions, tsunamis)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INCREASE THE DEATH RATE-REDUCE THE BIRTH RATE</a:t>
            </a:r>
          </a:p>
          <a:p>
            <a:pPr>
              <a:buNone/>
            </a:pPr>
            <a:endParaRPr lang="x-none" smtClean="0"/>
          </a:p>
          <a:p>
            <a:endParaRPr lang="x-none" smtClean="0"/>
          </a:p>
          <a:p>
            <a:r>
              <a:rPr lang="en-US" dirty="0" smtClean="0"/>
              <a:t>http://sciencebitz.com/?page_id=333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0"/>
            <a:ext cx="8153400" cy="6096000"/>
          </a:xfrm>
        </p:spPr>
        <p:txBody>
          <a:bodyPr>
            <a:normAutofit fontScale="92500" lnSpcReduction="10000"/>
          </a:bodyPr>
          <a:lstStyle/>
          <a:p>
            <a:endParaRPr lang="x-none" dirty="0" smtClean="0"/>
          </a:p>
          <a:p>
            <a:endParaRPr lang="x-none" dirty="0" smtClean="0"/>
          </a:p>
          <a:p>
            <a:r>
              <a:rPr lang="x-none" dirty="0" smtClean="0"/>
              <a:t>INTERNAL FACTORS</a:t>
            </a:r>
          </a:p>
          <a:p>
            <a:r>
              <a:rPr lang="x-none" dirty="0" smtClean="0"/>
              <a:t>-density dependant fertility or size of breeding territory</a:t>
            </a:r>
          </a:p>
          <a:p>
            <a:endParaRPr lang="x-none" dirty="0" smtClean="0"/>
          </a:p>
          <a:p>
            <a:r>
              <a:rPr lang="x-none" dirty="0" smtClean="0"/>
              <a:t>EXTERNAL FACTORS</a:t>
            </a:r>
          </a:p>
          <a:p>
            <a:r>
              <a:rPr lang="x-none" dirty="0" smtClean="0"/>
              <a:t>- predation </a:t>
            </a:r>
            <a:r>
              <a:rPr lang="x-none" smtClean="0"/>
              <a:t>or disease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PHYSICAL CLASS (WATER, NUTRIENT, TEMPERATURE..)</a:t>
            </a:r>
          </a:p>
          <a:p>
            <a:r>
              <a:rPr lang="en-US" dirty="0" smtClean="0"/>
              <a:t>BIOLOGICAL (PREDATION AND COMPETITION)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HUMAN ACTIVITIES HAVE AN IMPACT ON NATURAL POPULATIONS- INCREASE</a:t>
            </a:r>
          </a:p>
          <a:p>
            <a:endParaRPr lang="en-US" dirty="0" smtClean="0"/>
          </a:p>
          <a:p>
            <a:r>
              <a:rPr lang="en-US" dirty="0" smtClean="0"/>
              <a:t>HUMANS CAN CAUSE POPULATION GROWTH</a:t>
            </a:r>
          </a:p>
          <a:p>
            <a:pPr>
              <a:buNone/>
            </a:pPr>
            <a:r>
              <a:rPr lang="en-US" dirty="0" smtClean="0"/>
              <a:t>(by increase resources, reduce competition, over hunting, introduce animals to new areas)</a:t>
            </a:r>
          </a:p>
          <a:p>
            <a:r>
              <a:rPr lang="en-US" dirty="0" smtClean="0"/>
              <a:t>HUMANS CAN CAUSE POPULATION DECLINE AND EXTINCTION</a:t>
            </a:r>
          </a:p>
          <a:p>
            <a:pPr>
              <a:buNone/>
            </a:pPr>
            <a:r>
              <a:rPr lang="en-US" dirty="0" smtClean="0"/>
              <a:t>(cause habitat disruption, introduce animals to new areas, overkill)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785794"/>
            <a:ext cx="8153400" cy="5310206"/>
          </a:xfrm>
        </p:spPr>
        <p:txBody>
          <a:bodyPr>
            <a:normAutofit lnSpcReduction="10000"/>
          </a:bodyPr>
          <a:lstStyle/>
          <a:p>
            <a:endParaRPr lang="x-none" dirty="0" smtClean="0"/>
          </a:p>
          <a:p>
            <a:r>
              <a:rPr lang="x-none" dirty="0" smtClean="0"/>
              <a:t>SURVIVORSHIP CURVES</a:t>
            </a:r>
          </a:p>
          <a:p>
            <a:r>
              <a:rPr lang="x-none" dirty="0" smtClean="0"/>
              <a:t>r- and </a:t>
            </a:r>
            <a:r>
              <a:rPr lang="x-none" smtClean="0"/>
              <a:t>K- strategists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K-carrying capacity of environment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x-none" smtClean="0"/>
              <a:t>K- strategists</a:t>
            </a:r>
            <a:r>
              <a:rPr lang="en-US" dirty="0" smtClean="0"/>
              <a:t> (species)- </a:t>
            </a:r>
            <a:r>
              <a:rPr lang="en-US" dirty="0" err="1" smtClean="0"/>
              <a:t>slowgrowing</a:t>
            </a:r>
            <a:r>
              <a:rPr lang="en-US" dirty="0" smtClean="0"/>
              <a:t> organisms (limited by K)</a:t>
            </a:r>
          </a:p>
          <a:p>
            <a:pPr>
              <a:buNone/>
            </a:pPr>
            <a:r>
              <a:rPr lang="en-US" dirty="0" smtClean="0"/>
              <a:t>r- strategists (species)-fast rate of increase</a:t>
            </a:r>
          </a:p>
          <a:p>
            <a:pPr>
              <a:buNone/>
            </a:pPr>
            <a:r>
              <a:rPr lang="en-US" dirty="0" smtClean="0"/>
              <a:t>C-strategists (species)- between them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r- and K-selection theory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NATURAL SELECTION may </a:t>
            </a:r>
            <a:r>
              <a:rPr lang="en-US" dirty="0" err="1" smtClean="0"/>
              <a:t>favour</a:t>
            </a:r>
            <a:r>
              <a:rPr lang="en-US" dirty="0" smtClean="0"/>
              <a:t> individuals with a high reproductive  rate and rapid development over those with lower reproductive rates but better </a:t>
            </a:r>
            <a:r>
              <a:rPr lang="en-US" smtClean="0"/>
              <a:t>competitive ability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 </a:t>
            </a:r>
            <a:r>
              <a:rPr lang="en-US" b="1" i="1" dirty="0" smtClean="0"/>
              <a:t>Carrying capacity</a:t>
            </a:r>
            <a:r>
              <a:rPr lang="en-US" dirty="0" smtClean="0"/>
              <a:t> is the maximum number of organisms that an area or ecosystem can sustainably support over a long period of time.</a:t>
            </a:r>
          </a:p>
          <a:p>
            <a:r>
              <a:rPr lang="en-US" dirty="0" smtClean="0"/>
              <a:t>Therefore the Carrying capacity is set by </a:t>
            </a:r>
            <a:r>
              <a:rPr lang="en-US" b="1" i="1" dirty="0" smtClean="0"/>
              <a:t>limiting  factors</a:t>
            </a:r>
            <a:r>
              <a:rPr lang="en-US" dirty="0" smtClean="0"/>
              <a:t> of the particular ecosystem and differs from ecosystem to ecosystem, even within very similar ecosystems.</a:t>
            </a:r>
          </a:p>
          <a:p>
            <a:r>
              <a:rPr lang="en-US" dirty="0" smtClean="0"/>
              <a:t>Limiting factors- temperature, water, nutrients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357166"/>
            <a:ext cx="8153400" cy="573883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sz="4800" dirty="0" smtClean="0"/>
              <a:t>Tolerance range for any environmental factor- </a:t>
            </a:r>
          </a:p>
          <a:p>
            <a:pPr lvl="0">
              <a:buNone/>
            </a:pPr>
            <a:endParaRPr lang="en-US" dirty="0" smtClean="0"/>
          </a:p>
          <a:p>
            <a:r>
              <a:rPr lang="x-none" dirty="0" smtClean="0"/>
              <a:t>STENOECIOUS SPECIES- WITH  WIDE RANGE</a:t>
            </a:r>
            <a:endParaRPr lang="en-US" dirty="0" smtClean="0"/>
          </a:p>
          <a:p>
            <a:r>
              <a:rPr lang="x-none" dirty="0" smtClean="0"/>
              <a:t>EURYOECIOUS SPECIES- WITH NARROW RANGE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785794"/>
            <a:ext cx="8153400" cy="5310206"/>
          </a:xfrm>
        </p:spPr>
        <p:txBody>
          <a:bodyPr/>
          <a:lstStyle/>
          <a:p>
            <a:endParaRPr lang="en-US" dirty="0" smtClean="0"/>
          </a:p>
          <a:p>
            <a:pPr lvl="0"/>
            <a:r>
              <a:rPr lang="x-none" sz="4400" dirty="0" smtClean="0"/>
              <a:t>AN OPTIMUM RANGE </a:t>
            </a:r>
            <a:r>
              <a:rPr lang="x-none" sz="4400" smtClean="0"/>
              <a:t>–</a:t>
            </a:r>
            <a:r>
              <a:rPr lang="x-none" sz="4400" smtClean="0"/>
              <a:t>wit</a:t>
            </a:r>
            <a:r>
              <a:rPr lang="en-US" sz="4400" dirty="0" smtClean="0"/>
              <a:t>h</a:t>
            </a:r>
            <a:r>
              <a:rPr lang="x-none" sz="4400" smtClean="0"/>
              <a:t>in  </a:t>
            </a:r>
            <a:r>
              <a:rPr lang="x-none" sz="4400" dirty="0" smtClean="0"/>
              <a:t>which  species </a:t>
            </a:r>
            <a:r>
              <a:rPr lang="x-none" sz="4400" smtClean="0"/>
              <a:t>can thrive</a:t>
            </a:r>
            <a:endParaRPr lang="en-US" sz="4400" dirty="0" smtClean="0"/>
          </a:p>
          <a:p>
            <a:pPr lvl="0"/>
            <a:r>
              <a:rPr lang="en-US" sz="4400" dirty="0" smtClean="0"/>
              <a:t>Upper and lower levels of environmental factors – beyond which a population cannot survive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428604"/>
            <a:ext cx="8153400" cy="5667396"/>
          </a:xfrm>
        </p:spPr>
        <p:txBody>
          <a:bodyPr/>
          <a:lstStyle/>
          <a:p>
            <a:endParaRPr lang="x-none" dirty="0" smtClean="0"/>
          </a:p>
          <a:p>
            <a:endParaRPr lang="x-none" dirty="0" smtClean="0"/>
          </a:p>
          <a:p>
            <a:pPr lvl="0"/>
            <a:r>
              <a:rPr lang="en-US" dirty="0" smtClean="0"/>
              <a:t>OLIGOTYPIC- SPECIES AT THE LOWER END OF THE TOLERANCE CURVE</a:t>
            </a:r>
            <a:endParaRPr lang="x-none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POLYTYPIC- ON THE HIGHER END</a:t>
            </a:r>
            <a:endParaRPr lang="x-none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MESOTYPIC- IN THE MIDDLE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357166"/>
            <a:ext cx="8153400" cy="5738834"/>
          </a:xfrm>
        </p:spPr>
        <p:txBody>
          <a:bodyPr>
            <a:normAutofit/>
          </a:bodyPr>
          <a:lstStyle/>
          <a:p>
            <a:endParaRPr lang="x-none" dirty="0" smtClean="0"/>
          </a:p>
          <a:p>
            <a:pPr>
              <a:buNone/>
            </a:pPr>
            <a:r>
              <a:rPr lang="x-none" b="1" dirty="0" smtClean="0"/>
              <a:t>TEMPERATURE</a:t>
            </a:r>
          </a:p>
          <a:p>
            <a:r>
              <a:rPr lang="x-none" dirty="0" smtClean="0"/>
              <a:t>- DAILY, MONTHLY AND ANNUAL EXTREMES, AND MEAN TEMPERATURES</a:t>
            </a:r>
          </a:p>
          <a:p>
            <a:r>
              <a:rPr lang="x-none" dirty="0" smtClean="0"/>
              <a:t>- ANIMALS- A VITAL LIMITING FACTOR</a:t>
            </a:r>
          </a:p>
          <a:p>
            <a:r>
              <a:rPr lang="x-none" dirty="0" smtClean="0"/>
              <a:t>(COLD BLOODED</a:t>
            </a:r>
            <a:r>
              <a:rPr lang="x-none" smtClean="0"/>
              <a:t>, P</a:t>
            </a:r>
            <a:r>
              <a:rPr lang="en-US" dirty="0" smtClean="0"/>
              <a:t>H</a:t>
            </a:r>
            <a:r>
              <a:rPr lang="x-none" smtClean="0"/>
              <a:t>YSIOLOGICAL </a:t>
            </a:r>
            <a:r>
              <a:rPr lang="x-none" dirty="0" smtClean="0"/>
              <a:t>ADAPTATIONS TO TOLERATE HIGH BODY </a:t>
            </a:r>
            <a:r>
              <a:rPr lang="x-none" smtClean="0"/>
              <a:t>TEMPERATURES)</a:t>
            </a:r>
            <a:endParaRPr lang="x-none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mtClean="0"/>
              <a:t>- PLANTS:</a:t>
            </a:r>
          </a:p>
          <a:p>
            <a:r>
              <a:rPr lang="x-none" smtClean="0"/>
              <a:t>CHILL-SENSITIVE</a:t>
            </a:r>
            <a:r>
              <a:rPr lang="en-US" dirty="0" smtClean="0"/>
              <a:t> (DAMAGED BELOW 10ºC, TROPICAL)</a:t>
            </a:r>
          </a:p>
          <a:p>
            <a:r>
              <a:rPr lang="x-none" smtClean="0"/>
              <a:t>FROST-SENSITIVE</a:t>
            </a:r>
            <a:r>
              <a:rPr lang="en-US" dirty="0" smtClean="0"/>
              <a:t> (CAN SURVIVE BELOW 10ºC) </a:t>
            </a:r>
            <a:r>
              <a:rPr lang="x-none" smtClean="0"/>
              <a:t>,</a:t>
            </a:r>
            <a:endParaRPr lang="en-US" dirty="0" smtClean="0"/>
          </a:p>
          <a:p>
            <a:r>
              <a:rPr lang="x-none" smtClean="0"/>
              <a:t>FROST-RESISTANT</a:t>
            </a:r>
            <a:r>
              <a:rPr lang="en-US" dirty="0" smtClean="0"/>
              <a:t> (CAN SURVIVE -15ºC)</a:t>
            </a:r>
            <a:r>
              <a:rPr lang="x-none" smtClean="0"/>
              <a:t>,</a:t>
            </a:r>
            <a:endParaRPr lang="en-US" dirty="0" smtClean="0"/>
          </a:p>
          <a:p>
            <a:r>
              <a:rPr lang="x-none" smtClean="0"/>
              <a:t> FROST-TOLERANT</a:t>
            </a:r>
            <a:r>
              <a:rPr lang="en-US" dirty="0" smtClean="0"/>
              <a:t> (SURVIVE BY WITHDRAWING WATER FROM THEIR CELLS)</a:t>
            </a:r>
            <a:r>
              <a:rPr lang="x-none" smtClean="0"/>
              <a:t>, </a:t>
            </a:r>
            <a:endParaRPr lang="en-US" dirty="0" smtClean="0"/>
          </a:p>
          <a:p>
            <a:r>
              <a:rPr lang="x-none" smtClean="0"/>
              <a:t>COLD-TOLERANTE</a:t>
            </a:r>
            <a:r>
              <a:rPr lang="en-US" dirty="0" smtClean="0"/>
              <a:t>  (NEEDLE SHAPED LEAVES)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642918"/>
            <a:ext cx="8153400" cy="5453082"/>
          </a:xfrm>
        </p:spPr>
        <p:txBody>
          <a:bodyPr/>
          <a:lstStyle/>
          <a:p>
            <a:endParaRPr lang="x-none" dirty="0" smtClean="0"/>
          </a:p>
          <a:p>
            <a:r>
              <a:rPr lang="x-none" b="1" dirty="0" smtClean="0"/>
              <a:t>WATER</a:t>
            </a:r>
          </a:p>
          <a:p>
            <a:r>
              <a:rPr lang="x-none" dirty="0" smtClean="0"/>
              <a:t>PLANTES-EXTREMELY SENSITIVE TO WATER LEVEL:</a:t>
            </a:r>
          </a:p>
          <a:p>
            <a:r>
              <a:rPr lang="x-none" dirty="0" smtClean="0"/>
              <a:t>-HYDROPHYTES (WATER TOLERANT, IN STANDING WATER)</a:t>
            </a:r>
          </a:p>
          <a:p>
            <a:r>
              <a:rPr lang="x-none" dirty="0" smtClean="0"/>
              <a:t>- MESOPHYTES (MOIST BUT NOT WET)</a:t>
            </a:r>
          </a:p>
          <a:p>
            <a:r>
              <a:rPr lang="x-none" dirty="0" smtClean="0"/>
              <a:t>- XEROPHYTES (DRY ENVIRONMENTS)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331</TotalTime>
  <Words>683</Words>
  <Application>Microsoft Office PowerPoint</Application>
  <PresentationFormat>On-screen Show (4:3)</PresentationFormat>
  <Paragraphs>125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Trek</vt:lpstr>
      <vt:lpstr>LIMITING FACTORS AND CARRYING CAPACITY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J and S Curves</vt:lpstr>
      <vt:lpstr>Slide 14</vt:lpstr>
      <vt:lpstr>Slide 15</vt:lpstr>
      <vt:lpstr>Slide 16</vt:lpstr>
      <vt:lpstr>LONG-  AND SHORT-LIVED SPECIES 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LIMITING FACTORS AND CARRYING CAPACITY</dc:title>
  <dc:creator>Maja</dc:creator>
  <cp:lastModifiedBy>Maja</cp:lastModifiedBy>
  <cp:revision>43</cp:revision>
  <dcterms:created xsi:type="dcterms:W3CDTF">2012-12-10T22:11:27Z</dcterms:created>
  <dcterms:modified xsi:type="dcterms:W3CDTF">2014-12-22T22:44:22Z</dcterms:modified>
</cp:coreProperties>
</file>