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21E4FF-125A-43B7-83DF-A17E881002D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4B9722A-C638-408A-A653-56F63357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Semplice</a:t>
            </a:r>
            <a:r>
              <a:rPr lang="en-US" dirty="0" smtClean="0"/>
              <a:t> e </a:t>
            </a:r>
            <a:r>
              <a:rPr lang="en-US" dirty="0" err="1" smtClean="0"/>
              <a:t>anteriore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FUTURO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USI DEL FUTURO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USO TEMPORALE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Il futuro semplice serve per indicare o per parlare di </a:t>
            </a:r>
            <a:r>
              <a:rPr lang="it-IT" b="1" dirty="0" smtClean="0"/>
              <a:t>azioni ancora da compiere</a:t>
            </a:r>
            <a:r>
              <a:rPr lang="it-IT" dirty="0" smtClean="0"/>
              <a:t>, soprattutto se molto lontane nel tempo, per esempio: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Fra qualche anno </a:t>
            </a:r>
            <a:r>
              <a:rPr lang="it-IT" b="1" dirty="0" smtClean="0"/>
              <a:t>andrò</a:t>
            </a:r>
            <a:r>
              <a:rPr lang="it-IT" dirty="0" smtClean="0"/>
              <a:t> a vivere all’estero.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ALTRI USI DEL FUTURO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⇒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 futuro può indicare insicurezza</a:t>
            </a:r>
            <a:r>
              <a:rPr lang="it-IT" dirty="0" smtClean="0"/>
              <a:t>, quindi si usa per</a:t>
            </a:r>
            <a:r>
              <a:rPr lang="it-IT" b="1" dirty="0" smtClean="0"/>
              <a:t> esprimere un dubbio</a:t>
            </a:r>
            <a:r>
              <a:rPr lang="it-IT" dirty="0" smtClean="0"/>
              <a:t> o una supposizione, per esempio: </a:t>
            </a:r>
          </a:p>
          <a:p>
            <a:pPr>
              <a:buNone/>
            </a:pPr>
            <a:r>
              <a:rPr lang="it-IT" dirty="0" smtClean="0"/>
              <a:t>  </a:t>
            </a:r>
          </a:p>
          <a:p>
            <a:pPr>
              <a:buNone/>
            </a:pPr>
            <a:r>
              <a:rPr lang="it-IT" dirty="0" smtClean="0"/>
              <a:t>    Hanno bussato alla porta, </a:t>
            </a:r>
            <a:r>
              <a:rPr lang="it-IT" b="1" dirty="0" smtClean="0"/>
              <a:t>sarà </a:t>
            </a:r>
            <a:r>
              <a:rPr lang="it-IT" dirty="0" smtClean="0"/>
              <a:t>Marta?</a:t>
            </a:r>
          </a:p>
          <a:p>
            <a:pPr>
              <a:buNone/>
            </a:pPr>
            <a:r>
              <a:rPr lang="it-IT" dirty="0" smtClean="0"/>
              <a:t>    Che ora </a:t>
            </a:r>
            <a:r>
              <a:rPr lang="it-IT" b="1" dirty="0" smtClean="0"/>
              <a:t>sarà</a:t>
            </a:r>
            <a:r>
              <a:rPr lang="it-IT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⇒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 futuro si può usare per dare ordini o consigli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smtClean="0"/>
              <a:t>    per esempio: 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    Per la prossima interrogazione ti </a:t>
            </a:r>
            <a:r>
              <a:rPr lang="it-IT" b="1" dirty="0" smtClean="0"/>
              <a:t>preparerai</a:t>
            </a:r>
            <a:r>
              <a:rPr lang="it-IT" dirty="0" smtClean="0"/>
              <a:t> meglio. </a:t>
            </a:r>
            <a:r>
              <a:rPr lang="it-IT" b="1" dirty="0" smtClean="0"/>
              <a:t>Metterai</a:t>
            </a:r>
            <a:r>
              <a:rPr lang="it-IT" dirty="0" smtClean="0"/>
              <a:t> subito in ordine la tua camera.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⇒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 futuro serve anche per togliere importanza a un argomento, riconoscendo una situazione come vera, ma sottolineando subito che ciò ha poca importanza</a:t>
            </a:r>
            <a:r>
              <a:rPr lang="it-IT" dirty="0" smtClean="0"/>
              <a:t>. Per esempio: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Marco </a:t>
            </a:r>
            <a:r>
              <a:rPr lang="it-IT" b="1" dirty="0" smtClean="0"/>
              <a:t>sarà</a:t>
            </a:r>
            <a:r>
              <a:rPr lang="it-IT" dirty="0" smtClean="0"/>
              <a:t> anche un bravo ragazzo (situazione riconosciuta come vera, ma di poca importanza), ma a me è antipatico. </a:t>
            </a:r>
          </a:p>
          <a:p>
            <a:pPr>
              <a:buNone/>
            </a:pPr>
            <a:r>
              <a:rPr lang="it-IT" dirty="0" smtClean="0"/>
              <a:t>  </a:t>
            </a:r>
          </a:p>
          <a:p>
            <a:pPr>
              <a:buNone/>
            </a:pPr>
            <a:r>
              <a:rPr lang="it-IT" b="1" dirty="0" smtClean="0"/>
              <a:t>    Avrò</a:t>
            </a:r>
            <a:r>
              <a:rPr lang="it-IT" dirty="0" smtClean="0"/>
              <a:t> pure sessant’anni, ma mi sento ancora giovane.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ATTENZIONE!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Spesso gli italiani usano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 presente </a:t>
            </a:r>
            <a:r>
              <a:rPr lang="it-IT" dirty="0" smtClean="0"/>
              <a:t>invece del futuro per indicare un’azione che avverrà 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 un prossimo futuro</a:t>
            </a:r>
            <a:r>
              <a:rPr lang="it-IT" dirty="0" smtClean="0"/>
              <a:t>, </a:t>
            </a:r>
          </a:p>
          <a:p>
            <a:pPr>
              <a:buNone/>
            </a:pPr>
            <a:r>
              <a:rPr lang="it-IT" dirty="0" smtClean="0"/>
              <a:t>    per esempio: 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Domani </a:t>
            </a:r>
            <a:r>
              <a:rPr lang="it-IT" u="sng" dirty="0" smtClean="0"/>
              <a:t>vado</a:t>
            </a:r>
            <a:r>
              <a:rPr lang="it-IT" dirty="0" smtClean="0"/>
              <a:t> in montagna.</a:t>
            </a:r>
          </a:p>
          <a:p>
            <a:pPr>
              <a:buNone/>
            </a:pPr>
            <a:r>
              <a:rPr lang="it-IT" dirty="0" smtClean="0"/>
              <a:t>    Tra due giorni </a:t>
            </a:r>
            <a:r>
              <a:rPr lang="it-IT" u="sng" dirty="0" smtClean="0"/>
              <a:t>parto</a:t>
            </a:r>
            <a:r>
              <a:rPr lang="it-IT" dirty="0" smtClean="0"/>
              <a:t> per le vacanze.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FORMAZIONE DEL FUTURO ANTERIORE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sz="4000" dirty="0" smtClean="0"/>
              <a:t>   Il futuro anteriore si forma con </a:t>
            </a:r>
            <a:r>
              <a:rPr lang="it-IT" sz="4000" b="1" dirty="0" smtClean="0"/>
              <a:t>il futuro semplice </a:t>
            </a:r>
            <a:r>
              <a:rPr lang="it-IT" sz="4000" dirty="0" smtClean="0"/>
              <a:t>degli ausiliari </a:t>
            </a:r>
            <a:r>
              <a:rPr lang="it-IT" sz="4000" b="1" dirty="0" smtClean="0"/>
              <a:t>essere</a:t>
            </a:r>
            <a:r>
              <a:rPr lang="it-IT" sz="4000" dirty="0" smtClean="0"/>
              <a:t> o </a:t>
            </a:r>
            <a:r>
              <a:rPr lang="it-IT" sz="4000" b="1" dirty="0" smtClean="0"/>
              <a:t>avere</a:t>
            </a:r>
            <a:r>
              <a:rPr lang="it-IT" sz="4000" dirty="0" smtClean="0"/>
              <a:t> più il</a:t>
            </a:r>
            <a:r>
              <a:rPr lang="it-IT" sz="4000" b="1" dirty="0" smtClean="0"/>
              <a:t> participio passato</a:t>
            </a:r>
            <a:r>
              <a:rPr lang="it-IT" sz="4000" dirty="0" smtClean="0"/>
              <a:t> del verbo.</a:t>
            </a:r>
            <a:endParaRPr lang="en-US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48680"/>
            <a:ext cx="7772400" cy="5471120"/>
          </a:xfrm>
        </p:spPr>
        <p:txBody>
          <a:bodyPr>
            <a:normAutofit/>
          </a:bodyPr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MANGIARE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CREDERE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PARTIRE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io </a:t>
            </a:r>
            <a:r>
              <a:rPr lang="it-IT" b="1" dirty="0" smtClean="0"/>
              <a:t>avrò</a:t>
            </a:r>
            <a:r>
              <a:rPr lang="it-IT" dirty="0" smtClean="0"/>
              <a:t> mangi</a:t>
            </a:r>
            <a:r>
              <a:rPr lang="it-IT" b="1" dirty="0" smtClean="0"/>
              <a:t>ato</a:t>
            </a:r>
            <a:r>
              <a:rPr lang="it-IT" dirty="0" smtClean="0"/>
              <a:t>              </a:t>
            </a:r>
            <a:r>
              <a:rPr lang="it-IT" b="1" dirty="0" smtClean="0"/>
              <a:t>avrò </a:t>
            </a:r>
            <a:r>
              <a:rPr lang="it-IT" dirty="0" smtClean="0"/>
              <a:t>cred</a:t>
            </a:r>
            <a:r>
              <a:rPr lang="it-IT" b="1" dirty="0" smtClean="0"/>
              <a:t>uto</a:t>
            </a:r>
            <a:r>
              <a:rPr lang="it-IT" dirty="0" smtClean="0"/>
              <a:t>        </a:t>
            </a:r>
            <a:r>
              <a:rPr lang="it-IT" b="1" dirty="0" smtClean="0"/>
              <a:t>sarò</a:t>
            </a:r>
            <a:r>
              <a:rPr lang="it-IT" dirty="0" smtClean="0"/>
              <a:t> part</a:t>
            </a:r>
            <a:r>
              <a:rPr lang="it-IT" b="1" dirty="0" smtClean="0"/>
              <a:t>ito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tu </a:t>
            </a:r>
            <a:r>
              <a:rPr lang="it-IT" b="1" dirty="0" smtClean="0"/>
              <a:t>avrai </a:t>
            </a:r>
            <a:r>
              <a:rPr lang="it-IT" dirty="0" smtClean="0"/>
              <a:t>mangi</a:t>
            </a:r>
            <a:r>
              <a:rPr lang="it-IT" b="1" dirty="0" smtClean="0"/>
              <a:t>ato</a:t>
            </a:r>
            <a:r>
              <a:rPr lang="it-IT" dirty="0" smtClean="0"/>
              <a:t>            </a:t>
            </a:r>
            <a:r>
              <a:rPr lang="it-IT" b="1" dirty="0" smtClean="0"/>
              <a:t>avrai </a:t>
            </a:r>
            <a:r>
              <a:rPr lang="it-IT" dirty="0" smtClean="0"/>
              <a:t>cred</a:t>
            </a:r>
            <a:r>
              <a:rPr lang="it-IT" b="1" dirty="0" smtClean="0"/>
              <a:t>uto</a:t>
            </a:r>
            <a:r>
              <a:rPr lang="it-IT" dirty="0" smtClean="0"/>
              <a:t>        </a:t>
            </a:r>
            <a:r>
              <a:rPr lang="it-IT" b="1" dirty="0" smtClean="0"/>
              <a:t>sarai </a:t>
            </a:r>
            <a:r>
              <a:rPr lang="it-IT" dirty="0" smtClean="0"/>
              <a:t>part</a:t>
            </a:r>
            <a:r>
              <a:rPr lang="it-IT" b="1" dirty="0" smtClean="0"/>
              <a:t>ito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lui-lei </a:t>
            </a:r>
            <a:r>
              <a:rPr lang="it-IT" b="1" dirty="0" smtClean="0"/>
              <a:t>avrà </a:t>
            </a:r>
            <a:r>
              <a:rPr lang="it-IT" dirty="0" smtClean="0"/>
              <a:t>mangi</a:t>
            </a:r>
            <a:r>
              <a:rPr lang="it-IT" b="1" dirty="0" smtClean="0"/>
              <a:t>ato</a:t>
            </a:r>
            <a:r>
              <a:rPr lang="it-IT" dirty="0" smtClean="0"/>
              <a:t>        </a:t>
            </a:r>
            <a:r>
              <a:rPr lang="it-IT" b="1" dirty="0" smtClean="0"/>
              <a:t>avrà </a:t>
            </a:r>
            <a:r>
              <a:rPr lang="it-IT" dirty="0" smtClean="0"/>
              <a:t>cred</a:t>
            </a:r>
            <a:r>
              <a:rPr lang="it-IT" b="1" dirty="0" smtClean="0"/>
              <a:t>uto</a:t>
            </a:r>
            <a:r>
              <a:rPr lang="it-IT" dirty="0" smtClean="0"/>
              <a:t>         </a:t>
            </a:r>
            <a:r>
              <a:rPr lang="it-IT" b="1" dirty="0" smtClean="0"/>
              <a:t>sarà</a:t>
            </a:r>
            <a:r>
              <a:rPr lang="it-IT" dirty="0" smtClean="0"/>
              <a:t> part</a:t>
            </a:r>
            <a:r>
              <a:rPr lang="it-IT" b="1" dirty="0" smtClean="0"/>
              <a:t>ito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dirty="0" smtClean="0"/>
              <a:t>noi </a:t>
            </a:r>
            <a:r>
              <a:rPr lang="it-IT" b="1" dirty="0" smtClean="0"/>
              <a:t>avremo </a:t>
            </a:r>
            <a:r>
              <a:rPr lang="it-IT" dirty="0" smtClean="0"/>
              <a:t>mangi</a:t>
            </a:r>
            <a:r>
              <a:rPr lang="it-IT" b="1" dirty="0" smtClean="0"/>
              <a:t>ato</a:t>
            </a:r>
            <a:r>
              <a:rPr lang="it-IT" dirty="0" smtClean="0"/>
              <a:t>      </a:t>
            </a:r>
            <a:r>
              <a:rPr lang="it-IT" b="1" dirty="0" smtClean="0"/>
              <a:t>avremo</a:t>
            </a:r>
            <a:r>
              <a:rPr lang="it-IT" dirty="0" smtClean="0"/>
              <a:t> cred</a:t>
            </a:r>
            <a:r>
              <a:rPr lang="it-IT" b="1" dirty="0" smtClean="0"/>
              <a:t>uto</a:t>
            </a:r>
            <a:r>
              <a:rPr lang="it-IT" dirty="0" smtClean="0"/>
              <a:t>   </a:t>
            </a:r>
            <a:r>
              <a:rPr lang="it-IT" b="1" dirty="0" smtClean="0"/>
              <a:t>saremo</a:t>
            </a:r>
            <a:r>
              <a:rPr lang="it-IT" dirty="0" smtClean="0"/>
              <a:t> part</a:t>
            </a:r>
            <a:r>
              <a:rPr lang="it-IT" b="1" dirty="0" smtClean="0"/>
              <a:t>iti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voi </a:t>
            </a:r>
            <a:r>
              <a:rPr lang="it-IT" b="1" dirty="0" smtClean="0"/>
              <a:t>avrete </a:t>
            </a:r>
            <a:r>
              <a:rPr lang="it-IT" dirty="0" smtClean="0"/>
              <a:t>mangi</a:t>
            </a:r>
            <a:r>
              <a:rPr lang="it-IT" b="1" dirty="0" smtClean="0"/>
              <a:t>ato</a:t>
            </a:r>
            <a:r>
              <a:rPr lang="it-IT" dirty="0" smtClean="0"/>
              <a:t>         </a:t>
            </a:r>
            <a:r>
              <a:rPr lang="it-IT" b="1" dirty="0" smtClean="0"/>
              <a:t>avrete</a:t>
            </a:r>
            <a:r>
              <a:rPr lang="it-IT" dirty="0" smtClean="0"/>
              <a:t> cred</a:t>
            </a:r>
            <a:r>
              <a:rPr lang="it-IT" b="1" dirty="0" smtClean="0"/>
              <a:t>uto</a:t>
            </a:r>
            <a:r>
              <a:rPr lang="it-IT" dirty="0" smtClean="0"/>
              <a:t>     </a:t>
            </a:r>
            <a:r>
              <a:rPr lang="it-IT" b="1" dirty="0" smtClean="0"/>
              <a:t>sarete </a:t>
            </a:r>
            <a:r>
              <a:rPr lang="it-IT" dirty="0" smtClean="0"/>
              <a:t>part</a:t>
            </a:r>
            <a:r>
              <a:rPr lang="it-IT" b="1" dirty="0" smtClean="0"/>
              <a:t>iti</a:t>
            </a:r>
          </a:p>
          <a:p>
            <a:pPr>
              <a:buNone/>
            </a:pPr>
            <a:r>
              <a:rPr lang="it-IT" dirty="0" smtClean="0"/>
              <a:t>loro </a:t>
            </a:r>
            <a:r>
              <a:rPr lang="it-IT" b="1" dirty="0" smtClean="0"/>
              <a:t>avranno</a:t>
            </a:r>
            <a:r>
              <a:rPr lang="it-IT" dirty="0" smtClean="0"/>
              <a:t> mangi</a:t>
            </a:r>
            <a:r>
              <a:rPr lang="it-IT" b="1" dirty="0" smtClean="0"/>
              <a:t>ato</a:t>
            </a:r>
            <a:r>
              <a:rPr lang="it-IT" dirty="0" smtClean="0"/>
              <a:t>   </a:t>
            </a:r>
            <a:r>
              <a:rPr lang="it-IT" b="1" dirty="0" smtClean="0"/>
              <a:t>avranno</a:t>
            </a:r>
            <a:r>
              <a:rPr lang="it-IT" dirty="0" smtClean="0"/>
              <a:t> cred</a:t>
            </a:r>
            <a:r>
              <a:rPr lang="it-IT" b="1" dirty="0" smtClean="0"/>
              <a:t>uto</a:t>
            </a:r>
            <a:r>
              <a:rPr lang="it-IT" dirty="0" smtClean="0"/>
              <a:t>  </a:t>
            </a:r>
            <a:r>
              <a:rPr lang="it-IT" b="1" dirty="0" smtClean="0"/>
              <a:t>saranno</a:t>
            </a:r>
            <a:r>
              <a:rPr lang="it-IT" dirty="0" smtClean="0"/>
              <a:t> part</a:t>
            </a:r>
            <a:r>
              <a:rPr lang="it-IT" b="1" dirty="0" smtClean="0"/>
              <a:t>iti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 Vediamo il futuro anteriore dei verbi </a:t>
            </a:r>
            <a:r>
              <a:rPr lang="it-IT" b="1" dirty="0" smtClean="0"/>
              <a:t>essere</a:t>
            </a:r>
            <a:r>
              <a:rPr lang="it-IT" dirty="0" smtClean="0"/>
              <a:t> e </a:t>
            </a:r>
            <a:r>
              <a:rPr lang="it-IT" b="1" dirty="0" smtClean="0"/>
              <a:t>avere</a:t>
            </a:r>
            <a:r>
              <a:rPr lang="it-IT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b="1" dirty="0" smtClean="0"/>
              <a:t>ESSERE</a:t>
            </a:r>
            <a:r>
              <a:rPr lang="it-IT" dirty="0" smtClean="0"/>
              <a:t>                            </a:t>
            </a:r>
            <a:r>
              <a:rPr lang="it-IT" b="1" dirty="0" smtClean="0"/>
              <a:t>AVERE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io </a:t>
            </a:r>
            <a:r>
              <a:rPr lang="it-IT" b="1" dirty="0" smtClean="0"/>
              <a:t>sarò stato</a:t>
            </a:r>
            <a:r>
              <a:rPr lang="it-IT" dirty="0" smtClean="0"/>
              <a:t>                    io </a:t>
            </a:r>
            <a:r>
              <a:rPr lang="it-IT" b="1" dirty="0" smtClean="0"/>
              <a:t>avrò avuto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tu </a:t>
            </a:r>
            <a:r>
              <a:rPr lang="it-IT" b="1" dirty="0" smtClean="0"/>
              <a:t>sarai stato</a:t>
            </a:r>
            <a:r>
              <a:rPr lang="it-IT" dirty="0" smtClean="0"/>
              <a:t>                   tu </a:t>
            </a:r>
            <a:r>
              <a:rPr lang="it-IT" b="1" dirty="0" smtClean="0"/>
              <a:t>avrai avuto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lui-lei </a:t>
            </a:r>
            <a:r>
              <a:rPr lang="it-IT" b="1" dirty="0" smtClean="0"/>
              <a:t>sarà stato</a:t>
            </a:r>
            <a:r>
              <a:rPr lang="it-IT" dirty="0" smtClean="0"/>
              <a:t>              lui-lei </a:t>
            </a:r>
            <a:r>
              <a:rPr lang="it-IT" b="1" dirty="0" smtClean="0"/>
              <a:t>avrà avuto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noi </a:t>
            </a:r>
            <a:r>
              <a:rPr lang="it-IT" b="1" dirty="0" smtClean="0"/>
              <a:t>saremo stati</a:t>
            </a:r>
            <a:r>
              <a:rPr lang="it-IT" dirty="0" smtClean="0"/>
              <a:t>              noi </a:t>
            </a:r>
            <a:r>
              <a:rPr lang="it-IT" b="1" dirty="0" smtClean="0"/>
              <a:t>avremo avuto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voi </a:t>
            </a:r>
            <a:r>
              <a:rPr lang="it-IT" b="1" dirty="0" smtClean="0"/>
              <a:t>sarete stati</a:t>
            </a:r>
            <a:r>
              <a:rPr lang="it-IT" dirty="0" smtClean="0"/>
              <a:t>                voi </a:t>
            </a:r>
            <a:r>
              <a:rPr lang="it-IT" b="1" dirty="0" smtClean="0"/>
              <a:t>avrete avuto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oro </a:t>
            </a:r>
            <a:r>
              <a:rPr lang="it-IT" b="1" dirty="0" smtClean="0"/>
              <a:t>saranno stati</a:t>
            </a:r>
            <a:r>
              <a:rPr lang="it-IT" dirty="0" smtClean="0"/>
              <a:t>            loro </a:t>
            </a:r>
            <a:r>
              <a:rPr lang="it-IT" b="1" dirty="0" smtClean="0"/>
              <a:t>avranno avuto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USI DEL FUTURO ANTERIORE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    Come suggerisce il nome stesso di questo tempo verbale, il futuro anteriore indica l’anteriorità temporale di un evento rispetto a un evento futuro.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Il futuro anteriore si usa per: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esprimere </a:t>
            </a:r>
            <a:r>
              <a:rPr lang="it-IT" b="1" dirty="0" smtClean="0"/>
              <a:t>un’azione futura che avviene prima di un’altra espressa al futuro</a:t>
            </a:r>
            <a:r>
              <a:rPr lang="it-IT" dirty="0" smtClean="0"/>
              <a:t>, spesso è introdotto dalle espressioni di tempo: dopo che; quando; appena:</a:t>
            </a:r>
          </a:p>
          <a:p>
            <a:r>
              <a:rPr lang="it-IT" dirty="0" smtClean="0"/>
              <a:t>→ potrai guardare la televisione (azione espressa al futuro), quando </a:t>
            </a:r>
            <a:r>
              <a:rPr lang="it-IT" b="1" dirty="0" smtClean="0"/>
              <a:t>avrai finito</a:t>
            </a:r>
            <a:r>
              <a:rPr lang="it-IT" dirty="0" smtClean="0"/>
              <a:t> di studiare (azione che </a:t>
            </a:r>
            <a:r>
              <a:rPr lang="it-IT" dirty="0" err="1" smtClean="0"/>
              <a:t>avvine</a:t>
            </a:r>
            <a:r>
              <a:rPr lang="it-IT" dirty="0" smtClean="0"/>
              <a:t> prima di quella espressa al futuro);</a:t>
            </a:r>
          </a:p>
          <a:p>
            <a:r>
              <a:rPr lang="it-IT" dirty="0" smtClean="0"/>
              <a:t>→ appena </a:t>
            </a:r>
            <a:r>
              <a:rPr lang="it-IT" b="1" dirty="0" smtClean="0"/>
              <a:t>avrò letto</a:t>
            </a:r>
            <a:r>
              <a:rPr lang="it-IT" dirty="0" smtClean="0"/>
              <a:t> questo libro, ti darò la mia opinione. </a:t>
            </a:r>
          </a:p>
          <a:p>
            <a:pPr>
              <a:buNone/>
            </a:pPr>
            <a:endParaRPr lang="it-IT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sz="3600" dirty="0" smtClean="0"/>
              <a:t>Nella lingua parlata quest’uso del futuro anteriore è in declino </a:t>
            </a:r>
            <a:r>
              <a:rPr lang="it-IT" sz="3600" dirty="0" err="1" smtClean="0"/>
              <a:t>perchè</a:t>
            </a:r>
            <a:r>
              <a:rPr lang="it-IT" sz="3600" dirty="0" smtClean="0"/>
              <a:t> molto spesso non ci si preoccupa di esprimere il rapporto di anteriorità tra due azioni future e si usa indistintamente il futuro semplice: </a:t>
            </a:r>
          </a:p>
          <a:p>
            <a:pPr>
              <a:buNone/>
            </a:pPr>
            <a:endParaRPr lang="it-IT" sz="3600" dirty="0" smtClean="0"/>
          </a:p>
          <a:p>
            <a:pPr>
              <a:buNone/>
            </a:pPr>
            <a:r>
              <a:rPr lang="it-IT" sz="3600" dirty="0" smtClean="0"/>
              <a:t>   Quando finirai di leggere questo libro. </a:t>
            </a:r>
          </a:p>
          <a:p>
            <a:pPr>
              <a:buNone/>
            </a:pPr>
            <a:r>
              <a:rPr lang="it-IT" sz="3600" dirty="0" smtClean="0"/>
              <a:t>   Ti darò la mia opinione.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FORMAZIONE DEL FUTURO SEMPLICE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prima coniugazione</a:t>
            </a: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STUDIARE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io studi</a:t>
            </a:r>
            <a:r>
              <a:rPr lang="it-IT" b="1" dirty="0" smtClean="0"/>
              <a:t>erò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tu studi</a:t>
            </a:r>
            <a:r>
              <a:rPr lang="it-IT" b="1" dirty="0" smtClean="0"/>
              <a:t>erai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lui – lei studi</a:t>
            </a:r>
            <a:r>
              <a:rPr lang="it-IT" b="1" dirty="0" smtClean="0"/>
              <a:t>erà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noi studi</a:t>
            </a:r>
            <a:r>
              <a:rPr lang="it-IT" b="1" dirty="0" smtClean="0"/>
              <a:t>eremo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voi studi</a:t>
            </a:r>
            <a:r>
              <a:rPr lang="it-IT" b="1" dirty="0" smtClean="0"/>
              <a:t>erete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loro studi</a:t>
            </a:r>
            <a:r>
              <a:rPr lang="it-IT" b="1" dirty="0" smtClean="0"/>
              <a:t>eranno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• esprimere </a:t>
            </a:r>
            <a:r>
              <a:rPr lang="it-IT" b="1" dirty="0" smtClean="0"/>
              <a:t>un dubbio</a:t>
            </a:r>
            <a:r>
              <a:rPr lang="it-IT" dirty="0" smtClean="0"/>
              <a:t> o </a:t>
            </a:r>
            <a:r>
              <a:rPr lang="it-IT" b="1" dirty="0" smtClean="0"/>
              <a:t>un’incertezza</a:t>
            </a:r>
            <a:r>
              <a:rPr lang="it-IT" dirty="0" smtClean="0"/>
              <a:t>, nella lingua parlata di tutti i giorni quest’uso del futuro anteriore è il più frequente: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→ Giulia non c’è, </a:t>
            </a:r>
            <a:r>
              <a:rPr lang="it-IT" b="1" dirty="0" smtClean="0"/>
              <a:t>sarà andata</a:t>
            </a:r>
            <a:r>
              <a:rPr lang="it-IT" dirty="0" smtClean="0"/>
              <a:t> a fare la spesa (= Giulia non c’è, probabilmente è andata a fare la spesa);</a:t>
            </a:r>
          </a:p>
          <a:p>
            <a:pPr>
              <a:buNone/>
            </a:pPr>
            <a:r>
              <a:rPr lang="it-IT" dirty="0" smtClean="0"/>
              <a:t>→ Marco è in ritardo, </a:t>
            </a:r>
            <a:r>
              <a:rPr lang="it-IT" b="1" dirty="0" smtClean="0"/>
              <a:t>avrà perso</a:t>
            </a:r>
            <a:r>
              <a:rPr lang="it-IT" dirty="0" smtClean="0"/>
              <a:t> l’autobus (= Marco è in ritardo, forse ha perso l’autobus);</a:t>
            </a:r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• esprimere </a:t>
            </a:r>
            <a:r>
              <a:rPr lang="it-IT" b="1" dirty="0" smtClean="0"/>
              <a:t>una supposizione al passato</a:t>
            </a:r>
            <a:r>
              <a:rPr lang="it-IT" dirty="0" smtClean="0"/>
              <a:t>: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→ </a:t>
            </a:r>
            <a:r>
              <a:rPr lang="it-IT" b="1" dirty="0" smtClean="0"/>
              <a:t>sarai stato</a:t>
            </a:r>
            <a:r>
              <a:rPr lang="it-IT" dirty="0" smtClean="0"/>
              <a:t> felice ieri con tutta la giornata libera! </a:t>
            </a:r>
          </a:p>
          <a:p>
            <a:pPr>
              <a:buNone/>
            </a:pPr>
            <a:r>
              <a:rPr lang="it-IT" dirty="0" smtClean="0"/>
              <a:t>(= suppongo che ieri tu sia stato felice in quanto avevi tutta la giornata libera);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→ </a:t>
            </a:r>
            <a:r>
              <a:rPr lang="it-IT" b="1" dirty="0" smtClean="0"/>
              <a:t>sarete stati</a:t>
            </a:r>
            <a:r>
              <a:rPr lang="it-IT" dirty="0" smtClean="0"/>
              <a:t> soddisfatti di aver passato l’esame! (= immagino che siate stati soddisfatti di aver passato l’esame).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err="1" smtClean="0"/>
              <a:t>Esercizio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834064" cy="53285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100" dirty="0" smtClean="0"/>
              <a:t>     1</a:t>
            </a:r>
            <a:r>
              <a:rPr lang="it-IT" sz="2100" dirty="0" smtClean="0"/>
              <a:t>. Noi (parlare)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solo </a:t>
            </a:r>
            <a:r>
              <a:rPr lang="it-IT" sz="2100" dirty="0" smtClean="0"/>
              <a:t>con tuo padre.</a:t>
            </a:r>
            <a:br>
              <a:rPr lang="it-IT" sz="2100" dirty="0" smtClean="0"/>
            </a:br>
            <a:r>
              <a:rPr lang="it-IT" sz="2100" dirty="0" smtClean="0"/>
              <a:t>2. Loro domani non (lavorare)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</a:t>
            </a:r>
            <a:r>
              <a:rPr lang="it-IT" sz="2100" dirty="0" smtClean="0"/>
              <a:t>.</a:t>
            </a:r>
            <a:r>
              <a:rPr lang="it-IT" sz="2100" dirty="0" smtClean="0"/>
              <a:t/>
            </a:r>
            <a:br>
              <a:rPr lang="it-IT" sz="2100" dirty="0" smtClean="0"/>
            </a:br>
            <a:r>
              <a:rPr lang="it-IT" sz="2100" dirty="0" smtClean="0"/>
              <a:t>3. I Rossi (vendere)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questo </a:t>
            </a:r>
            <a:r>
              <a:rPr lang="it-IT" sz="2100" dirty="0" smtClean="0"/>
              <a:t>appartamento e (trasferirsi)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in </a:t>
            </a:r>
            <a:r>
              <a:rPr lang="it-IT" sz="2100" dirty="0" smtClean="0"/>
              <a:t>campagna.</a:t>
            </a:r>
            <a:br>
              <a:rPr lang="it-IT" sz="2100" dirty="0" smtClean="0"/>
            </a:br>
            <a:r>
              <a:rPr lang="it-IT" sz="2100" dirty="0" smtClean="0"/>
              <a:t>4. Stasera io (andare)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a </a:t>
            </a:r>
            <a:r>
              <a:rPr lang="it-IT" sz="2100" dirty="0" smtClean="0"/>
              <a:t>letto presto.</a:t>
            </a:r>
            <a:br>
              <a:rPr lang="it-IT" sz="2100" dirty="0" smtClean="0"/>
            </a:br>
            <a:r>
              <a:rPr lang="it-IT" sz="2100" dirty="0" smtClean="0"/>
              <a:t>5. Sta' tranquillo! Lui (trovare)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una </a:t>
            </a:r>
            <a:r>
              <a:rPr lang="it-IT" sz="2100" dirty="0" smtClean="0"/>
              <a:t>soluzione.</a:t>
            </a:r>
            <a:br>
              <a:rPr lang="it-IT" sz="2100" dirty="0" smtClean="0"/>
            </a:br>
            <a:r>
              <a:rPr lang="it-IT" sz="2100" dirty="0" smtClean="0"/>
              <a:t>6. Se voi (vendere)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la </a:t>
            </a:r>
            <a:r>
              <a:rPr lang="it-IT" sz="2100" dirty="0" smtClean="0"/>
              <a:t>casa, (fare)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un </a:t>
            </a:r>
            <a:r>
              <a:rPr lang="it-IT" sz="2100" dirty="0" smtClean="0"/>
              <a:t>buon affare.</a:t>
            </a:r>
            <a:br>
              <a:rPr lang="it-IT" sz="2100" dirty="0" smtClean="0"/>
            </a:br>
            <a:r>
              <a:rPr lang="it-IT" sz="2100" dirty="0" smtClean="0"/>
              <a:t>7. Se tu (venire)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alla </a:t>
            </a:r>
            <a:r>
              <a:rPr lang="it-IT" sz="2100" dirty="0" smtClean="0"/>
              <a:t>festa, (divertirsi)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</a:t>
            </a:r>
            <a:r>
              <a:rPr lang="it-IT" sz="2100" dirty="0" smtClean="0"/>
              <a:t>.</a:t>
            </a:r>
            <a:r>
              <a:rPr lang="it-IT" sz="2100" dirty="0" smtClean="0"/>
              <a:t/>
            </a:r>
            <a:br>
              <a:rPr lang="it-IT" sz="2100" dirty="0" smtClean="0"/>
            </a:br>
            <a:r>
              <a:rPr lang="it-IT" sz="2100" dirty="0" smtClean="0"/>
              <a:t>8. Mario certamente (prendere</a:t>
            </a:r>
            <a:r>
              <a:rPr lang="it-IT" sz="2100" dirty="0" smtClean="0"/>
              <a:t>)</a:t>
            </a:r>
            <a:r>
              <a:rPr lang="it-IT" sz="2100" dirty="0" smtClean="0"/>
              <a:t>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</a:t>
            </a:r>
            <a:r>
              <a:rPr lang="it-IT" sz="2100" dirty="0" smtClean="0"/>
              <a:t> </a:t>
            </a:r>
            <a:r>
              <a:rPr lang="it-IT" sz="2100" dirty="0" smtClean="0"/>
              <a:t>una decisione domani.</a:t>
            </a:r>
            <a:br>
              <a:rPr lang="it-IT" sz="2100" dirty="0" smtClean="0"/>
            </a:br>
            <a:r>
              <a:rPr lang="it-IT" sz="2100" dirty="0" smtClean="0"/>
              <a:t>9. Non piangere! Le cose (migliorare) </a:t>
            </a:r>
            <a:r>
              <a:rPr lang="it-IT" sz="2100" dirty="0" smtClean="0"/>
              <a:t>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br>
              <a:rPr lang="it-IT" sz="2100" dirty="0" smtClean="0"/>
            </a:br>
            <a:r>
              <a:rPr lang="it-IT" sz="2100" dirty="0" smtClean="0"/>
              <a:t>10. La mamma (preparare)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qualcosa </a:t>
            </a:r>
            <a:r>
              <a:rPr lang="it-IT" sz="2100" dirty="0" smtClean="0"/>
              <a:t>di speciale per il tuo compleanno.</a:t>
            </a:r>
            <a:br>
              <a:rPr lang="it-IT" sz="2100" dirty="0" smtClean="0"/>
            </a:br>
            <a:r>
              <a:rPr lang="it-IT" sz="2100" dirty="0" smtClean="0"/>
              <a:t>11. </a:t>
            </a:r>
            <a:r>
              <a:rPr lang="it-IT" sz="2100" dirty="0" err="1" smtClean="0"/>
              <a:t>Arturò</a:t>
            </a:r>
            <a:r>
              <a:rPr lang="it-IT" sz="2100" dirty="0" smtClean="0"/>
              <a:t> (tornare)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a </a:t>
            </a:r>
            <a:r>
              <a:rPr lang="it-IT" sz="2100" dirty="0" smtClean="0"/>
              <a:t>casa tardi.</a:t>
            </a:r>
            <a:br>
              <a:rPr lang="it-IT" sz="2100" dirty="0" smtClean="0"/>
            </a:br>
            <a:r>
              <a:rPr lang="it-IT" sz="2100" dirty="0" smtClean="0"/>
              <a:t>12. Elena (sposarsi) </a:t>
            </a:r>
            <a:r>
              <a:rPr lang="it-IT" sz="2100" dirty="0" err="1" smtClean="0"/>
              <a:t>…………………</a:t>
            </a:r>
            <a:r>
              <a:rPr lang="it-IT" sz="2100" dirty="0" smtClean="0"/>
              <a:t>. </a:t>
            </a:r>
            <a:r>
              <a:rPr lang="it-IT" sz="2100" dirty="0" smtClean="0"/>
              <a:t>il </a:t>
            </a:r>
            <a:r>
              <a:rPr lang="it-IT" sz="2100" dirty="0" smtClean="0"/>
              <a:t>prossimo mese.</a:t>
            </a:r>
            <a:endParaRPr lang="en-US" sz="21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en-US" dirty="0" err="1" smtClean="0"/>
              <a:t>Esercizio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4823048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Dopo che passerò qualche giorno al mare, torno in città.</a:t>
            </a:r>
          </a:p>
          <a:p>
            <a:pPr lvl="1"/>
            <a:r>
              <a:rPr lang="it-IT" dirty="0" smtClean="0"/>
              <a:t>Dopo che avrò passato qualche giorno al mare, tornerò in città.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Usciremo appena sarà smesso di piovere.</a:t>
            </a:r>
          </a:p>
          <a:p>
            <a:pPr lvl="1"/>
            <a:r>
              <a:rPr lang="it-IT" dirty="0" smtClean="0"/>
              <a:t>Usciremo appena avrà smesso di piovere.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Lucia è molto turbata oggi, cosa le sarà successo?</a:t>
            </a:r>
          </a:p>
          <a:p>
            <a:pPr lvl="1"/>
            <a:r>
              <a:rPr lang="it-IT" dirty="0" smtClean="0"/>
              <a:t>Lucia è molto turbata oggi, cosa le avrà successo?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Quando gli avrò detto la verità, si sarà arrabbiato molto.</a:t>
            </a:r>
          </a:p>
          <a:p>
            <a:pPr lvl="1"/>
            <a:r>
              <a:rPr lang="it-IT" dirty="0" smtClean="0"/>
              <a:t>Quando gli avrò detto la verità, si arrabbierà molto.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Appena i miei amici saranno arrivati, ceneremo insieme.</a:t>
            </a:r>
          </a:p>
          <a:p>
            <a:pPr lvl="1"/>
            <a:r>
              <a:rPr lang="it-IT" dirty="0" smtClean="0"/>
              <a:t>Appena i miei amici arriveranno, avremo cenato insieme.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92696"/>
            <a:ext cx="7772400" cy="5327104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Deciderai cosa fare dopo che avrai esaminato la mia proposta.</a:t>
            </a:r>
          </a:p>
          <a:p>
            <a:pPr lvl="1"/>
            <a:r>
              <a:rPr lang="it-IT" dirty="0" smtClean="0"/>
              <a:t>Deciderai cosa fare dopo che sarai esaminato la mia proposta.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Avrò chiesto un prestito alla banca, dopo che comprerò una macchina nuova.</a:t>
            </a:r>
          </a:p>
          <a:p>
            <a:pPr lvl="1"/>
            <a:r>
              <a:rPr lang="it-IT" dirty="0" smtClean="0"/>
              <a:t>Dopo che avrò chiesto un prestito alla banca, comprerò una macchina nuova.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Inizierò a cucinare dopo che avrò fatto la spesa.</a:t>
            </a:r>
          </a:p>
          <a:p>
            <a:pPr lvl="1"/>
            <a:r>
              <a:rPr lang="it-IT" dirty="0" smtClean="0"/>
              <a:t>Avrò iniziato a cucinare dopo che farò la spesa.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Appena avrò finito di lavare i piatti, mi riposerò un po'.</a:t>
            </a:r>
          </a:p>
          <a:p>
            <a:pPr lvl="1"/>
            <a:r>
              <a:rPr lang="it-IT" dirty="0" smtClean="0"/>
              <a:t>Mentre avrò finito di lavare i piatti, mi riposerò un po'.</a:t>
            </a:r>
          </a:p>
          <a:p>
            <a:r>
              <a:rPr lang="it-IT" dirty="0" smtClean="0"/>
              <a:t>Scegli la frase corretta:</a:t>
            </a:r>
          </a:p>
          <a:p>
            <a:pPr lvl="1"/>
            <a:r>
              <a:rPr lang="it-IT" dirty="0" smtClean="0"/>
              <a:t>Appena saremmo scesi dal treno, prenderemmo un taxi.</a:t>
            </a:r>
          </a:p>
          <a:p>
            <a:pPr lvl="1"/>
            <a:r>
              <a:rPr lang="it-IT" dirty="0" smtClean="0"/>
              <a:t>Appena saremo scesi dal treno, prenderemo un taxi.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seconda coniugazione</a:t>
            </a: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TEMERE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io tem</a:t>
            </a:r>
            <a:r>
              <a:rPr lang="it-IT" b="1" dirty="0" smtClean="0"/>
              <a:t>erò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tu tem</a:t>
            </a:r>
            <a:r>
              <a:rPr lang="it-IT" b="1" dirty="0" smtClean="0"/>
              <a:t>erai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lui – lei tem</a:t>
            </a:r>
            <a:r>
              <a:rPr lang="it-IT" b="1" dirty="0" smtClean="0"/>
              <a:t>erà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noi  tem</a:t>
            </a:r>
            <a:r>
              <a:rPr lang="it-IT" b="1" dirty="0" smtClean="0"/>
              <a:t>eremo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voi tem</a:t>
            </a:r>
            <a:r>
              <a:rPr lang="it-IT" b="1" dirty="0" smtClean="0"/>
              <a:t>erete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loro tem</a:t>
            </a:r>
            <a:r>
              <a:rPr lang="it-IT" b="1" dirty="0" smtClean="0"/>
              <a:t>eranno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b="1" dirty="0" smtClean="0"/>
              <a:t>terza coniugazione</a:t>
            </a:r>
            <a:endParaRPr lang="it-IT" dirty="0" smtClean="0"/>
          </a:p>
          <a:p>
            <a:pPr algn="ctr">
              <a:buNone/>
            </a:pPr>
            <a:r>
              <a:rPr lang="it-IT" b="1" dirty="0" smtClean="0"/>
              <a:t>FINIRE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dirty="0" smtClean="0"/>
              <a:t>io fin</a:t>
            </a:r>
            <a:r>
              <a:rPr lang="it-IT" b="1" dirty="0" smtClean="0"/>
              <a:t>irò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tu fin</a:t>
            </a:r>
            <a:r>
              <a:rPr lang="it-IT" b="1" dirty="0" smtClean="0"/>
              <a:t>irai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lui – lei fin</a:t>
            </a:r>
            <a:r>
              <a:rPr lang="it-IT" b="1" dirty="0" smtClean="0"/>
              <a:t>irà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noi fin</a:t>
            </a:r>
            <a:r>
              <a:rPr lang="it-IT" b="1" dirty="0" smtClean="0"/>
              <a:t>iremo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voi fin</a:t>
            </a:r>
            <a:r>
              <a:rPr lang="it-IT" b="1" dirty="0" smtClean="0"/>
              <a:t>irete</a:t>
            </a:r>
            <a:r>
              <a:rPr lang="it-IT" dirty="0" smtClean="0"/>
              <a:t> </a:t>
            </a:r>
          </a:p>
          <a:p>
            <a:pPr algn="ctr">
              <a:buNone/>
            </a:pPr>
            <a:r>
              <a:rPr lang="it-IT" dirty="0" smtClean="0"/>
              <a:t>loro fin</a:t>
            </a:r>
            <a:r>
              <a:rPr lang="it-IT" b="1" dirty="0" smtClean="0"/>
              <a:t>iranno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 </a:t>
            </a:r>
            <a:r>
              <a:rPr lang="it-IT" sz="3100" b="1" dirty="0" smtClean="0"/>
              <a:t>Alcuni verbi particolari seguono regole diverse per la formazione del futuro semplice: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verbi che terminano </a:t>
            </a:r>
            <a:r>
              <a:rPr lang="it-I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con…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 </a:t>
            </a:r>
          </a:p>
          <a:p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it-IT" dirty="0" smtClean="0"/>
              <a:t>cer</a:t>
            </a:r>
            <a:r>
              <a:rPr lang="it-IT" b="1" dirty="0" smtClean="0"/>
              <a:t>care</a:t>
            </a:r>
            <a:r>
              <a:rPr lang="it-IT" dirty="0" smtClean="0"/>
              <a:t>; man</a:t>
            </a:r>
            <a:r>
              <a:rPr lang="it-IT" b="1" dirty="0" smtClean="0"/>
              <a:t>care</a:t>
            </a:r>
            <a:r>
              <a:rPr lang="it-IT" dirty="0" smtClean="0"/>
              <a:t>  cerc</a:t>
            </a:r>
            <a:r>
              <a:rPr lang="it-IT" b="1" dirty="0" smtClean="0"/>
              <a:t>herò</a:t>
            </a:r>
            <a:r>
              <a:rPr lang="it-IT" dirty="0" smtClean="0"/>
              <a:t>; manc</a:t>
            </a:r>
            <a:r>
              <a:rPr lang="it-IT" b="1" dirty="0" smtClean="0"/>
              <a:t>herò</a:t>
            </a:r>
            <a:r>
              <a:rPr lang="it-IT" dirty="0" smtClean="0"/>
              <a:t>  </a:t>
            </a:r>
          </a:p>
          <a:p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it-IT" dirty="0" smtClean="0"/>
              <a:t>pa</a:t>
            </a:r>
            <a:r>
              <a:rPr lang="it-IT" b="1" dirty="0" smtClean="0"/>
              <a:t>gare</a:t>
            </a:r>
            <a:r>
              <a:rPr lang="it-IT" dirty="0" smtClean="0"/>
              <a:t>; pre</a:t>
            </a:r>
            <a:r>
              <a:rPr lang="it-IT" b="1" dirty="0" smtClean="0"/>
              <a:t>gare</a:t>
            </a:r>
            <a:r>
              <a:rPr lang="it-IT" dirty="0" smtClean="0"/>
              <a:t>  pag</a:t>
            </a:r>
            <a:r>
              <a:rPr lang="it-IT" b="1" dirty="0" smtClean="0"/>
              <a:t>herò</a:t>
            </a:r>
            <a:r>
              <a:rPr lang="it-IT" dirty="0" smtClean="0"/>
              <a:t>; preg</a:t>
            </a:r>
            <a:r>
              <a:rPr lang="it-IT" b="1" dirty="0" smtClean="0"/>
              <a:t>herò</a:t>
            </a:r>
            <a:r>
              <a:rPr lang="it-IT" dirty="0" smtClean="0"/>
              <a:t> </a:t>
            </a:r>
          </a:p>
          <a:p>
            <a:r>
              <a:rPr lang="it-IT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</a:t>
            </a:r>
            <a:r>
              <a:rPr lang="it-I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aggiungono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una "h"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 smtClean="0"/>
              <a:t>  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 verbi che terminano </a:t>
            </a:r>
            <a:r>
              <a:rPr lang="it-I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con…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r>
              <a:rPr lang="it-IT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it-I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ciare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it-IT" dirty="0" smtClean="0"/>
              <a:t>ba</a:t>
            </a:r>
            <a:r>
              <a:rPr lang="it-IT" b="1" dirty="0" smtClean="0"/>
              <a:t>ciare</a:t>
            </a:r>
            <a:r>
              <a:rPr lang="it-IT" dirty="0" smtClean="0"/>
              <a:t>; cac</a:t>
            </a:r>
            <a:r>
              <a:rPr lang="it-IT" b="1" dirty="0" smtClean="0"/>
              <a:t>ciare</a:t>
            </a:r>
            <a:r>
              <a:rPr lang="it-IT" dirty="0" smtClean="0"/>
              <a:t> bac</a:t>
            </a:r>
            <a:r>
              <a:rPr lang="it-IT" b="1" dirty="0" smtClean="0"/>
              <a:t>erò</a:t>
            </a:r>
            <a:r>
              <a:rPr lang="it-IT" dirty="0" smtClean="0"/>
              <a:t>; cacc</a:t>
            </a:r>
            <a:r>
              <a:rPr lang="it-IT" b="1" dirty="0" smtClean="0"/>
              <a:t>erò</a:t>
            </a:r>
            <a:r>
              <a:rPr lang="it-IT" dirty="0" smtClean="0"/>
              <a:t>  </a:t>
            </a:r>
          </a:p>
          <a:p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giare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it-IT" dirty="0" smtClean="0"/>
              <a:t>man</a:t>
            </a:r>
            <a:r>
              <a:rPr lang="it-IT" b="1" dirty="0" smtClean="0"/>
              <a:t>giare</a:t>
            </a:r>
            <a:r>
              <a:rPr lang="it-IT" dirty="0" smtClean="0"/>
              <a:t>; viag</a:t>
            </a:r>
            <a:r>
              <a:rPr lang="it-IT" b="1" dirty="0" smtClean="0"/>
              <a:t>giare</a:t>
            </a:r>
            <a:r>
              <a:rPr lang="it-IT" dirty="0" smtClean="0"/>
              <a:t> mang</a:t>
            </a:r>
            <a:r>
              <a:rPr lang="it-IT" b="1" dirty="0" smtClean="0"/>
              <a:t>erò</a:t>
            </a:r>
            <a:r>
              <a:rPr lang="it-IT" dirty="0" smtClean="0"/>
              <a:t>; viagg</a:t>
            </a:r>
            <a:r>
              <a:rPr lang="it-IT" b="1" dirty="0" smtClean="0"/>
              <a:t>erò</a:t>
            </a:r>
            <a:r>
              <a:rPr lang="it-IT" dirty="0" smtClean="0"/>
              <a:t>  </a:t>
            </a:r>
          </a:p>
          <a:p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-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sciare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it-IT" dirty="0" smtClean="0"/>
              <a:t>la</a:t>
            </a:r>
            <a:r>
              <a:rPr lang="it-IT" b="1" dirty="0" smtClean="0"/>
              <a:t>sciare</a:t>
            </a:r>
            <a:r>
              <a:rPr lang="it-IT" dirty="0" smtClean="0"/>
              <a:t>; fa</a:t>
            </a:r>
            <a:r>
              <a:rPr lang="it-IT" b="1" dirty="0" smtClean="0"/>
              <a:t>sciare</a:t>
            </a:r>
            <a:r>
              <a:rPr lang="it-IT" dirty="0" smtClean="0"/>
              <a:t> lasc</a:t>
            </a:r>
            <a:r>
              <a:rPr lang="it-IT" b="1" dirty="0" smtClean="0"/>
              <a:t>erò</a:t>
            </a:r>
            <a:r>
              <a:rPr lang="it-IT" dirty="0" smtClean="0"/>
              <a:t>; fasc</a:t>
            </a:r>
            <a:r>
              <a:rPr lang="it-IT" b="1" dirty="0" smtClean="0"/>
              <a:t>erò</a:t>
            </a:r>
          </a:p>
          <a:p>
            <a:r>
              <a:rPr lang="it-IT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…perdono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la "i" finale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 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Verbi</a:t>
            </a:r>
            <a:r>
              <a:rPr lang="en-US" dirty="0" smtClean="0"/>
              <a:t> </a:t>
            </a:r>
            <a:r>
              <a:rPr lang="en-US" dirty="0" err="1" smtClean="0"/>
              <a:t>irregolari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essere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avere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stare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venire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None/>
            </a:pPr>
            <a:r>
              <a:rPr lang="it-IT" dirty="0" smtClean="0"/>
              <a:t>io sarò              avrò            starò               verrò </a:t>
            </a:r>
          </a:p>
          <a:p>
            <a:pPr>
              <a:buNone/>
            </a:pPr>
            <a:r>
              <a:rPr lang="it-IT" dirty="0" smtClean="0"/>
              <a:t>tu sarai             avrai           starai               verrai </a:t>
            </a:r>
          </a:p>
          <a:p>
            <a:pPr>
              <a:buNone/>
            </a:pPr>
            <a:r>
              <a:rPr lang="it-IT" dirty="0" smtClean="0"/>
              <a:t>lui – lei sarà     avrà            starà                verrà </a:t>
            </a:r>
          </a:p>
          <a:p>
            <a:pPr>
              <a:buNone/>
            </a:pPr>
            <a:r>
              <a:rPr lang="it-IT" dirty="0" smtClean="0"/>
              <a:t>noi saremo       avremo       staremo          verremo </a:t>
            </a:r>
          </a:p>
          <a:p>
            <a:pPr>
              <a:buNone/>
            </a:pPr>
            <a:r>
              <a:rPr lang="it-IT" dirty="0" smtClean="0"/>
              <a:t>voi sarete         avrete         starete             verrete </a:t>
            </a:r>
          </a:p>
          <a:p>
            <a:pPr>
              <a:buNone/>
            </a:pPr>
            <a:r>
              <a:rPr lang="it-IT" dirty="0" smtClean="0"/>
              <a:t>loro saranno    avranno       staranno          verranno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andare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                 </a:t>
            </a:r>
            <a:r>
              <a:rPr lang="it-I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vedere</a:t>
            </a:r>
            <a:r>
              <a:rPr lang="it-IT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it-IT" dirty="0" smtClean="0"/>
              <a:t>io andrò             farò                 darò                       vedrò </a:t>
            </a:r>
          </a:p>
          <a:p>
            <a:pPr>
              <a:buNone/>
            </a:pPr>
            <a:r>
              <a:rPr lang="it-IT" dirty="0" smtClean="0"/>
              <a:t>tu andrai            farai                 darai                      vedrai </a:t>
            </a:r>
          </a:p>
          <a:p>
            <a:pPr>
              <a:buNone/>
            </a:pPr>
            <a:r>
              <a:rPr lang="it-IT" dirty="0" smtClean="0"/>
              <a:t>lui – lei andrà    farà                  darà                       vedrà </a:t>
            </a:r>
          </a:p>
          <a:p>
            <a:pPr>
              <a:buNone/>
            </a:pPr>
            <a:r>
              <a:rPr lang="it-IT" dirty="0" smtClean="0"/>
              <a:t>noi andremo      faremo            daremo                  vedremo </a:t>
            </a:r>
          </a:p>
          <a:p>
            <a:pPr>
              <a:buNone/>
            </a:pPr>
            <a:r>
              <a:rPr lang="it-IT" dirty="0" smtClean="0"/>
              <a:t>voi andrete         farete             darete                    vedrete </a:t>
            </a:r>
          </a:p>
          <a:p>
            <a:pPr>
              <a:buNone/>
            </a:pPr>
            <a:r>
              <a:rPr lang="it-IT" dirty="0" smtClean="0"/>
              <a:t>loro andranno    faranno          daranno                  vedranno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volere</a:t>
            </a:r>
            <a:r>
              <a:rPr lang="it-IT" dirty="0" smtClean="0"/>
              <a:t> </a:t>
            </a:r>
            <a:r>
              <a:rPr lang="it-IT" b="1" dirty="0" smtClean="0"/>
              <a:t>potere</a:t>
            </a:r>
            <a:r>
              <a:rPr lang="it-IT" dirty="0" smtClean="0"/>
              <a:t> </a:t>
            </a:r>
            <a:r>
              <a:rPr lang="it-IT" b="1" dirty="0" smtClean="0"/>
              <a:t>dovere</a:t>
            </a:r>
            <a:r>
              <a:rPr lang="it-IT" dirty="0" smtClean="0"/>
              <a:t> </a:t>
            </a:r>
            <a:r>
              <a:rPr lang="it-IT" b="1" dirty="0" smtClean="0"/>
              <a:t>dire</a:t>
            </a:r>
            <a:r>
              <a:rPr lang="it-IT" dirty="0" smtClean="0"/>
              <a:t> </a:t>
            </a:r>
          </a:p>
          <a:p>
            <a:r>
              <a:rPr lang="it-IT" dirty="0" smtClean="0"/>
              <a:t>io vorrò potrò dovrò dirò </a:t>
            </a:r>
          </a:p>
          <a:p>
            <a:r>
              <a:rPr lang="it-IT" dirty="0" smtClean="0"/>
              <a:t>tu vorrai potrai dovrai dirai </a:t>
            </a:r>
          </a:p>
          <a:p>
            <a:r>
              <a:rPr lang="it-IT" dirty="0" smtClean="0"/>
              <a:t>lui – lei vorrà potrà dovrà dirà </a:t>
            </a:r>
          </a:p>
          <a:p>
            <a:r>
              <a:rPr lang="it-IT" dirty="0" smtClean="0"/>
              <a:t>noi vorremo potremo dovremo diremo </a:t>
            </a:r>
          </a:p>
          <a:p>
            <a:r>
              <a:rPr lang="it-IT" dirty="0" smtClean="0"/>
              <a:t>voi vorrete potrete dovrete direte </a:t>
            </a:r>
          </a:p>
          <a:p>
            <a:r>
              <a:rPr lang="it-IT" dirty="0" smtClean="0"/>
              <a:t>loro vorranno potranno dovranno diranno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 Altri esempi di futuro irregolare: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b="1" dirty="0" smtClean="0"/>
          </a:p>
          <a:p>
            <a:r>
              <a:rPr lang="it-IT" b="1" dirty="0" smtClean="0"/>
              <a:t>CADERE</a:t>
            </a:r>
            <a:r>
              <a:rPr lang="it-IT" dirty="0" smtClean="0"/>
              <a:t>: cadrò, cadrai, cadrà, ecc.</a:t>
            </a:r>
          </a:p>
          <a:p>
            <a:endParaRPr lang="it-IT" dirty="0" smtClean="0"/>
          </a:p>
          <a:p>
            <a:r>
              <a:rPr lang="it-IT" b="1" dirty="0" smtClean="0"/>
              <a:t>SAPERE</a:t>
            </a:r>
            <a:r>
              <a:rPr lang="it-IT" dirty="0" smtClean="0"/>
              <a:t>: saprò, saprai, saprà, ecc.</a:t>
            </a:r>
          </a:p>
          <a:p>
            <a:endParaRPr lang="it-IT" dirty="0" smtClean="0"/>
          </a:p>
          <a:p>
            <a:r>
              <a:rPr lang="it-IT" b="1" dirty="0" smtClean="0"/>
              <a:t>BERE</a:t>
            </a:r>
            <a:r>
              <a:rPr lang="it-IT" dirty="0" smtClean="0"/>
              <a:t>: berrò, berrai, berrà, ecc.</a:t>
            </a:r>
          </a:p>
          <a:p>
            <a:endParaRPr lang="it-IT" dirty="0" smtClean="0"/>
          </a:p>
          <a:p>
            <a:r>
              <a:rPr lang="it-IT" b="1" dirty="0" smtClean="0"/>
              <a:t>RIMANERE</a:t>
            </a:r>
            <a:r>
              <a:rPr lang="it-IT" dirty="0" smtClean="0"/>
              <a:t>: rimarrò, rimarrai, rimarrà, ecc.</a:t>
            </a:r>
          </a:p>
          <a:p>
            <a:endParaRPr lang="it-IT" dirty="0" smtClean="0"/>
          </a:p>
          <a:p>
            <a:r>
              <a:rPr lang="it-IT" b="1" dirty="0" smtClean="0"/>
              <a:t>TENERE</a:t>
            </a:r>
            <a:r>
              <a:rPr lang="it-IT" dirty="0" smtClean="0"/>
              <a:t>: terrò, terrai, terrà, ecc.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137</TotalTime>
  <Words>1052</Words>
  <Application>Microsoft Office PowerPoint</Application>
  <PresentationFormat>On-screen Show (4:3)</PresentationFormat>
  <Paragraphs>185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FUTURO</vt:lpstr>
      <vt:lpstr>FORMAZIONE DEL FUTURO SEMPLICE</vt:lpstr>
      <vt:lpstr>Slide 3</vt:lpstr>
      <vt:lpstr>Slide 4</vt:lpstr>
      <vt:lpstr> Alcuni verbi particolari seguono regole diverse per la formazione del futuro semplice:</vt:lpstr>
      <vt:lpstr>Verbi irregolari…</vt:lpstr>
      <vt:lpstr>Slide 7</vt:lpstr>
      <vt:lpstr>Slide 8</vt:lpstr>
      <vt:lpstr> Altri esempi di futuro irregolare:</vt:lpstr>
      <vt:lpstr>USI DEL FUTURO</vt:lpstr>
      <vt:lpstr>ALTRI USI DEL FUTURO</vt:lpstr>
      <vt:lpstr>Slide 12</vt:lpstr>
      <vt:lpstr>Slide 13</vt:lpstr>
      <vt:lpstr>ATTENZIONE!</vt:lpstr>
      <vt:lpstr>FORMAZIONE DEL FUTURO ANTERIORE</vt:lpstr>
      <vt:lpstr>Slide 16</vt:lpstr>
      <vt:lpstr> Vediamo il futuro anteriore dei verbi essere e avere:</vt:lpstr>
      <vt:lpstr>USI DEL FUTURO ANTERIORE</vt:lpstr>
      <vt:lpstr>Slide 19</vt:lpstr>
      <vt:lpstr>Slide 20</vt:lpstr>
      <vt:lpstr>Slide 21</vt:lpstr>
      <vt:lpstr> Esercizio 1</vt:lpstr>
      <vt:lpstr>Esercizio 2</vt:lpstr>
      <vt:lpstr> …</vt:lpstr>
    </vt:vector>
  </TitlesOfParts>
  <Company>MSP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FUTURO</dc:title>
  <dc:creator>user</dc:creator>
  <cp:lastModifiedBy>user</cp:lastModifiedBy>
  <cp:revision>16</cp:revision>
  <dcterms:created xsi:type="dcterms:W3CDTF">2013-04-10T09:54:13Z</dcterms:created>
  <dcterms:modified xsi:type="dcterms:W3CDTF">2013-04-10T12:35:13Z</dcterms:modified>
</cp:coreProperties>
</file>