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68" r:id="rId16"/>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450" y="-7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C08C111-2C11-40C1-BA66-BC62BC147058}" type="datetimeFigureOut">
              <a:rPr lang="bg-BG" smtClean="0"/>
              <a:pPr/>
              <a:t>05.8.2014 г.</a:t>
            </a:fld>
            <a:endParaRPr lang="bg-BG"/>
          </a:p>
        </p:txBody>
      </p:sp>
      <p:sp>
        <p:nvSpPr>
          <p:cNvPr id="17" name="Footer Placeholder 16"/>
          <p:cNvSpPr>
            <a:spLocks noGrp="1"/>
          </p:cNvSpPr>
          <p:nvPr>
            <p:ph type="ftr" sz="quarter" idx="11"/>
          </p:nvPr>
        </p:nvSpPr>
        <p:spPr/>
        <p:txBody>
          <a:bodyPr/>
          <a:lstStyle/>
          <a:p>
            <a:endParaRPr lang="bg-BG"/>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CC709CA-DC39-48C3-B3B2-B7644EC819C5}" type="slidenum">
              <a:rPr lang="bg-BG" smtClean="0"/>
              <a:pPr/>
              <a:t>‹#›</a:t>
            </a:fld>
            <a:endParaRPr lang="bg-BG"/>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08C111-2C11-40C1-BA66-BC62BC147058}" type="datetimeFigureOut">
              <a:rPr lang="bg-BG" smtClean="0"/>
              <a:pPr/>
              <a:t>05.8.2014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5CC709CA-DC39-48C3-B3B2-B7644EC819C5}" type="slidenum">
              <a:rPr lang="bg-BG" smtClean="0"/>
              <a:pPr/>
              <a:t>‹#›</a:t>
            </a:fld>
            <a:endParaRPr lang="bg-B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08C111-2C11-40C1-BA66-BC62BC147058}" type="datetimeFigureOut">
              <a:rPr lang="bg-BG" smtClean="0"/>
              <a:pPr/>
              <a:t>05.8.2014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5CC709CA-DC39-48C3-B3B2-B7644EC819C5}" type="slidenum">
              <a:rPr lang="bg-BG" smtClean="0"/>
              <a:pPr/>
              <a:t>‹#›</a:t>
            </a:fld>
            <a:endParaRPr lang="bg-B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C08C111-2C11-40C1-BA66-BC62BC147058}" type="datetimeFigureOut">
              <a:rPr lang="bg-BG" smtClean="0"/>
              <a:pPr/>
              <a:t>05.8.2014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5CC709CA-DC39-48C3-B3B2-B7644EC819C5}" type="slidenum">
              <a:rPr lang="bg-BG" smtClean="0"/>
              <a:pPr/>
              <a:t>‹#›</a:t>
            </a:fld>
            <a:endParaRPr lang="bg-BG"/>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C08C111-2C11-40C1-BA66-BC62BC147058}" type="datetimeFigureOut">
              <a:rPr lang="bg-BG" smtClean="0"/>
              <a:pPr/>
              <a:t>05.8.2014 г.</a:t>
            </a:fld>
            <a:endParaRPr lang="bg-BG"/>
          </a:p>
        </p:txBody>
      </p:sp>
      <p:sp>
        <p:nvSpPr>
          <p:cNvPr id="5" name="Footer Placeholder 4"/>
          <p:cNvSpPr>
            <a:spLocks noGrp="1"/>
          </p:cNvSpPr>
          <p:nvPr>
            <p:ph type="ftr" sz="quarter" idx="11"/>
          </p:nvPr>
        </p:nvSpPr>
        <p:spPr>
          <a:xfrm>
            <a:off x="800100" y="6172200"/>
            <a:ext cx="4000500" cy="457200"/>
          </a:xfrm>
        </p:spPr>
        <p:txBody>
          <a:bodyPr/>
          <a:lstStyle/>
          <a:p>
            <a:endParaRPr lang="bg-BG"/>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5CC709CA-DC39-48C3-B3B2-B7644EC819C5}" type="slidenum">
              <a:rPr lang="bg-BG" smtClean="0"/>
              <a:pPr/>
              <a:t>‹#›</a:t>
            </a:fld>
            <a:endParaRPr lang="bg-BG"/>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C08C111-2C11-40C1-BA66-BC62BC147058}" type="datetimeFigureOut">
              <a:rPr lang="bg-BG" smtClean="0"/>
              <a:pPr/>
              <a:t>05.8.2014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5CC709CA-DC39-48C3-B3B2-B7644EC819C5}" type="slidenum">
              <a:rPr lang="bg-BG" smtClean="0"/>
              <a:pPr/>
              <a:t>‹#›</a:t>
            </a:fld>
            <a:endParaRPr lang="bg-BG"/>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C08C111-2C11-40C1-BA66-BC62BC147058}" type="datetimeFigureOut">
              <a:rPr lang="bg-BG" smtClean="0"/>
              <a:pPr/>
              <a:t>05.8.2014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5CC709CA-DC39-48C3-B3B2-B7644EC819C5}" type="slidenum">
              <a:rPr lang="bg-BG" smtClean="0"/>
              <a:pPr/>
              <a:t>‹#›</a:t>
            </a:fld>
            <a:endParaRPr lang="bg-BG"/>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08C111-2C11-40C1-BA66-BC62BC147058}" type="datetimeFigureOut">
              <a:rPr lang="bg-BG" smtClean="0"/>
              <a:pPr/>
              <a:t>05.8.2014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5CC709CA-DC39-48C3-B3B2-B7644EC819C5}" type="slidenum">
              <a:rPr lang="bg-BG" smtClean="0"/>
              <a:pPr/>
              <a:t>‹#›</a:t>
            </a:fld>
            <a:endParaRPr lang="bg-B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08C111-2C11-40C1-BA66-BC62BC147058}" type="datetimeFigureOut">
              <a:rPr lang="bg-BG" smtClean="0"/>
              <a:pPr/>
              <a:t>05.8.2014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5CC709CA-DC39-48C3-B3B2-B7644EC819C5}" type="slidenum">
              <a:rPr lang="bg-BG" smtClean="0"/>
              <a:pPr/>
              <a:t>‹#›</a:t>
            </a:fld>
            <a:endParaRPr lang="bg-B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08C111-2C11-40C1-BA66-BC62BC147058}" type="datetimeFigureOut">
              <a:rPr lang="bg-BG" smtClean="0"/>
              <a:pPr/>
              <a:t>05.8.2014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5CC709CA-DC39-48C3-B3B2-B7644EC819C5}" type="slidenum">
              <a:rPr lang="bg-BG" smtClean="0"/>
              <a:pPr/>
              <a:t>‹#›</a:t>
            </a:fld>
            <a:endParaRPr lang="bg-BG"/>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08C111-2C11-40C1-BA66-BC62BC147058}" type="datetimeFigureOut">
              <a:rPr lang="bg-BG" smtClean="0"/>
              <a:pPr/>
              <a:t>05.8.2014 г.</a:t>
            </a:fld>
            <a:endParaRPr lang="bg-BG"/>
          </a:p>
        </p:txBody>
      </p:sp>
      <p:sp>
        <p:nvSpPr>
          <p:cNvPr id="6" name="Footer Placeholder 5"/>
          <p:cNvSpPr>
            <a:spLocks noGrp="1"/>
          </p:cNvSpPr>
          <p:nvPr>
            <p:ph type="ftr" sz="quarter" idx="11"/>
          </p:nvPr>
        </p:nvSpPr>
        <p:spPr>
          <a:xfrm>
            <a:off x="914400" y="6172200"/>
            <a:ext cx="3886200" cy="457200"/>
          </a:xfrm>
        </p:spPr>
        <p:txBody>
          <a:bodyPr/>
          <a:lstStyle/>
          <a:p>
            <a:endParaRPr lang="bg-BG"/>
          </a:p>
        </p:txBody>
      </p:sp>
      <p:sp>
        <p:nvSpPr>
          <p:cNvPr id="7" name="Slide Number Placeholder 6"/>
          <p:cNvSpPr>
            <a:spLocks noGrp="1"/>
          </p:cNvSpPr>
          <p:nvPr>
            <p:ph type="sldNum" sz="quarter" idx="12"/>
          </p:nvPr>
        </p:nvSpPr>
        <p:spPr>
          <a:xfrm>
            <a:off x="146304" y="6208776"/>
            <a:ext cx="457200" cy="457200"/>
          </a:xfrm>
        </p:spPr>
        <p:txBody>
          <a:bodyPr/>
          <a:lstStyle/>
          <a:p>
            <a:fld id="{5CC709CA-DC39-48C3-B3B2-B7644EC819C5}" type="slidenum">
              <a:rPr lang="bg-BG" smtClean="0"/>
              <a:pPr/>
              <a:t>‹#›</a:t>
            </a:fld>
            <a:endParaRPr lang="bg-BG"/>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C08C111-2C11-40C1-BA66-BC62BC147058}" type="datetimeFigureOut">
              <a:rPr lang="bg-BG" smtClean="0"/>
              <a:pPr/>
              <a:t>05.8.2014 г.</a:t>
            </a:fld>
            <a:endParaRPr lang="bg-BG"/>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bg-BG"/>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CC709CA-DC39-48C3-B3B2-B7644EC819C5}" type="slidenum">
              <a:rPr lang="bg-BG" smtClean="0"/>
              <a:pPr/>
              <a:t>‹#›</a:t>
            </a:fld>
            <a:endParaRPr lang="bg-BG"/>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italiangrammar.blogspot.com/2010/09/uso-del-condizionale.html"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Formazione</a:t>
            </a:r>
            <a:r>
              <a:rPr lang="en-US" dirty="0" smtClean="0"/>
              <a:t> e </a:t>
            </a:r>
            <a:r>
              <a:rPr lang="en-US" dirty="0" err="1" smtClean="0"/>
              <a:t>uso</a:t>
            </a:r>
            <a:endParaRPr lang="bg-BG" dirty="0"/>
          </a:p>
        </p:txBody>
      </p:sp>
      <p:sp>
        <p:nvSpPr>
          <p:cNvPr id="2" name="Title 1"/>
          <p:cNvSpPr>
            <a:spLocks noGrp="1"/>
          </p:cNvSpPr>
          <p:nvPr>
            <p:ph type="ctrTitle"/>
          </p:nvPr>
        </p:nvSpPr>
        <p:spPr/>
        <p:txBody>
          <a:bodyPr/>
          <a:lstStyle/>
          <a:p>
            <a:r>
              <a:rPr lang="en-US" dirty="0" smtClean="0"/>
              <a:t>IL MODO CONDIZIONALE</a:t>
            </a:r>
            <a:endParaRPr lang="bg-BG" dirty="0"/>
          </a:p>
        </p:txBody>
      </p:sp>
    </p:spTree>
    <p:extLst>
      <p:ext uri="{BB962C8B-B14F-4D97-AF65-F5344CB8AC3E}">
        <p14:creationId xmlns="" xmlns:p14="http://schemas.microsoft.com/office/powerpoint/2010/main" val="1488799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87562"/>
          </a:xfrm>
        </p:spPr>
        <p:txBody>
          <a:bodyPr>
            <a:noAutofit/>
          </a:bodyPr>
          <a:lstStyle/>
          <a:p>
            <a:pPr algn="l"/>
            <a:r>
              <a:rPr lang="en-US" sz="2000" b="1" dirty="0" smtClean="0"/>
              <a:t/>
            </a:r>
            <a:br>
              <a:rPr lang="en-US" sz="2000" b="1" dirty="0" smtClean="0"/>
            </a:br>
            <a:r>
              <a:rPr lang="en-US" sz="2000" b="1" dirty="0" smtClean="0"/>
              <a:t/>
            </a:r>
            <a:br>
              <a:rPr lang="en-US" sz="2000" b="1" dirty="0" smtClean="0"/>
            </a:br>
            <a:r>
              <a:rPr lang="en-US" sz="2000" b="1" dirty="0" smtClean="0"/>
              <a:t>FUTURO </a:t>
            </a:r>
            <a:r>
              <a:rPr lang="en-US" sz="2000" b="1" dirty="0" smtClean="0"/>
              <a:t>NEL </a:t>
            </a:r>
            <a:r>
              <a:rPr lang="en-US" sz="2000" b="1" dirty="0" smtClean="0"/>
              <a:t>PASSATO</a:t>
            </a:r>
            <a:br>
              <a:rPr lang="en-US" sz="2000" b="1" dirty="0" smtClean="0"/>
            </a:br>
            <a:r>
              <a:rPr lang="en-US" sz="2000" dirty="0" smtClean="0"/>
              <a:t/>
            </a:r>
            <a:br>
              <a:rPr lang="en-US" sz="2000" dirty="0" smtClean="0"/>
            </a:br>
            <a:r>
              <a:rPr lang="bg-BG" sz="2000" dirty="0" smtClean="0"/>
              <a:t>Il </a:t>
            </a:r>
            <a:r>
              <a:rPr lang="it-IT" sz="2000" dirty="0" smtClean="0"/>
              <a:t>condizionale composto </a:t>
            </a:r>
            <a:r>
              <a:rPr lang="bg-BG" sz="2000" dirty="0" smtClean="0"/>
              <a:t>si usa in frasi dipendenti per esprimere un’azione posteriore ad un’altra passata </a:t>
            </a:r>
            <a:r>
              <a:rPr lang="bg-BG" sz="2000" b="1" dirty="0" smtClean="0"/>
              <a:t>(futuro nel passato). </a:t>
            </a:r>
            <a:r>
              <a:rPr lang="bg-BG" sz="2000" dirty="0" smtClean="0"/>
              <a:t>In questo caso il </a:t>
            </a:r>
            <a:r>
              <a:rPr lang="it-IT" sz="2000" dirty="0" smtClean="0"/>
              <a:t>condizionale composto </a:t>
            </a:r>
            <a:r>
              <a:rPr lang="bg-BG" sz="2000" b="1" dirty="0" smtClean="0"/>
              <a:t>dipende sempre </a:t>
            </a:r>
            <a:r>
              <a:rPr lang="bg-BG" sz="2000" dirty="0" smtClean="0"/>
              <a:t>da un verbo principale </a:t>
            </a:r>
            <a:r>
              <a:rPr lang="bg-BG" sz="2000" b="1" dirty="0" smtClean="0"/>
              <a:t>al passato non legato al presente</a:t>
            </a:r>
            <a:r>
              <a:rPr lang="bg-BG" sz="2000" dirty="0" smtClean="0"/>
              <a:t>.  </a:t>
            </a:r>
            <a:br>
              <a:rPr lang="bg-BG" sz="2000" dirty="0" smtClean="0"/>
            </a:br>
            <a:endParaRPr lang="en-US" sz="2000" dirty="0"/>
          </a:p>
        </p:txBody>
      </p:sp>
      <p:sp>
        <p:nvSpPr>
          <p:cNvPr id="3" name="Content Placeholder 2"/>
          <p:cNvSpPr>
            <a:spLocks noGrp="1"/>
          </p:cNvSpPr>
          <p:nvPr>
            <p:ph sz="quarter" idx="1"/>
          </p:nvPr>
        </p:nvSpPr>
        <p:spPr>
          <a:xfrm>
            <a:off x="457200" y="2362200"/>
            <a:ext cx="8077200" cy="3352800"/>
          </a:xfrm>
        </p:spPr>
        <p:txBody>
          <a:bodyPr>
            <a:normAutofit lnSpcReduction="10000"/>
          </a:bodyPr>
          <a:lstStyle/>
          <a:p>
            <a:endParaRPr lang="en-US" sz="2000" dirty="0" smtClean="0"/>
          </a:p>
          <a:p>
            <a:r>
              <a:rPr lang="bg-BG" sz="2000" dirty="0" smtClean="0"/>
              <a:t>Ho saputo con molto anticipo che Marco sarebbe arrivato alle sei. </a:t>
            </a:r>
            <a:endParaRPr lang="en-US" sz="2000" dirty="0" smtClean="0"/>
          </a:p>
          <a:p>
            <a:endParaRPr lang="bg-BG" sz="2000" dirty="0" smtClean="0"/>
          </a:p>
          <a:p>
            <a:r>
              <a:rPr lang="bg-BG" sz="2000" dirty="0" smtClean="0"/>
              <a:t>Pensavo che il tempo sarebbe cambiato presto. </a:t>
            </a:r>
            <a:endParaRPr lang="en-US" sz="2000" dirty="0" smtClean="0"/>
          </a:p>
          <a:p>
            <a:endParaRPr lang="bg-BG" sz="2000" dirty="0" smtClean="0"/>
          </a:p>
          <a:p>
            <a:r>
              <a:rPr lang="bg-BG" sz="2000" dirty="0" smtClean="0"/>
              <a:t>Immaginavo che Marco sarebbe tornato tardi. </a:t>
            </a:r>
            <a:endParaRPr lang="en-US" sz="2000" dirty="0" smtClean="0"/>
          </a:p>
          <a:p>
            <a:endParaRPr lang="bg-BG" sz="2000" dirty="0" smtClean="0"/>
          </a:p>
          <a:p>
            <a:r>
              <a:rPr lang="bg-BG" sz="2000" dirty="0" smtClean="0"/>
              <a:t>Quel giorno Marco ha detto che sarebbe partito per un viaggio di lavoro. </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dissolve">
                                      <p:cBhvr>
                                        <p:cTn id="18" dur="500"/>
                                        <p:tgtEl>
                                          <p:spTgt spid="3">
                                            <p:txEl>
                                              <p:pRg st="5" end="5"/>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dissolve">
                                      <p:cBhvr>
                                        <p:cTn id="2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706562"/>
          </a:xfrm>
        </p:spPr>
        <p:txBody>
          <a:bodyPr>
            <a:normAutofit fontScale="90000"/>
          </a:bodyPr>
          <a:lstStyle/>
          <a:p>
            <a:r>
              <a:rPr lang="en-US" b="1" dirty="0" smtClean="0">
                <a:hlinkClick r:id="rId2"/>
              </a:rPr>
              <a:t/>
            </a:r>
            <a:br>
              <a:rPr lang="en-US" b="1" dirty="0" smtClean="0">
                <a:hlinkClick r:id="rId2"/>
              </a:rPr>
            </a:br>
            <a:r>
              <a:rPr lang="bg-BG" sz="5300" b="1" u="sng" dirty="0" smtClean="0"/>
              <a:t>Uso del condizionale</a:t>
            </a:r>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2800" b="1" dirty="0" smtClean="0"/>
              <a:t/>
            </a:r>
            <a:br>
              <a:rPr lang="en-US" sz="2800" b="1" dirty="0" smtClean="0"/>
            </a:br>
            <a:r>
              <a:rPr lang="bg-BG" sz="2800" b="1" dirty="0" smtClean="0"/>
              <a:t>Il condizionale semplice (o condizionale presente) esprime:</a:t>
            </a:r>
            <a:r>
              <a:rPr lang="en-US" sz="2800" dirty="0" smtClean="0"/>
              <a:t/>
            </a:r>
            <a:br>
              <a:rPr lang="en-US" sz="2800" dirty="0" smtClean="0"/>
            </a:br>
            <a:endParaRPr lang="en-US" sz="2800" dirty="0"/>
          </a:p>
        </p:txBody>
      </p:sp>
      <p:sp>
        <p:nvSpPr>
          <p:cNvPr id="3" name="Content Placeholder 2"/>
          <p:cNvSpPr>
            <a:spLocks noGrp="1"/>
          </p:cNvSpPr>
          <p:nvPr>
            <p:ph sz="quarter" idx="1"/>
          </p:nvPr>
        </p:nvSpPr>
        <p:spPr>
          <a:xfrm>
            <a:off x="457200" y="1600200"/>
            <a:ext cx="8229600" cy="4419600"/>
          </a:xfrm>
        </p:spPr>
        <p:txBody>
          <a:bodyPr>
            <a:normAutofit fontScale="77500" lnSpcReduction="20000"/>
          </a:bodyPr>
          <a:lstStyle/>
          <a:p>
            <a:pPr lvl="0"/>
            <a:endParaRPr lang="en-US" sz="3400" dirty="0" smtClean="0"/>
          </a:p>
          <a:p>
            <a:pPr lvl="0"/>
            <a:r>
              <a:rPr lang="bg-BG" sz="3400" dirty="0" smtClean="0"/>
              <a:t>Fatti che hanno </a:t>
            </a:r>
            <a:r>
              <a:rPr lang="bg-BG" sz="3400" b="1" dirty="0" smtClean="0"/>
              <a:t>la possibilità di realizzarsi nel presente o nel futuro</a:t>
            </a:r>
            <a:r>
              <a:rPr lang="bg-BG" sz="3400" dirty="0" smtClean="0"/>
              <a:t>, ma non la sicurezza, in quanto sono condizionati da altri fatti o circostanze.</a:t>
            </a:r>
            <a:r>
              <a:rPr lang="bg-BG" dirty="0" smtClean="0"/>
              <a:t/>
            </a:r>
            <a:br>
              <a:rPr lang="bg-BG" dirty="0" smtClean="0"/>
            </a:br>
            <a:r>
              <a:rPr lang="bg-BG" dirty="0" smtClean="0"/>
              <a:t/>
            </a:r>
            <a:br>
              <a:rPr lang="bg-BG" dirty="0" smtClean="0"/>
            </a:br>
            <a:r>
              <a:rPr lang="bg-BG" b="1" i="1" dirty="0" smtClean="0"/>
              <a:t>Scriverei </a:t>
            </a:r>
            <a:r>
              <a:rPr lang="bg-BG" i="1" dirty="0" smtClean="0"/>
              <a:t>a mia madre...</a:t>
            </a:r>
            <a:br>
              <a:rPr lang="bg-BG" i="1" dirty="0" smtClean="0"/>
            </a:br>
            <a:r>
              <a:rPr lang="bg-BG" i="1" dirty="0" smtClean="0"/>
              <a:t>... ma c'è lo sciopero.</a:t>
            </a:r>
            <a:br>
              <a:rPr lang="bg-BG" i="1" dirty="0" smtClean="0"/>
            </a:br>
            <a:r>
              <a:rPr lang="bg-BG" i="1" dirty="0" smtClean="0"/>
              <a:t>... ma non ho tempo.</a:t>
            </a:r>
            <a:br>
              <a:rPr lang="bg-BG" i="1" dirty="0" smtClean="0"/>
            </a:br>
            <a:r>
              <a:rPr lang="bg-BG" i="1" dirty="0" smtClean="0"/>
              <a:t>... se avessi tempo.</a:t>
            </a:r>
            <a:br>
              <a:rPr lang="bg-BG" i="1" dirty="0" smtClean="0"/>
            </a:br>
            <a:r>
              <a:rPr lang="bg-BG" i="1" dirty="0" smtClean="0"/>
              <a:t>... se non ci fosse lo sciopero della posta. </a:t>
            </a:r>
            <a:endParaRPr lang="en-US" i="1" dirty="0" smtClean="0"/>
          </a:p>
          <a:p>
            <a:pPr lvl="0"/>
            <a:endParaRPr lang="en-US" dirty="0" smtClean="0"/>
          </a:p>
          <a:p>
            <a:pPr lvl="0">
              <a:buNone/>
            </a:pPr>
            <a:r>
              <a:rPr lang="bg-BG" dirty="0" smtClean="0"/>
              <a:t/>
            </a:r>
            <a:br>
              <a:rPr lang="bg-BG" dirty="0" smtClean="0"/>
            </a:br>
            <a:r>
              <a:rPr lang="bg-BG" dirty="0" smtClean="0"/>
              <a:t>  </a:t>
            </a:r>
            <a:endParaRPr lang="en-US" dirty="0" smtClean="0"/>
          </a:p>
          <a:p>
            <a:pPr lvl="0"/>
            <a:endParaRPr lang="en-US" i="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bg-BG" sz="2400" b="1" dirty="0" smtClean="0"/>
              <a:t>Il condizionale semplice (o condizionale presente) esprime:</a:t>
            </a:r>
            <a:endParaRPr lang="en-US" sz="2400" dirty="0"/>
          </a:p>
        </p:txBody>
      </p:sp>
      <p:sp>
        <p:nvSpPr>
          <p:cNvPr id="3" name="Content Placeholder 2"/>
          <p:cNvSpPr>
            <a:spLocks noGrp="1"/>
          </p:cNvSpPr>
          <p:nvPr>
            <p:ph sz="quarter" idx="1"/>
          </p:nvPr>
        </p:nvSpPr>
        <p:spPr>
          <a:xfrm>
            <a:off x="457200" y="1371600"/>
            <a:ext cx="8229600" cy="4953000"/>
          </a:xfrm>
        </p:spPr>
        <p:txBody>
          <a:bodyPr>
            <a:normAutofit fontScale="70000" lnSpcReduction="20000"/>
          </a:bodyPr>
          <a:lstStyle/>
          <a:p>
            <a:pPr lvl="0"/>
            <a:endParaRPr lang="en-US" sz="3400" dirty="0" smtClean="0"/>
          </a:p>
          <a:p>
            <a:pPr lvl="0"/>
            <a:r>
              <a:rPr lang="bg-BG" sz="3400" dirty="0" smtClean="0"/>
              <a:t>Una richiesta o un desiderio formulati con </a:t>
            </a:r>
            <a:r>
              <a:rPr lang="bg-BG" sz="3400" b="1" dirty="0" smtClean="0"/>
              <a:t>cortesia</a:t>
            </a:r>
            <a:r>
              <a:rPr lang="bg-BG" sz="3400" dirty="0" smtClean="0"/>
              <a:t> o modest</a:t>
            </a:r>
            <a:r>
              <a:rPr lang="en-US" sz="3400" dirty="0" smtClean="0"/>
              <a:t>a’</a:t>
            </a:r>
            <a:r>
              <a:rPr lang="bg-BG" sz="3400" dirty="0" smtClean="0"/>
              <a:t>: *</a:t>
            </a:r>
            <a:r>
              <a:rPr lang="bg-BG" dirty="0" smtClean="0"/>
              <a:t/>
            </a:r>
            <a:br>
              <a:rPr lang="bg-BG" dirty="0" smtClean="0"/>
            </a:br>
            <a:r>
              <a:rPr lang="bg-BG" i="1" dirty="0" smtClean="0"/>
              <a:t/>
            </a:r>
            <a:br>
              <a:rPr lang="bg-BG" i="1" dirty="0" smtClean="0"/>
            </a:br>
            <a:r>
              <a:rPr lang="bg-BG" b="1" i="1" dirty="0" smtClean="0"/>
              <a:t>Vorrei </a:t>
            </a:r>
            <a:r>
              <a:rPr lang="bg-BG" i="1" dirty="0" smtClean="0"/>
              <a:t>vedere un paio di guanti.</a:t>
            </a:r>
            <a:br>
              <a:rPr lang="bg-BG" i="1" dirty="0" smtClean="0"/>
            </a:br>
            <a:r>
              <a:rPr lang="bg-BG" b="1" i="1" dirty="0" smtClean="0"/>
              <a:t>Dovresti </a:t>
            </a:r>
            <a:r>
              <a:rPr lang="bg-BG" i="1" dirty="0" smtClean="0"/>
              <a:t>studiare di più.</a:t>
            </a:r>
            <a:br>
              <a:rPr lang="bg-BG" i="1" dirty="0" smtClean="0"/>
            </a:br>
            <a:r>
              <a:rPr lang="bg-BG" b="1" i="1" dirty="0" smtClean="0"/>
              <a:t>Avrei  </a:t>
            </a:r>
            <a:r>
              <a:rPr lang="bg-BG" i="1" dirty="0" smtClean="0"/>
              <a:t>fame... </a:t>
            </a:r>
            <a:r>
              <a:rPr lang="bg-BG" b="1" i="1" dirty="0" smtClean="0"/>
              <a:t>Vorrei </a:t>
            </a:r>
            <a:r>
              <a:rPr lang="bg-BG" i="1" dirty="0" smtClean="0"/>
              <a:t>mangiare.</a:t>
            </a:r>
            <a:br>
              <a:rPr lang="bg-BG" i="1" dirty="0" smtClean="0"/>
            </a:br>
            <a:r>
              <a:rPr lang="bg-BG" b="1" i="1" dirty="0" smtClean="0"/>
              <a:t>Direi </a:t>
            </a:r>
            <a:r>
              <a:rPr lang="bg-BG" i="1" dirty="0" smtClean="0"/>
              <a:t>di no!</a:t>
            </a:r>
            <a:br>
              <a:rPr lang="bg-BG" i="1" dirty="0" smtClean="0"/>
            </a:br>
            <a:r>
              <a:rPr lang="bg-BG" i="1" dirty="0" smtClean="0"/>
              <a:t>Non </a:t>
            </a:r>
            <a:r>
              <a:rPr lang="bg-BG" b="1" i="1" dirty="0" smtClean="0"/>
              <a:t>saprei </a:t>
            </a:r>
            <a:r>
              <a:rPr lang="bg-BG" i="1" dirty="0" smtClean="0"/>
              <a:t>come rispondere.</a:t>
            </a:r>
            <a:br>
              <a:rPr lang="bg-BG" i="1" dirty="0" smtClean="0"/>
            </a:br>
            <a:r>
              <a:rPr lang="bg-BG" b="1" i="1" dirty="0" smtClean="0"/>
              <a:t>Direi </a:t>
            </a:r>
            <a:r>
              <a:rPr lang="bg-BG" i="1" dirty="0" smtClean="0"/>
              <a:t>che è sgarbato a comportarsi così.</a:t>
            </a:r>
            <a:br>
              <a:rPr lang="bg-BG" i="1" dirty="0" smtClean="0"/>
            </a:br>
            <a:r>
              <a:rPr lang="bg-BG" b="1" i="1" dirty="0" smtClean="0"/>
              <a:t>Potrebbe </a:t>
            </a:r>
            <a:r>
              <a:rPr lang="bg-BG" i="1" dirty="0" smtClean="0"/>
              <a:t>fissarmi un appuntamento.</a:t>
            </a:r>
            <a:r>
              <a:rPr lang="bg-BG" dirty="0" smtClean="0"/>
              <a:t> </a:t>
            </a:r>
            <a:endParaRPr lang="en-US" dirty="0" smtClean="0"/>
          </a:p>
          <a:p>
            <a:pPr lvl="0"/>
            <a:endParaRPr lang="en-US" dirty="0" smtClean="0"/>
          </a:p>
          <a:p>
            <a:pPr lvl="0"/>
            <a:r>
              <a:rPr lang="bg-BG" dirty="0" smtClean="0"/>
              <a:t>* Tutte queste forme verbali al condizionale semplice possono essere sostituite da forme al presente indicativo: le espressioni risulterebbero più dirette, più forti o franche.</a:t>
            </a:r>
            <a:r>
              <a:rPr lang="bg-BG" i="1" dirty="0" smtClean="0"/>
              <a:t/>
            </a:r>
            <a:br>
              <a:rPr lang="bg-BG" i="1" dirty="0" smtClean="0"/>
            </a:br>
            <a:r>
              <a:rPr lang="bg-BG" i="1" dirty="0" smtClean="0"/>
              <a:t/>
            </a:r>
            <a:br>
              <a:rPr lang="bg-BG" i="1" dirty="0" smtClean="0"/>
            </a:br>
            <a:r>
              <a:rPr lang="bg-BG" i="1" dirty="0" smtClean="0"/>
              <a:t>Voglio vedere un paio di guanti.</a:t>
            </a:r>
            <a:br>
              <a:rPr lang="bg-BG" i="1" dirty="0" smtClean="0"/>
            </a:br>
            <a:r>
              <a:rPr lang="bg-BG" i="1" dirty="0" smtClean="0"/>
              <a:t>Ho fame... Voglio mangiare.</a:t>
            </a:r>
            <a:br>
              <a:rPr lang="bg-BG" i="1" dirty="0" smtClean="0"/>
            </a:br>
            <a:r>
              <a:rPr lang="bg-BG" i="1" dirty="0" smtClean="0"/>
              <a:t>Dico di no! </a:t>
            </a:r>
            <a:br>
              <a:rPr lang="bg-BG" i="1" dirty="0" smtClean="0"/>
            </a:br>
            <a:r>
              <a:rPr lang="bg-BG" i="1" dirty="0" smtClean="0"/>
              <a:t>Non so come rispondere.</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bg-BG" sz="2400" b="1" dirty="0" smtClean="0"/>
              <a:t>Il condizionale semplice (o condizionale presente) esprime:</a:t>
            </a:r>
            <a:endParaRPr lang="en-US" sz="2400" dirty="0"/>
          </a:p>
        </p:txBody>
      </p:sp>
      <p:sp>
        <p:nvSpPr>
          <p:cNvPr id="3" name="Content Placeholder 2"/>
          <p:cNvSpPr>
            <a:spLocks noGrp="1"/>
          </p:cNvSpPr>
          <p:nvPr>
            <p:ph sz="quarter" idx="1"/>
          </p:nvPr>
        </p:nvSpPr>
        <p:spPr>
          <a:xfrm>
            <a:off x="457200" y="1676401"/>
            <a:ext cx="8229600" cy="4038600"/>
          </a:xfrm>
        </p:spPr>
        <p:txBody>
          <a:bodyPr>
            <a:normAutofit fontScale="92500" lnSpcReduction="10000"/>
          </a:bodyPr>
          <a:lstStyle/>
          <a:p>
            <a:pPr lvl="0"/>
            <a:r>
              <a:rPr lang="bg-BG" sz="3000" b="1" dirty="0" smtClean="0"/>
              <a:t>Notizie o fatti non confermati</a:t>
            </a:r>
            <a:r>
              <a:rPr lang="bg-BG" sz="3000" dirty="0" smtClean="0"/>
              <a:t>: questo uso è tipico dello stile giornalistico, quando si riportano voci non sicure:</a:t>
            </a:r>
            <a:br>
              <a:rPr lang="bg-BG" sz="3000" dirty="0" smtClean="0"/>
            </a:br>
            <a:r>
              <a:rPr lang="bg-BG" sz="3000" i="1" dirty="0" smtClean="0"/>
              <a:t/>
            </a:r>
            <a:br>
              <a:rPr lang="bg-BG" sz="3000" i="1" dirty="0" smtClean="0"/>
            </a:br>
            <a:r>
              <a:rPr lang="bg-BG" sz="3000" i="1" dirty="0" smtClean="0"/>
              <a:t>Secondo voci non confermate gli sposi, dopo la cerimonia </a:t>
            </a:r>
            <a:r>
              <a:rPr lang="bg-BG" sz="3000" b="1" i="1" dirty="0" smtClean="0"/>
              <a:t>avrebbero </a:t>
            </a:r>
            <a:r>
              <a:rPr lang="bg-BG" sz="3000" i="1" dirty="0" smtClean="0"/>
              <a:t>l'intenzione di andare in un'isola del Mediterraneo, dove </a:t>
            </a:r>
            <a:r>
              <a:rPr lang="bg-BG" sz="3000" b="1" i="1" dirty="0" smtClean="0"/>
              <a:t>si fermerebbero</a:t>
            </a:r>
            <a:r>
              <a:rPr lang="bg-BG" sz="3000" i="1" dirty="0" smtClean="0"/>
              <a:t> per alcuni giorni in una villa di amici di famiglia e poi </a:t>
            </a:r>
            <a:r>
              <a:rPr lang="bg-BG" sz="3000" b="1" i="1" dirty="0" smtClean="0"/>
              <a:t>proseguirebbero </a:t>
            </a:r>
            <a:r>
              <a:rPr lang="bg-BG" sz="3000" i="1" dirty="0" smtClean="0"/>
              <a:t>per una crociera lungo le coste greche.</a:t>
            </a:r>
            <a:endParaRPr lang="en-US" sz="3000" i="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bg-BG" sz="2200" dirty="0" smtClean="0"/>
              <a:t>Il condizionale composto si riferisce a un tempo passato ed ha gli stessi valori del condizionale semplice.</a:t>
            </a:r>
            <a:r>
              <a:rPr lang="bg-BG" sz="2200" b="1" dirty="0" smtClean="0"/>
              <a:t>Il condizionale composto (o passato) esprime:</a:t>
            </a:r>
            <a:endParaRPr lang="en-US" dirty="0"/>
          </a:p>
        </p:txBody>
      </p:sp>
      <p:sp>
        <p:nvSpPr>
          <p:cNvPr id="3" name="Content Placeholder 2"/>
          <p:cNvSpPr>
            <a:spLocks noGrp="1"/>
          </p:cNvSpPr>
          <p:nvPr>
            <p:ph sz="quarter" idx="1"/>
          </p:nvPr>
        </p:nvSpPr>
        <p:spPr>
          <a:xfrm>
            <a:off x="457200" y="1295400"/>
            <a:ext cx="8229600" cy="5029200"/>
          </a:xfrm>
        </p:spPr>
        <p:txBody>
          <a:bodyPr>
            <a:normAutofit fontScale="62500" lnSpcReduction="20000"/>
          </a:bodyPr>
          <a:lstStyle/>
          <a:p>
            <a:pPr lvl="0"/>
            <a:endParaRPr lang="en-US" dirty="0" smtClean="0"/>
          </a:p>
          <a:p>
            <a:pPr lvl="0"/>
            <a:r>
              <a:rPr lang="bg-BG" dirty="0" smtClean="0"/>
              <a:t>Fatti che non </a:t>
            </a:r>
            <a:r>
              <a:rPr lang="bg-BG" b="1" dirty="0" smtClean="0"/>
              <a:t>hanno avuto la possibilità di realizzarsi</a:t>
            </a:r>
            <a:r>
              <a:rPr lang="bg-BG" dirty="0" smtClean="0"/>
              <a:t>, in quanto sono stati ostacolati da altri fatti o circostanze.</a:t>
            </a:r>
            <a:br>
              <a:rPr lang="bg-BG" dirty="0" smtClean="0"/>
            </a:br>
            <a:r>
              <a:rPr lang="bg-BG" dirty="0" smtClean="0"/>
              <a:t/>
            </a:r>
            <a:br>
              <a:rPr lang="bg-BG" dirty="0" smtClean="0"/>
            </a:br>
            <a:r>
              <a:rPr lang="bg-BG" b="1" i="1" dirty="0" smtClean="0"/>
              <a:t>Avrei scritto</a:t>
            </a:r>
            <a:r>
              <a:rPr lang="bg-BG" i="1" dirty="0" smtClean="0"/>
              <a:t> a mia madre...</a:t>
            </a:r>
            <a:r>
              <a:rPr lang="bg-BG" dirty="0" smtClean="0"/>
              <a:t/>
            </a:r>
            <a:br>
              <a:rPr lang="bg-BG" dirty="0" smtClean="0"/>
            </a:br>
            <a:r>
              <a:rPr lang="bg-BG" i="1" dirty="0" smtClean="0"/>
              <a:t>... ma c'è lo sciopero.</a:t>
            </a:r>
            <a:br>
              <a:rPr lang="bg-BG" i="1" dirty="0" smtClean="0"/>
            </a:br>
            <a:r>
              <a:rPr lang="bg-BG" i="1" dirty="0" smtClean="0"/>
              <a:t>... ma non ho tempo.</a:t>
            </a:r>
            <a:br>
              <a:rPr lang="bg-BG" i="1" dirty="0" smtClean="0"/>
            </a:br>
            <a:r>
              <a:rPr lang="bg-BG" i="1" dirty="0" smtClean="0"/>
              <a:t>... se avessi tempo.</a:t>
            </a:r>
            <a:br>
              <a:rPr lang="bg-BG" i="1" dirty="0" smtClean="0"/>
            </a:br>
            <a:r>
              <a:rPr lang="bg-BG" i="1" dirty="0" smtClean="0"/>
              <a:t>... se non ci fosse lo sciopero della posta. </a:t>
            </a:r>
            <a:endParaRPr lang="en-US" i="1" dirty="0" smtClean="0"/>
          </a:p>
          <a:p>
            <a:pPr lvl="0">
              <a:buNone/>
            </a:pPr>
            <a:r>
              <a:rPr lang="bg-BG" i="1" dirty="0" smtClean="0"/>
              <a:t> </a:t>
            </a:r>
            <a:endParaRPr lang="en-US" dirty="0" smtClean="0"/>
          </a:p>
          <a:p>
            <a:pPr lvl="0"/>
            <a:r>
              <a:rPr lang="bg-BG" dirty="0" smtClean="0"/>
              <a:t>Un </a:t>
            </a:r>
            <a:r>
              <a:rPr lang="bg-BG" b="1" dirty="0" smtClean="0"/>
              <a:t>desiderio non realizzato</a:t>
            </a:r>
            <a:r>
              <a:rPr lang="bg-BG" dirty="0" smtClean="0"/>
              <a:t>:</a:t>
            </a:r>
            <a:br>
              <a:rPr lang="bg-BG" dirty="0" smtClean="0"/>
            </a:br>
            <a:r>
              <a:rPr lang="bg-BG" dirty="0" smtClean="0"/>
              <a:t/>
            </a:r>
            <a:br>
              <a:rPr lang="bg-BG" dirty="0" smtClean="0"/>
            </a:br>
            <a:r>
              <a:rPr lang="bg-BG" i="1" dirty="0" smtClean="0"/>
              <a:t>Avevo fame... </a:t>
            </a:r>
            <a:r>
              <a:rPr lang="bg-BG" b="1" i="1" dirty="0" smtClean="0"/>
              <a:t>Avrei voluto</a:t>
            </a:r>
            <a:r>
              <a:rPr lang="bg-BG" i="1" dirty="0" smtClean="0"/>
              <a:t> mangiare.</a:t>
            </a:r>
            <a:br>
              <a:rPr lang="bg-BG" i="1" dirty="0" smtClean="0"/>
            </a:br>
            <a:r>
              <a:rPr lang="bg-BG" i="1" dirty="0" smtClean="0"/>
              <a:t>Mi </a:t>
            </a:r>
            <a:r>
              <a:rPr lang="bg-BG" b="1" i="1" dirty="0" smtClean="0"/>
              <a:t>sarebbe piaciuto </a:t>
            </a:r>
            <a:r>
              <a:rPr lang="bg-BG" i="1" dirty="0" smtClean="0"/>
              <a:t>andare al concerto con Renato, ma avevo già un altro impegno.</a:t>
            </a:r>
            <a:br>
              <a:rPr lang="bg-BG" i="1" dirty="0" smtClean="0"/>
            </a:br>
            <a:r>
              <a:rPr lang="bg-BG" b="1" i="1" dirty="0" smtClean="0"/>
              <a:t>Avresti partecipato </a:t>
            </a:r>
            <a:r>
              <a:rPr lang="bg-BG" i="1" dirty="0" smtClean="0"/>
              <a:t>volentieri a quel concorso?</a:t>
            </a:r>
            <a:br>
              <a:rPr lang="bg-BG" i="1" dirty="0" smtClean="0"/>
            </a:br>
            <a:r>
              <a:rPr lang="bg-BG" b="1" i="1" dirty="0" smtClean="0"/>
              <a:t>Avresti dovuto </a:t>
            </a:r>
            <a:r>
              <a:rPr lang="bg-BG" i="1" dirty="0" smtClean="0"/>
              <a:t>studiare di più.</a:t>
            </a:r>
            <a:endParaRPr lang="en-US" i="1" dirty="0" smtClean="0"/>
          </a:p>
          <a:p>
            <a:pPr lvl="0">
              <a:buNone/>
            </a:pPr>
            <a:endParaRPr lang="en-US" dirty="0" smtClean="0"/>
          </a:p>
          <a:p>
            <a:pPr lvl="0"/>
            <a:r>
              <a:rPr lang="bg-BG" b="1" dirty="0" smtClean="0"/>
              <a:t>Notizie o fatti non confermati</a:t>
            </a:r>
            <a:r>
              <a:rPr lang="bg-BG" dirty="0" smtClean="0"/>
              <a:t>: questo è un uso tipico dello stile giornalistico, quando si riportano voci non sicure.</a:t>
            </a:r>
            <a:br>
              <a:rPr lang="bg-BG" dirty="0" smtClean="0"/>
            </a:br>
            <a:r>
              <a:rPr lang="bg-BG" dirty="0" smtClean="0"/>
              <a:t/>
            </a:r>
            <a:br>
              <a:rPr lang="bg-BG" dirty="0" smtClean="0"/>
            </a:br>
            <a:r>
              <a:rPr lang="bg-BG" i="1" dirty="0" smtClean="0"/>
              <a:t>Secondo voci non confermate, gli sposi, dopo la cerimonia,</a:t>
            </a:r>
            <a:r>
              <a:rPr lang="bg-BG" b="1" i="1" dirty="0" smtClean="0"/>
              <a:t> sarebbero andati</a:t>
            </a:r>
            <a:r>
              <a:rPr lang="bg-BG" i="1" dirty="0" smtClean="0"/>
              <a:t> in un'isola del Mediterraneo, dove</a:t>
            </a:r>
            <a:r>
              <a:rPr lang="bg-BG" b="1" i="1" dirty="0" smtClean="0"/>
              <a:t> si sarebbero fermati </a:t>
            </a:r>
            <a:r>
              <a:rPr lang="bg-BG" i="1" dirty="0" smtClean="0"/>
              <a:t>per alcuni giorni un una villa di amici di famiglia e poi </a:t>
            </a:r>
            <a:r>
              <a:rPr lang="bg-BG" b="1" i="1" dirty="0" smtClean="0"/>
              <a:t>avrebbero proseguito </a:t>
            </a:r>
            <a:r>
              <a:rPr lang="bg-BG" i="1" dirty="0" smtClean="0"/>
              <a:t>per una crociera lungo le coste greche.</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 calcmode="lin" valueType="num">
                                      <p:cBhvr additive="base">
                                        <p:cTn id="2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dirty="0" smtClean="0"/>
              <a:t>Forme del condizionale semplice</a:t>
            </a:r>
            <a:br>
              <a:rPr lang="it-IT" dirty="0" smtClean="0"/>
            </a:br>
            <a:endParaRPr lang="bg-BG" dirty="0"/>
          </a:p>
        </p:txBody>
      </p:sp>
      <p:sp>
        <p:nvSpPr>
          <p:cNvPr id="3" name="Content Placeholder 2"/>
          <p:cNvSpPr>
            <a:spLocks noGrp="1"/>
          </p:cNvSpPr>
          <p:nvPr>
            <p:ph sz="quarter" idx="1"/>
          </p:nvPr>
        </p:nvSpPr>
        <p:spPr>
          <a:xfrm>
            <a:off x="915059" y="1772816"/>
            <a:ext cx="8229600" cy="4525963"/>
          </a:xfrm>
        </p:spPr>
        <p:txBody>
          <a:bodyPr>
            <a:normAutofit/>
          </a:bodyPr>
          <a:lstStyle/>
          <a:p>
            <a:pPr marL="0" indent="0">
              <a:buNone/>
            </a:pPr>
            <a:endParaRPr lang="it-IT" dirty="0" smtClean="0"/>
          </a:p>
          <a:p>
            <a:pPr marL="0" indent="0">
              <a:buNone/>
            </a:pPr>
            <a:r>
              <a:rPr lang="it-IT" dirty="0" smtClean="0"/>
              <a:t> </a:t>
            </a:r>
          </a:p>
          <a:p>
            <a:endParaRPr lang="it-IT" dirty="0" smtClean="0"/>
          </a:p>
          <a:p>
            <a:endParaRPr lang="it-IT" dirty="0" smtClean="0"/>
          </a:p>
          <a:p>
            <a:endParaRPr lang="it-IT" dirty="0" smtClean="0"/>
          </a:p>
          <a:p>
            <a:pPr marL="0" indent="0">
              <a:buNone/>
            </a:pPr>
            <a:r>
              <a:rPr lang="it-IT" dirty="0" smtClean="0"/>
              <a:t> </a:t>
            </a:r>
          </a:p>
          <a:p>
            <a:endParaRPr lang="bg-BG" dirty="0"/>
          </a:p>
        </p:txBody>
      </p:sp>
      <p:graphicFrame>
        <p:nvGraphicFramePr>
          <p:cNvPr id="4" name="Table 3"/>
          <p:cNvGraphicFramePr>
            <a:graphicFrameLocks noGrp="1"/>
          </p:cNvGraphicFramePr>
          <p:nvPr>
            <p:extLst>
              <p:ext uri="{D42A27DB-BD31-4B8C-83A1-F6EECF244321}">
                <p14:modId xmlns="" xmlns:p14="http://schemas.microsoft.com/office/powerpoint/2010/main" val="4288700867"/>
              </p:ext>
            </p:extLst>
          </p:nvPr>
        </p:nvGraphicFramePr>
        <p:xfrm>
          <a:off x="1331640" y="980729"/>
          <a:ext cx="6408711" cy="5112571"/>
        </p:xfrm>
        <a:graphic>
          <a:graphicData uri="http://schemas.openxmlformats.org/drawingml/2006/table">
            <a:tbl>
              <a:tblPr firstRow="1" bandRow="1">
                <a:tableStyleId>{5C22544A-7EE6-4342-B048-85BDC9FD1C3A}</a:tableStyleId>
              </a:tblPr>
              <a:tblGrid>
                <a:gridCol w="2136237"/>
                <a:gridCol w="2136237"/>
                <a:gridCol w="2136237"/>
              </a:tblGrid>
              <a:tr h="7583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 ARE </a:t>
                      </a:r>
                    </a:p>
                    <a:p>
                      <a:endParaRPr lang="bg-BG"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 ERE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IRE </a:t>
                      </a:r>
                    </a:p>
                  </a:txBody>
                  <a:tcPr/>
                </a:tc>
              </a:tr>
              <a:tr h="6220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mangiare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prendere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preferire</a:t>
                      </a:r>
                    </a:p>
                  </a:txBody>
                  <a:tcPr/>
                </a:tc>
              </a:tr>
              <a:tr h="6220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mangerei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prenderei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preferirei</a:t>
                      </a:r>
                    </a:p>
                  </a:txBody>
                  <a:tcPr/>
                </a:tc>
              </a:tr>
              <a:tr h="6220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mangeresti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prenderesti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preferiresti</a:t>
                      </a:r>
                    </a:p>
                  </a:txBody>
                  <a:tcPr/>
                </a:tc>
              </a:tr>
              <a:tr h="6220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mangerebbe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prenderebbe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preferirebbe</a:t>
                      </a:r>
                    </a:p>
                  </a:txBody>
                  <a:tcPr/>
                </a:tc>
              </a:tr>
              <a:tr h="6220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mangeremmo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prenderemmo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preferiremmo</a:t>
                      </a:r>
                    </a:p>
                  </a:txBody>
                  <a:tcPr/>
                </a:tc>
              </a:tr>
              <a:tr h="6220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mangereste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prendereste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preferireste</a:t>
                      </a:r>
                    </a:p>
                  </a:txBody>
                  <a:tcPr/>
                </a:tc>
              </a:tr>
              <a:tr h="6220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mangerebbero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prenderebbero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preferirebbero</a:t>
                      </a:r>
                    </a:p>
                  </a:txBody>
                  <a:tcPr/>
                </a:tc>
              </a:tr>
            </a:tbl>
          </a:graphicData>
        </a:graphic>
      </p:graphicFrame>
    </p:spTree>
    <p:extLst>
      <p:ext uri="{BB962C8B-B14F-4D97-AF65-F5344CB8AC3E}">
        <p14:creationId xmlns="" xmlns:p14="http://schemas.microsoft.com/office/powerpoint/2010/main" val="3590250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dirty="0" smtClean="0"/>
              <a:t>Irregolarità</a:t>
            </a:r>
            <a:endParaRPr lang="bg-BG" dirty="0"/>
          </a:p>
        </p:txBody>
      </p:sp>
      <p:sp>
        <p:nvSpPr>
          <p:cNvPr id="3" name="Content Placeholder 2"/>
          <p:cNvSpPr>
            <a:spLocks noGrp="1"/>
          </p:cNvSpPr>
          <p:nvPr>
            <p:ph sz="quarter" idx="1"/>
          </p:nvPr>
        </p:nvSpPr>
        <p:spPr>
          <a:xfrm>
            <a:off x="467544" y="1628800"/>
            <a:ext cx="8229600" cy="4525963"/>
          </a:xfrm>
        </p:spPr>
        <p:txBody>
          <a:bodyPr>
            <a:normAutofit/>
          </a:bodyPr>
          <a:lstStyle/>
          <a:p>
            <a:pPr marL="0" indent="0">
              <a:buNone/>
            </a:pPr>
            <a:r>
              <a:rPr lang="it-IT" dirty="0" smtClean="0"/>
              <a:t> </a:t>
            </a:r>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bg-BG" dirty="0"/>
          </a:p>
        </p:txBody>
      </p:sp>
      <p:graphicFrame>
        <p:nvGraphicFramePr>
          <p:cNvPr id="5" name="Table 4"/>
          <p:cNvGraphicFramePr>
            <a:graphicFrameLocks noGrp="1"/>
          </p:cNvGraphicFramePr>
          <p:nvPr>
            <p:extLst>
              <p:ext uri="{D42A27DB-BD31-4B8C-83A1-F6EECF244321}">
                <p14:modId xmlns="" xmlns:p14="http://schemas.microsoft.com/office/powerpoint/2010/main" val="2570132"/>
              </p:ext>
            </p:extLst>
          </p:nvPr>
        </p:nvGraphicFramePr>
        <p:xfrm>
          <a:off x="1763688" y="1556792"/>
          <a:ext cx="5040560" cy="4040520"/>
        </p:xfrm>
        <a:graphic>
          <a:graphicData uri="http://schemas.openxmlformats.org/drawingml/2006/table">
            <a:tbl>
              <a:tblPr firstRow="1" bandRow="1">
                <a:tableStyleId>{C4B1156A-380E-4F78-BDF5-A606A8083BF9}</a:tableStyleId>
              </a:tblPr>
              <a:tblGrid>
                <a:gridCol w="2520280"/>
                <a:gridCol w="2520280"/>
              </a:tblGrid>
              <a:tr h="5050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avere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avrei </a:t>
                      </a:r>
                    </a:p>
                  </a:txBody>
                  <a:tcPr/>
                </a:tc>
              </a:tr>
              <a:tr h="5050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vivere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vivrei </a:t>
                      </a:r>
                    </a:p>
                  </a:txBody>
                  <a:tcPr/>
                </a:tc>
              </a:tr>
              <a:tr h="5050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dare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darei </a:t>
                      </a:r>
                    </a:p>
                  </a:txBody>
                  <a:tcPr/>
                </a:tc>
              </a:tr>
              <a:tr h="5050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fare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farei </a:t>
                      </a:r>
                    </a:p>
                  </a:txBody>
                  <a:tcPr/>
                </a:tc>
              </a:tr>
              <a:tr h="5050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stare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starei </a:t>
                      </a:r>
                      <a:endParaRPr lang="en-US" dirty="0" smtClean="0"/>
                    </a:p>
                  </a:txBody>
                  <a:tcPr/>
                </a:tc>
              </a:tr>
              <a:tr h="5050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rimanere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rimarrei </a:t>
                      </a:r>
                    </a:p>
                  </a:txBody>
                  <a:tcPr/>
                </a:tc>
              </a:tr>
              <a:tr h="5050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tenere </a:t>
                      </a:r>
                    </a:p>
                  </a:txBody>
                  <a:tcPr/>
                </a:tc>
                <a:tc>
                  <a:txBody>
                    <a:bodyPr/>
                    <a:lstStyle/>
                    <a:p>
                      <a:pPr algn="ctr"/>
                      <a:r>
                        <a:rPr lang="it-IT" dirty="0" smtClean="0"/>
                        <a:t>terrei</a:t>
                      </a:r>
                      <a:endParaRPr lang="bg-BG" dirty="0"/>
                    </a:p>
                  </a:txBody>
                  <a:tcPr/>
                </a:tc>
              </a:tr>
              <a:tr h="5050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venire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verrei </a:t>
                      </a:r>
                    </a:p>
                  </a:txBody>
                  <a:tcPr/>
                </a:tc>
              </a:tr>
            </a:tbl>
          </a:graphicData>
        </a:graphic>
      </p:graphicFrame>
    </p:spTree>
    <p:extLst>
      <p:ext uri="{BB962C8B-B14F-4D97-AF65-F5344CB8AC3E}">
        <p14:creationId xmlns="" xmlns:p14="http://schemas.microsoft.com/office/powerpoint/2010/main" val="111686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dirty="0" smtClean="0"/>
              <a:t>Il condizionale semplice si usa:</a:t>
            </a:r>
            <a:endParaRPr lang="bg-BG" dirty="0"/>
          </a:p>
        </p:txBody>
      </p:sp>
      <p:sp>
        <p:nvSpPr>
          <p:cNvPr id="3" name="Content Placeholder 2"/>
          <p:cNvSpPr>
            <a:spLocks noGrp="1"/>
          </p:cNvSpPr>
          <p:nvPr>
            <p:ph sz="quarter" idx="1"/>
          </p:nvPr>
        </p:nvSpPr>
        <p:spPr/>
        <p:txBody>
          <a:bodyPr>
            <a:normAutofit fontScale="92500" lnSpcReduction="20000"/>
          </a:bodyPr>
          <a:lstStyle/>
          <a:p>
            <a:endParaRPr lang="it-IT" dirty="0" smtClean="0"/>
          </a:p>
          <a:p>
            <a:r>
              <a:rPr lang="it-IT" b="1" dirty="0" smtClean="0"/>
              <a:t>Per dire o chiedere una cosa in modo cortese</a:t>
            </a:r>
          </a:p>
          <a:p>
            <a:endParaRPr lang="it-IT" dirty="0" smtClean="0"/>
          </a:p>
          <a:p>
            <a:pPr marL="0" indent="0">
              <a:buNone/>
            </a:pPr>
            <a:r>
              <a:rPr lang="it-IT" dirty="0" smtClean="0"/>
              <a:t>"Saresti cosi gentile da offrirmi una sigaretta?"</a:t>
            </a:r>
          </a:p>
          <a:p>
            <a:endParaRPr lang="it-IT" dirty="0" smtClean="0"/>
          </a:p>
          <a:p>
            <a:r>
              <a:rPr lang="it-IT" b="1" dirty="0" smtClean="0"/>
              <a:t>Per esprimere desiderio o intenzione:</a:t>
            </a:r>
          </a:p>
          <a:p>
            <a:endParaRPr lang="it-IT" dirty="0" smtClean="0"/>
          </a:p>
          <a:p>
            <a:pPr marL="0" indent="0">
              <a:buNone/>
            </a:pPr>
            <a:r>
              <a:rPr lang="it-IT" dirty="0" smtClean="0"/>
              <a:t>"A quest' ora berrei volentieri un té."</a:t>
            </a:r>
          </a:p>
          <a:p>
            <a:endParaRPr lang="it-IT" dirty="0" smtClean="0"/>
          </a:p>
          <a:p>
            <a:r>
              <a:rPr lang="it-IT" b="1" dirty="0" smtClean="0"/>
              <a:t>Per esprimere un' azione condizionata da un' altra:</a:t>
            </a:r>
          </a:p>
          <a:p>
            <a:endParaRPr lang="it-IT" dirty="0" smtClean="0"/>
          </a:p>
          <a:p>
            <a:pPr marL="0" indent="0">
              <a:buNone/>
            </a:pPr>
            <a:r>
              <a:rPr lang="it-IT" dirty="0" smtClean="0"/>
              <a:t>"Ho troppo da fare ,se no uscirei anch'io con loro." </a:t>
            </a:r>
            <a:endParaRPr lang="bg-BG" dirty="0"/>
          </a:p>
        </p:txBody>
      </p:sp>
    </p:spTree>
    <p:extLst>
      <p:ext uri="{BB962C8B-B14F-4D97-AF65-F5344CB8AC3E}">
        <p14:creationId xmlns="" xmlns:p14="http://schemas.microsoft.com/office/powerpoint/2010/main" val="3142174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 calcmode="lin" valueType="num">
                                      <p:cBhvr additive="base">
                                        <p:cTn id="1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1000"/>
                                        <p:tgtEl>
                                          <p:spTgt spid="3">
                                            <p:txEl>
                                              <p:pRg st="7" end="7"/>
                                            </p:txEl>
                                          </p:spTgt>
                                        </p:tgtEl>
                                      </p:cBhvr>
                                    </p:animEffect>
                                    <p:anim calcmode="lin" valueType="num">
                                      <p:cBhvr>
                                        <p:cTn id="2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fade">
                                      <p:cBhvr>
                                        <p:cTn id="37" dur="1000"/>
                                        <p:tgtEl>
                                          <p:spTgt spid="3">
                                            <p:txEl>
                                              <p:pRg st="11" end="11"/>
                                            </p:txEl>
                                          </p:spTgt>
                                        </p:tgtEl>
                                      </p:cBhvr>
                                    </p:animEffect>
                                    <p:anim calcmode="lin" valueType="num">
                                      <p:cBhvr>
                                        <p:cTn id="3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dirty="0" smtClean="0"/>
              <a:t>Forme del condizionale composto</a:t>
            </a:r>
            <a:br>
              <a:rPr lang="it-IT" dirty="0" smtClean="0"/>
            </a:br>
            <a:endParaRPr lang="bg-BG" dirty="0"/>
          </a:p>
        </p:txBody>
      </p:sp>
      <p:sp>
        <p:nvSpPr>
          <p:cNvPr id="3" name="Content Placeholder 2"/>
          <p:cNvSpPr>
            <a:spLocks noGrp="1"/>
          </p:cNvSpPr>
          <p:nvPr>
            <p:ph sz="quarter" idx="1"/>
          </p:nvPr>
        </p:nvSpPr>
        <p:spPr/>
        <p:txBody>
          <a:bodyPr/>
          <a:lstStyle/>
          <a:p>
            <a:pPr marL="0" indent="0" algn="ctr">
              <a:buNone/>
            </a:pPr>
            <a:r>
              <a:rPr lang="it-IT" sz="1800" b="1" dirty="0" smtClean="0"/>
              <a:t>ESSERE/ AVERE in condizionale semplice ed il PARTICIPIO PASSATO </a:t>
            </a:r>
          </a:p>
          <a:p>
            <a:pPr marL="0" indent="0" algn="ctr">
              <a:buNone/>
            </a:pPr>
            <a:r>
              <a:rPr lang="it-IT" sz="1800" b="1" dirty="0" smtClean="0"/>
              <a:t>(del verbo principale)</a:t>
            </a:r>
          </a:p>
          <a:p>
            <a:pPr marL="0" indent="0" algn="ctr">
              <a:buNone/>
            </a:pPr>
            <a:endParaRPr lang="it-IT" sz="1800" b="1" dirty="0" smtClean="0"/>
          </a:p>
          <a:p>
            <a:endParaRPr lang="bg-BG" dirty="0"/>
          </a:p>
        </p:txBody>
      </p:sp>
      <p:graphicFrame>
        <p:nvGraphicFramePr>
          <p:cNvPr id="4" name="Table 3"/>
          <p:cNvGraphicFramePr>
            <a:graphicFrameLocks noGrp="1"/>
          </p:cNvGraphicFramePr>
          <p:nvPr>
            <p:extLst>
              <p:ext uri="{D42A27DB-BD31-4B8C-83A1-F6EECF244321}">
                <p14:modId xmlns="" xmlns:p14="http://schemas.microsoft.com/office/powerpoint/2010/main" val="398684473"/>
              </p:ext>
            </p:extLst>
          </p:nvPr>
        </p:nvGraphicFramePr>
        <p:xfrm>
          <a:off x="1475656" y="2636912"/>
          <a:ext cx="5760640" cy="2560320"/>
        </p:xfrm>
        <a:graphic>
          <a:graphicData uri="http://schemas.openxmlformats.org/drawingml/2006/table">
            <a:tbl>
              <a:tblPr firstRow="1" bandRow="1">
                <a:tableStyleId>{5C22544A-7EE6-4342-B048-85BDC9FD1C3A}</a:tableStyleId>
              </a:tblPr>
              <a:tblGrid>
                <a:gridCol w="2880320"/>
                <a:gridCol w="2880320"/>
              </a:tblGrid>
              <a:tr h="360040">
                <a:tc>
                  <a:txBody>
                    <a:bodyPr/>
                    <a:lstStyle/>
                    <a:p>
                      <a:r>
                        <a:rPr lang="en-US" dirty="0" err="1" smtClean="0"/>
                        <a:t>lavorare</a:t>
                      </a:r>
                      <a:endParaRPr lang="bg-BG" dirty="0"/>
                    </a:p>
                  </a:txBody>
                  <a:tcPr/>
                </a:tc>
                <a:tc>
                  <a:txBody>
                    <a:bodyPr/>
                    <a:lstStyle/>
                    <a:p>
                      <a:r>
                        <a:rPr lang="en-US" dirty="0" err="1" smtClean="0"/>
                        <a:t>partire</a:t>
                      </a:r>
                      <a:endParaRPr lang="bg-BG" dirty="0"/>
                    </a:p>
                  </a:txBody>
                  <a:tcPr/>
                </a:tc>
              </a:tr>
              <a:tr h="360040">
                <a:tc>
                  <a:txBody>
                    <a:bodyPr/>
                    <a:lstStyle/>
                    <a:p>
                      <a:r>
                        <a:rPr lang="en-US" dirty="0" err="1" smtClean="0"/>
                        <a:t>avrei</a:t>
                      </a:r>
                      <a:r>
                        <a:rPr lang="en-US" dirty="0" smtClean="0"/>
                        <a:t> </a:t>
                      </a:r>
                      <a:r>
                        <a:rPr lang="en-US" dirty="0" err="1" smtClean="0"/>
                        <a:t>lavorato</a:t>
                      </a:r>
                      <a:endParaRPr lang="bg-BG" dirty="0"/>
                    </a:p>
                  </a:txBody>
                  <a:tcPr/>
                </a:tc>
                <a:tc>
                  <a:txBody>
                    <a:bodyPr/>
                    <a:lstStyle/>
                    <a:p>
                      <a:r>
                        <a:rPr lang="en-US" dirty="0" err="1" smtClean="0"/>
                        <a:t>sarei</a:t>
                      </a:r>
                      <a:r>
                        <a:rPr lang="en-US" dirty="0" smtClean="0"/>
                        <a:t> </a:t>
                      </a:r>
                      <a:r>
                        <a:rPr lang="en-US" dirty="0" err="1" smtClean="0"/>
                        <a:t>partito</a:t>
                      </a:r>
                      <a:r>
                        <a:rPr lang="en-US" dirty="0" smtClean="0"/>
                        <a:t>/a</a:t>
                      </a:r>
                      <a:endParaRPr lang="bg-BG" dirty="0"/>
                    </a:p>
                  </a:txBody>
                  <a:tcPr/>
                </a:tc>
              </a:tr>
              <a:tr h="360040">
                <a:tc>
                  <a:txBody>
                    <a:bodyPr/>
                    <a:lstStyle/>
                    <a:p>
                      <a:r>
                        <a:rPr lang="en-US" dirty="0" err="1" smtClean="0"/>
                        <a:t>avresti</a:t>
                      </a:r>
                      <a:r>
                        <a:rPr lang="en-US" dirty="0" smtClean="0"/>
                        <a:t> </a:t>
                      </a:r>
                      <a:r>
                        <a:rPr lang="en-US" dirty="0" err="1" smtClean="0"/>
                        <a:t>lavorato</a:t>
                      </a:r>
                      <a:endParaRPr lang="bg-BG" dirty="0"/>
                    </a:p>
                  </a:txBody>
                  <a:tcPr/>
                </a:tc>
                <a:tc>
                  <a:txBody>
                    <a:bodyPr/>
                    <a:lstStyle/>
                    <a:p>
                      <a:r>
                        <a:rPr lang="en-US" dirty="0" err="1" smtClean="0"/>
                        <a:t>saresti</a:t>
                      </a:r>
                      <a:r>
                        <a:rPr lang="en-US" dirty="0" smtClean="0"/>
                        <a:t> </a:t>
                      </a:r>
                      <a:r>
                        <a:rPr lang="en-US" dirty="0" err="1" smtClean="0"/>
                        <a:t>partito</a:t>
                      </a:r>
                      <a:r>
                        <a:rPr lang="en-US" dirty="0" smtClean="0"/>
                        <a:t>/a</a:t>
                      </a:r>
                      <a:endParaRPr lang="bg-BG" dirty="0"/>
                    </a:p>
                  </a:txBody>
                  <a:tcPr/>
                </a:tc>
              </a:tr>
              <a:tr h="360040">
                <a:tc>
                  <a:txBody>
                    <a:bodyPr/>
                    <a:lstStyle/>
                    <a:p>
                      <a:r>
                        <a:rPr lang="en-US" dirty="0" err="1" smtClean="0"/>
                        <a:t>avrebbe</a:t>
                      </a:r>
                      <a:r>
                        <a:rPr lang="en-US" dirty="0" smtClean="0"/>
                        <a:t> </a:t>
                      </a:r>
                      <a:r>
                        <a:rPr lang="en-US" dirty="0" err="1" smtClean="0"/>
                        <a:t>lavorato</a:t>
                      </a:r>
                      <a:endParaRPr lang="bg-BG" dirty="0"/>
                    </a:p>
                  </a:txBody>
                  <a:tcPr/>
                </a:tc>
                <a:tc>
                  <a:txBody>
                    <a:bodyPr/>
                    <a:lstStyle/>
                    <a:p>
                      <a:r>
                        <a:rPr lang="en-US" dirty="0" err="1" smtClean="0"/>
                        <a:t>sarebbe</a:t>
                      </a:r>
                      <a:r>
                        <a:rPr lang="en-US" dirty="0" smtClean="0"/>
                        <a:t> </a:t>
                      </a:r>
                      <a:r>
                        <a:rPr lang="en-US" dirty="0" err="1" smtClean="0"/>
                        <a:t>partito</a:t>
                      </a:r>
                      <a:r>
                        <a:rPr lang="en-US" dirty="0" smtClean="0"/>
                        <a:t>/a</a:t>
                      </a:r>
                      <a:endParaRPr lang="bg-BG" dirty="0"/>
                    </a:p>
                  </a:txBody>
                  <a:tcPr/>
                </a:tc>
              </a:tr>
              <a:tr h="360040">
                <a:tc>
                  <a:txBody>
                    <a:bodyPr/>
                    <a:lstStyle/>
                    <a:p>
                      <a:r>
                        <a:rPr lang="en-US" dirty="0" err="1" smtClean="0"/>
                        <a:t>avremmo</a:t>
                      </a:r>
                      <a:r>
                        <a:rPr lang="en-US" dirty="0" smtClean="0"/>
                        <a:t> </a:t>
                      </a:r>
                      <a:r>
                        <a:rPr lang="en-US" dirty="0" err="1" smtClean="0"/>
                        <a:t>lavorato</a:t>
                      </a:r>
                      <a:endParaRPr lang="bg-BG" dirty="0"/>
                    </a:p>
                  </a:txBody>
                  <a:tcPr/>
                </a:tc>
                <a:tc>
                  <a:txBody>
                    <a:bodyPr/>
                    <a:lstStyle/>
                    <a:p>
                      <a:r>
                        <a:rPr lang="en-US" dirty="0" err="1" smtClean="0"/>
                        <a:t>saremmo</a:t>
                      </a:r>
                      <a:r>
                        <a:rPr lang="en-US" dirty="0" smtClean="0"/>
                        <a:t> </a:t>
                      </a:r>
                      <a:r>
                        <a:rPr lang="en-US" dirty="0" err="1" smtClean="0"/>
                        <a:t>partiti</a:t>
                      </a:r>
                      <a:r>
                        <a:rPr lang="en-US" dirty="0" smtClean="0"/>
                        <a:t>/e</a:t>
                      </a:r>
                      <a:endParaRPr lang="bg-BG" dirty="0"/>
                    </a:p>
                  </a:txBody>
                  <a:tcPr/>
                </a:tc>
              </a:tr>
              <a:tr h="360040">
                <a:tc>
                  <a:txBody>
                    <a:bodyPr/>
                    <a:lstStyle/>
                    <a:p>
                      <a:r>
                        <a:rPr lang="en-US" dirty="0" err="1" smtClean="0"/>
                        <a:t>avreste</a:t>
                      </a:r>
                      <a:r>
                        <a:rPr lang="en-US" dirty="0" smtClean="0"/>
                        <a:t> </a:t>
                      </a:r>
                      <a:r>
                        <a:rPr lang="en-US" dirty="0" err="1" smtClean="0"/>
                        <a:t>lavorato</a:t>
                      </a:r>
                      <a:endParaRPr lang="bg-BG" dirty="0"/>
                    </a:p>
                  </a:txBody>
                  <a:tcPr/>
                </a:tc>
                <a:tc>
                  <a:txBody>
                    <a:bodyPr/>
                    <a:lstStyle/>
                    <a:p>
                      <a:r>
                        <a:rPr lang="en-US" dirty="0" err="1" smtClean="0"/>
                        <a:t>sareste</a:t>
                      </a:r>
                      <a:r>
                        <a:rPr lang="en-US" baseline="0" dirty="0" smtClean="0"/>
                        <a:t> </a:t>
                      </a:r>
                      <a:r>
                        <a:rPr lang="en-US" baseline="0" dirty="0" err="1" smtClean="0"/>
                        <a:t>partiti</a:t>
                      </a:r>
                      <a:r>
                        <a:rPr lang="en-US" baseline="0" dirty="0" smtClean="0"/>
                        <a:t>/e</a:t>
                      </a:r>
                      <a:endParaRPr lang="bg-BG" dirty="0"/>
                    </a:p>
                  </a:txBody>
                  <a:tcPr/>
                </a:tc>
              </a:tr>
              <a:tr h="360040">
                <a:tc>
                  <a:txBody>
                    <a:bodyPr/>
                    <a:lstStyle/>
                    <a:p>
                      <a:r>
                        <a:rPr lang="en-US" dirty="0" err="1" smtClean="0"/>
                        <a:t>avrebbero</a:t>
                      </a:r>
                      <a:r>
                        <a:rPr lang="en-US" dirty="0" smtClean="0"/>
                        <a:t> </a:t>
                      </a:r>
                      <a:r>
                        <a:rPr lang="en-US" dirty="0" err="1" smtClean="0"/>
                        <a:t>lavorato</a:t>
                      </a:r>
                      <a:endParaRPr lang="bg-BG" dirty="0"/>
                    </a:p>
                  </a:txBody>
                  <a:tcPr/>
                </a:tc>
                <a:tc>
                  <a:txBody>
                    <a:bodyPr/>
                    <a:lstStyle/>
                    <a:p>
                      <a:r>
                        <a:rPr lang="en-US" dirty="0" err="1" smtClean="0"/>
                        <a:t>sarebbero</a:t>
                      </a:r>
                      <a:r>
                        <a:rPr lang="en-US" dirty="0" smtClean="0"/>
                        <a:t> </a:t>
                      </a:r>
                      <a:r>
                        <a:rPr lang="en-US" dirty="0" err="1" smtClean="0"/>
                        <a:t>partiti</a:t>
                      </a:r>
                      <a:r>
                        <a:rPr lang="en-US" dirty="0" smtClean="0"/>
                        <a:t>/e</a:t>
                      </a:r>
                      <a:endParaRPr lang="bg-BG" dirty="0"/>
                    </a:p>
                  </a:txBody>
                  <a:tcPr/>
                </a:tc>
              </a:tr>
            </a:tbl>
          </a:graphicData>
        </a:graphic>
      </p:graphicFrame>
    </p:spTree>
    <p:extLst>
      <p:ext uri="{BB962C8B-B14F-4D97-AF65-F5344CB8AC3E}">
        <p14:creationId xmlns="" xmlns:p14="http://schemas.microsoft.com/office/powerpoint/2010/main" val="712530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2"/>
                                        </p:tgtEl>
                                      </p:cBhvr>
                                    </p:animEffect>
                                    <p:anim calcmode="lin" valueType="num">
                                      <p:cBhvr>
                                        <p:cTn id="7" dur="1000"/>
                                        <p:tgtEl>
                                          <p:spTgt spid="2"/>
                                        </p:tgtEl>
                                        <p:attrNameLst>
                                          <p:attrName>ppt_x</p:attrName>
                                        </p:attrNameLst>
                                      </p:cBhvr>
                                      <p:tavLst>
                                        <p:tav tm="0">
                                          <p:val>
                                            <p:strVal val="ppt_x"/>
                                          </p:val>
                                        </p:tav>
                                        <p:tav tm="100000">
                                          <p:val>
                                            <p:strVal val="ppt_x"/>
                                          </p:val>
                                        </p:tav>
                                      </p:tavLst>
                                    </p:anim>
                                    <p:anim calcmode="lin" valueType="num">
                                      <p:cBhvr>
                                        <p:cTn id="8" dur="1000"/>
                                        <p:tgtEl>
                                          <p:spTgt spid="2"/>
                                        </p:tgtEl>
                                        <p:attrNameLst>
                                          <p:attrName>ppt_y</p:attrName>
                                        </p:attrNameLst>
                                      </p:cBhvr>
                                      <p:tavLst>
                                        <p:tav tm="0">
                                          <p:val>
                                            <p:strVal val="ppt_y"/>
                                          </p:val>
                                        </p:tav>
                                        <p:tav tm="100000">
                                          <p:val>
                                            <p:strVal val="ppt_y+.1"/>
                                          </p:val>
                                        </p:tav>
                                      </p:tavLst>
                                    </p:anim>
                                    <p:set>
                                      <p:cBhvr>
                                        <p:cTn id="9" dur="1" fill="hold">
                                          <p:stCondLst>
                                            <p:cond delay="999"/>
                                          </p:stCondLst>
                                        </p:cTn>
                                        <p:tgtEl>
                                          <p:spTgt spid="2"/>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2" presetClass="exit" presetSubtype="4" fill="hold" nodeType="clickEffect">
                                  <p:stCondLst>
                                    <p:cond delay="0"/>
                                  </p:stCondLst>
                                  <p:childTnLst>
                                    <p:anim calcmode="lin" valueType="num">
                                      <p:cBhvr additive="base">
                                        <p:cTn id="13" dur="500"/>
                                        <p:tgtEl>
                                          <p:spTgt spid="4"/>
                                        </p:tgtEl>
                                        <p:attrNameLst>
                                          <p:attrName>ppt_x</p:attrName>
                                        </p:attrNameLst>
                                      </p:cBhvr>
                                      <p:tavLst>
                                        <p:tav tm="0">
                                          <p:val>
                                            <p:strVal val="ppt_x"/>
                                          </p:val>
                                        </p:tav>
                                        <p:tav tm="100000">
                                          <p:val>
                                            <p:strVal val="ppt_x"/>
                                          </p:val>
                                        </p:tav>
                                      </p:tavLst>
                                    </p:anim>
                                    <p:anim calcmode="lin" valueType="num">
                                      <p:cBhvr additive="base">
                                        <p:cTn id="14" dur="500"/>
                                        <p:tgtEl>
                                          <p:spTgt spid="4"/>
                                        </p:tgtEl>
                                        <p:attrNameLst>
                                          <p:attrName>ppt_y</p:attrName>
                                        </p:attrNameLst>
                                      </p:cBhvr>
                                      <p:tavLst>
                                        <p:tav tm="0">
                                          <p:val>
                                            <p:strVal val="ppt_y"/>
                                          </p:val>
                                        </p:tav>
                                        <p:tav tm="100000">
                                          <p:val>
                                            <p:strVal val="1+ppt_h/2"/>
                                          </p:val>
                                        </p:tav>
                                      </p:tavLst>
                                    </p:anim>
                                    <p:set>
                                      <p:cBhvr>
                                        <p:cTn id="15"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dirty="0" smtClean="0"/>
              <a:t>Il condizionale composto si usa:</a:t>
            </a:r>
            <a:br>
              <a:rPr lang="it-IT" dirty="0" smtClean="0"/>
            </a:br>
            <a:endParaRPr lang="bg-BG" dirty="0"/>
          </a:p>
        </p:txBody>
      </p:sp>
      <p:sp>
        <p:nvSpPr>
          <p:cNvPr id="3" name="Content Placeholder 2"/>
          <p:cNvSpPr>
            <a:spLocks noGrp="1"/>
          </p:cNvSpPr>
          <p:nvPr>
            <p:ph sz="quarter" idx="1"/>
          </p:nvPr>
        </p:nvSpPr>
        <p:spPr/>
        <p:txBody>
          <a:bodyPr>
            <a:normAutofit/>
          </a:bodyPr>
          <a:lstStyle/>
          <a:p>
            <a:endParaRPr lang="it-IT" sz="1600" dirty="0" smtClean="0"/>
          </a:p>
          <a:p>
            <a:endParaRPr lang="it-IT" sz="1600" dirty="0" smtClean="0"/>
          </a:p>
          <a:p>
            <a:endParaRPr lang="it-IT" sz="1600" dirty="0" smtClean="0"/>
          </a:p>
          <a:p>
            <a:r>
              <a:rPr lang="it-IT" sz="1600" b="1" dirty="0" smtClean="0"/>
              <a:t>A differenza del condizionale semplice , il condizionale composto si usa per esprimere un' azione non realizzata nel passato e non realizzabile sia nel presente che nel futuro. </a:t>
            </a:r>
          </a:p>
          <a:p>
            <a:endParaRPr lang="it-IT" sz="1600" dirty="0" smtClean="0"/>
          </a:p>
          <a:p>
            <a:endParaRPr lang="it-IT" sz="1600" dirty="0" smtClean="0"/>
          </a:p>
          <a:p>
            <a:pPr marL="0" indent="0" algn="ctr">
              <a:buNone/>
            </a:pPr>
            <a:r>
              <a:rPr lang="it-IT" sz="1600" dirty="0" smtClean="0"/>
              <a:t>"A pranzo oggi avrei mangiato volentieri il pesce, ma non c'é." </a:t>
            </a:r>
          </a:p>
          <a:p>
            <a:pPr marL="0" indent="0" algn="ctr">
              <a:buNone/>
            </a:pPr>
            <a:endParaRPr lang="it-IT" sz="1600" dirty="0" smtClean="0"/>
          </a:p>
          <a:p>
            <a:pPr marL="0" indent="0" algn="ctr">
              <a:buNone/>
            </a:pPr>
            <a:r>
              <a:rPr lang="it-IT" sz="1600" dirty="0" smtClean="0"/>
              <a:t>" Marta sarebbe venuta con noi , ma aveva giá un impegno."</a:t>
            </a:r>
            <a:endParaRPr lang="bg-BG" sz="1600" dirty="0"/>
          </a:p>
        </p:txBody>
      </p:sp>
    </p:spTree>
    <p:extLst>
      <p:ext uri="{BB962C8B-B14F-4D97-AF65-F5344CB8AC3E}">
        <p14:creationId xmlns="" xmlns:p14="http://schemas.microsoft.com/office/powerpoint/2010/main" val="1913349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additive="base">
                                        <p:cTn id="1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box(in)">
                                      <p:cBhvr>
                                        <p:cTn id="18" dur="5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box(in)">
                                      <p:cBhvr>
                                        <p:cTn id="2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s-CR" dirty="0" err="1" smtClean="0"/>
              <a:t>Il</a:t>
            </a:r>
            <a:r>
              <a:rPr lang="es-CR" dirty="0" smtClean="0"/>
              <a:t> </a:t>
            </a:r>
            <a:r>
              <a:rPr lang="es-CR" dirty="0" err="1" smtClean="0"/>
              <a:t>condizionale</a:t>
            </a:r>
            <a:r>
              <a:rPr lang="es-CR" dirty="0" smtClean="0"/>
              <a:t> </a:t>
            </a:r>
            <a:r>
              <a:rPr lang="es-CR" dirty="0" err="1" smtClean="0"/>
              <a:t>semplice</a:t>
            </a:r>
            <a:r>
              <a:rPr lang="es-CR" dirty="0" smtClean="0"/>
              <a:t> </a:t>
            </a:r>
            <a:r>
              <a:rPr lang="bg-BG" b="1" dirty="0" smtClean="0"/>
              <a:t>si usa:</a:t>
            </a:r>
            <a:r>
              <a:rPr lang="bg-BG" dirty="0" smtClean="0"/>
              <a:t> </a:t>
            </a:r>
            <a:endParaRPr lang="en-US" dirty="0"/>
          </a:p>
        </p:txBody>
      </p:sp>
      <p:sp>
        <p:nvSpPr>
          <p:cNvPr id="3" name="Content Placeholder 2"/>
          <p:cNvSpPr>
            <a:spLocks noGrp="1"/>
          </p:cNvSpPr>
          <p:nvPr>
            <p:ph sz="quarter" idx="1"/>
          </p:nvPr>
        </p:nvSpPr>
        <p:spPr>
          <a:xfrm>
            <a:off x="457200" y="1143000"/>
            <a:ext cx="8229600" cy="5181600"/>
          </a:xfrm>
        </p:spPr>
        <p:txBody>
          <a:bodyPr>
            <a:normAutofit fontScale="85000" lnSpcReduction="20000"/>
          </a:bodyPr>
          <a:lstStyle/>
          <a:p>
            <a:pPr lvl="0"/>
            <a:r>
              <a:rPr lang="bg-BG" b="1" dirty="0" smtClean="0"/>
              <a:t>1. Per dire o chiedere una cosa in modo gentile:</a:t>
            </a:r>
            <a:r>
              <a:rPr lang="bg-BG" dirty="0" smtClean="0"/>
              <a:t> </a:t>
            </a:r>
          </a:p>
          <a:p>
            <a:pPr lvl="1">
              <a:buNone/>
            </a:pPr>
            <a:r>
              <a:rPr lang="bg-BG" u="sng" dirty="0" smtClean="0"/>
              <a:t>Avremmo</a:t>
            </a:r>
            <a:r>
              <a:rPr lang="bg-BG" dirty="0" smtClean="0"/>
              <a:t> una certa fretta. </a:t>
            </a:r>
          </a:p>
          <a:p>
            <a:pPr lvl="1">
              <a:buNone/>
            </a:pPr>
            <a:r>
              <a:rPr lang="bg-BG" u="sng" dirty="0" smtClean="0"/>
              <a:t>Vorrei </a:t>
            </a:r>
            <a:r>
              <a:rPr lang="bg-BG" dirty="0" smtClean="0"/>
              <a:t>un bicchiere di spumante. </a:t>
            </a:r>
          </a:p>
          <a:p>
            <a:pPr lvl="1">
              <a:buNone/>
            </a:pPr>
            <a:r>
              <a:rPr lang="bg-BG" u="sng" dirty="0" smtClean="0"/>
              <a:t>Saresti</a:t>
            </a:r>
            <a:r>
              <a:rPr lang="bg-BG" dirty="0" smtClean="0"/>
              <a:t> così gentile da offrirmi una sigaretta? </a:t>
            </a:r>
          </a:p>
          <a:p>
            <a:pPr lvl="1">
              <a:buNone/>
            </a:pPr>
            <a:r>
              <a:rPr lang="bg-BG" u="sng" dirty="0" smtClean="0"/>
              <a:t>Dovresti</a:t>
            </a:r>
            <a:r>
              <a:rPr lang="bg-BG" dirty="0" smtClean="0"/>
              <a:t> smettere di fumare!  </a:t>
            </a:r>
            <a:endParaRPr lang="en-US" dirty="0" smtClean="0"/>
          </a:p>
          <a:p>
            <a:endParaRPr lang="bg-BG" dirty="0" smtClean="0"/>
          </a:p>
          <a:p>
            <a:pPr lvl="0"/>
            <a:r>
              <a:rPr lang="bg-BG" b="1" dirty="0" smtClean="0"/>
              <a:t>2. Per esprimere un desiderio o un’intenzione:</a:t>
            </a:r>
            <a:r>
              <a:rPr lang="bg-BG" dirty="0" smtClean="0"/>
              <a:t> </a:t>
            </a:r>
          </a:p>
          <a:p>
            <a:pPr lvl="1">
              <a:buNone/>
            </a:pPr>
            <a:r>
              <a:rPr lang="bg-BG" dirty="0" smtClean="0"/>
              <a:t>Per primo </a:t>
            </a:r>
            <a:r>
              <a:rPr lang="bg-BG" u="sng" dirty="0" smtClean="0"/>
              <a:t>mi andrebbero</a:t>
            </a:r>
            <a:r>
              <a:rPr lang="bg-BG" dirty="0" smtClean="0"/>
              <a:t> gli spaghetti con le vongole. </a:t>
            </a:r>
          </a:p>
          <a:p>
            <a:pPr lvl="1">
              <a:buNone/>
            </a:pPr>
            <a:r>
              <a:rPr lang="bg-BG" dirty="0" smtClean="0"/>
              <a:t>A quest’ora </a:t>
            </a:r>
            <a:r>
              <a:rPr lang="bg-BG" u="sng" dirty="0" smtClean="0"/>
              <a:t>berrei</a:t>
            </a:r>
            <a:r>
              <a:rPr lang="bg-BG" dirty="0" smtClean="0"/>
              <a:t> volentieri un tè. </a:t>
            </a:r>
          </a:p>
          <a:p>
            <a:pPr lvl="1">
              <a:buNone/>
            </a:pPr>
            <a:r>
              <a:rPr lang="bg-BG" dirty="0" smtClean="0"/>
              <a:t>Quasi quasi </a:t>
            </a:r>
            <a:r>
              <a:rPr lang="bg-BG" u="sng" dirty="0" smtClean="0"/>
              <a:t>prenderei</a:t>
            </a:r>
            <a:r>
              <a:rPr lang="bg-BG" dirty="0" smtClean="0"/>
              <a:t> un cognac. </a:t>
            </a:r>
          </a:p>
          <a:p>
            <a:pPr lvl="1">
              <a:buNone/>
            </a:pPr>
            <a:r>
              <a:rPr lang="bg-BG" dirty="0" smtClean="0"/>
              <a:t>Domani sera </a:t>
            </a:r>
            <a:r>
              <a:rPr lang="bg-BG" u="sng" dirty="0" smtClean="0"/>
              <a:t>andrei</a:t>
            </a:r>
            <a:r>
              <a:rPr lang="bg-BG" dirty="0" smtClean="0"/>
              <a:t> volentieri al cinema.  </a:t>
            </a:r>
            <a:endParaRPr lang="en-US" dirty="0" smtClean="0"/>
          </a:p>
          <a:p>
            <a:endParaRPr lang="bg-BG" dirty="0" smtClean="0"/>
          </a:p>
          <a:p>
            <a:pPr lvl="0"/>
            <a:r>
              <a:rPr lang="bg-BG" b="1" dirty="0" smtClean="0"/>
              <a:t>3. Per esprimere un’azione condizionata da un’altra:</a:t>
            </a:r>
            <a:r>
              <a:rPr lang="bg-BG" dirty="0" smtClean="0"/>
              <a:t> </a:t>
            </a:r>
          </a:p>
          <a:p>
            <a:pPr lvl="1">
              <a:buNone/>
            </a:pPr>
            <a:r>
              <a:rPr lang="bg-BG" dirty="0" smtClean="0"/>
              <a:t>Marco ha già finito il lavoro, altrimenti non</a:t>
            </a:r>
            <a:r>
              <a:rPr lang="bg-BG" u="sng" dirty="0" smtClean="0"/>
              <a:t> sarebbe </a:t>
            </a:r>
            <a:r>
              <a:rPr lang="bg-BG" dirty="0" smtClean="0"/>
              <a:t>qui con noi. </a:t>
            </a:r>
          </a:p>
          <a:p>
            <a:pPr lvl="1">
              <a:buNone/>
            </a:pPr>
            <a:r>
              <a:rPr lang="bg-BG" dirty="0" smtClean="0"/>
              <a:t>Ho troppo da fare, se no </a:t>
            </a:r>
            <a:r>
              <a:rPr lang="bg-BG" u="sng" dirty="0" smtClean="0"/>
              <a:t>uscirei</a:t>
            </a:r>
            <a:r>
              <a:rPr lang="bg-BG" dirty="0" smtClean="0"/>
              <a:t> anch’io con loro. </a:t>
            </a:r>
            <a:br>
              <a:rPr lang="bg-BG" dirty="0" smtClean="0"/>
            </a:br>
            <a:r>
              <a:rPr lang="bg-BG"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blinds(horizontal)">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 calcmode="lin" valueType="num">
                                      <p:cBhvr additive="base">
                                        <p:cTn id="40"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3">
                                            <p:txEl>
                                              <p:pRg st="7" end="7"/>
                                            </p:txEl>
                                          </p:spTgt>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 calcmode="lin" valueType="num">
                                      <p:cBhvr additive="base">
                                        <p:cTn id="44"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3">
                                            <p:txEl>
                                              <p:pRg st="8" end="8"/>
                                            </p:txEl>
                                          </p:spTgt>
                                        </p:tgtEl>
                                        <p:attrNameLst>
                                          <p:attrName>ppt_y</p:attrName>
                                        </p:attrNameLst>
                                      </p:cBhvr>
                                      <p:tavLst>
                                        <p:tav tm="0">
                                          <p:val>
                                            <p:strVal val="#ppt_y"/>
                                          </p:val>
                                        </p:tav>
                                        <p:tav tm="100000">
                                          <p:val>
                                            <p:strVal val="#ppt_y"/>
                                          </p:val>
                                        </p:tav>
                                      </p:tavLst>
                                    </p:anim>
                                  </p:childTnLst>
                                </p:cTn>
                              </p:par>
                              <p:par>
                                <p:cTn id="46" presetID="2" presetClass="entr" presetSubtype="8" fill="hold" nodeType="with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 calcmode="lin" valueType="num">
                                      <p:cBhvr additive="base">
                                        <p:cTn id="48"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3">
                                            <p:txEl>
                                              <p:pRg st="9" end="9"/>
                                            </p:txEl>
                                          </p:spTgt>
                                        </p:tgtEl>
                                        <p:attrNameLst>
                                          <p:attrName>ppt_y</p:attrName>
                                        </p:attrNameLst>
                                      </p:cBhvr>
                                      <p:tavLst>
                                        <p:tav tm="0">
                                          <p:val>
                                            <p:strVal val="#ppt_y"/>
                                          </p:val>
                                        </p:tav>
                                        <p:tav tm="100000">
                                          <p:val>
                                            <p:strVal val="#ppt_y"/>
                                          </p:val>
                                        </p:tav>
                                      </p:tavLst>
                                    </p:anim>
                                  </p:childTnLst>
                                </p:cTn>
                              </p:par>
                              <p:par>
                                <p:cTn id="50" presetID="2" presetClass="entr" presetSubtype="8" fill="hold" nodeType="with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 calcmode="lin" valueType="num">
                                      <p:cBhvr additive="base">
                                        <p:cTn id="52"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53"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3">
                                            <p:txEl>
                                              <p:pRg st="12" end="12"/>
                                            </p:txEl>
                                          </p:spTgt>
                                        </p:tgtEl>
                                        <p:attrNameLst>
                                          <p:attrName>style.visibility</p:attrName>
                                        </p:attrNameLst>
                                      </p:cBhvr>
                                      <p:to>
                                        <p:strVal val="visible"/>
                                      </p:to>
                                    </p:set>
                                    <p:animEffect transition="in" filter="blinds(horizontal)">
                                      <p:cBhvr>
                                        <p:cTn id="58" dur="500"/>
                                        <p:tgtEl>
                                          <p:spTgt spid="3">
                                            <p:txEl>
                                              <p:pRg st="12" end="1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8" fill="hold" nodeType="clickEffect">
                                  <p:stCondLst>
                                    <p:cond delay="0"/>
                                  </p:stCondLst>
                                  <p:childTnLst>
                                    <p:set>
                                      <p:cBhvr>
                                        <p:cTn id="62" dur="1" fill="hold">
                                          <p:stCondLst>
                                            <p:cond delay="0"/>
                                          </p:stCondLst>
                                        </p:cTn>
                                        <p:tgtEl>
                                          <p:spTgt spid="3">
                                            <p:txEl>
                                              <p:pRg st="13" end="13"/>
                                            </p:txEl>
                                          </p:spTgt>
                                        </p:tgtEl>
                                        <p:attrNameLst>
                                          <p:attrName>style.visibility</p:attrName>
                                        </p:attrNameLst>
                                      </p:cBhvr>
                                      <p:to>
                                        <p:strVal val="visible"/>
                                      </p:to>
                                    </p:set>
                                    <p:anim calcmode="lin" valueType="num">
                                      <p:cBhvr additive="base">
                                        <p:cTn id="63"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64" dur="500" fill="hold"/>
                                        <p:tgtEl>
                                          <p:spTgt spid="3">
                                            <p:txEl>
                                              <p:pRg st="13" end="13"/>
                                            </p:txEl>
                                          </p:spTgt>
                                        </p:tgtEl>
                                        <p:attrNameLst>
                                          <p:attrName>ppt_y</p:attrName>
                                        </p:attrNameLst>
                                      </p:cBhvr>
                                      <p:tavLst>
                                        <p:tav tm="0">
                                          <p:val>
                                            <p:strVal val="#ppt_y"/>
                                          </p:val>
                                        </p:tav>
                                        <p:tav tm="100000">
                                          <p:val>
                                            <p:strVal val="#ppt_y"/>
                                          </p:val>
                                        </p:tav>
                                      </p:tavLst>
                                    </p:anim>
                                  </p:childTnLst>
                                </p:cTn>
                              </p:par>
                              <p:par>
                                <p:cTn id="65" presetID="2" presetClass="entr" presetSubtype="8" fill="hold" nodeType="withEffect">
                                  <p:stCondLst>
                                    <p:cond delay="0"/>
                                  </p:stCondLst>
                                  <p:childTnLst>
                                    <p:set>
                                      <p:cBhvr>
                                        <p:cTn id="66" dur="1" fill="hold">
                                          <p:stCondLst>
                                            <p:cond delay="0"/>
                                          </p:stCondLst>
                                        </p:cTn>
                                        <p:tgtEl>
                                          <p:spTgt spid="3">
                                            <p:txEl>
                                              <p:pRg st="14" end="14"/>
                                            </p:txEl>
                                          </p:spTgt>
                                        </p:tgtEl>
                                        <p:attrNameLst>
                                          <p:attrName>style.visibility</p:attrName>
                                        </p:attrNameLst>
                                      </p:cBhvr>
                                      <p:to>
                                        <p:strVal val="visible"/>
                                      </p:to>
                                    </p:set>
                                    <p:anim calcmode="lin" valueType="num">
                                      <p:cBhvr additive="base">
                                        <p:cTn id="67"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Autofit/>
          </a:bodyPr>
          <a:lstStyle/>
          <a:p>
            <a:pPr algn="l"/>
            <a:r>
              <a:rPr lang="bg-BG" sz="2000" dirty="0" smtClean="0"/>
              <a:t>Come potete vedere dagli esempi che seguono, il </a:t>
            </a:r>
            <a:r>
              <a:rPr lang="it-IT" sz="2000" dirty="0" smtClean="0"/>
              <a:t>condizionale</a:t>
            </a:r>
            <a:r>
              <a:rPr lang="it-IT" sz="2000" b="1" dirty="0" smtClean="0"/>
              <a:t> </a:t>
            </a:r>
            <a:r>
              <a:rPr lang="bg-BG" sz="2000" dirty="0" smtClean="0"/>
              <a:t>semplice si usa per esprimere un desiderio o un’intenzione realizzabili nel presente o nel futuro, mentre il </a:t>
            </a:r>
            <a:r>
              <a:rPr lang="it-IT" sz="2000" dirty="0" smtClean="0"/>
              <a:t>condizionale composto</a:t>
            </a:r>
            <a:r>
              <a:rPr lang="it-IT" sz="2000" b="1" dirty="0" smtClean="0"/>
              <a:t> </a:t>
            </a:r>
            <a:r>
              <a:rPr lang="bg-BG" sz="2000" dirty="0" smtClean="0"/>
              <a:t>serve per esprimere un’azione voluta, ma </a:t>
            </a:r>
            <a:r>
              <a:rPr lang="bg-BG" sz="2000" b="1" dirty="0" smtClean="0"/>
              <a:t>non realizzata nel passato</a:t>
            </a:r>
            <a:r>
              <a:rPr lang="bg-BG" sz="2000" dirty="0" smtClean="0"/>
              <a:t>. </a:t>
            </a:r>
            <a:r>
              <a:rPr lang="it-IT" sz="2000" b="1" dirty="0" smtClean="0"/>
              <a:t> </a:t>
            </a:r>
            <a:endParaRPr lang="en-US" sz="2000" dirty="0"/>
          </a:p>
        </p:txBody>
      </p:sp>
      <p:graphicFrame>
        <p:nvGraphicFramePr>
          <p:cNvPr id="4" name="Content Placeholder 3"/>
          <p:cNvGraphicFramePr>
            <a:graphicFrameLocks noGrp="1"/>
          </p:cNvGraphicFramePr>
          <p:nvPr>
            <p:ph sz="quarter" idx="1"/>
          </p:nvPr>
        </p:nvGraphicFramePr>
        <p:xfrm>
          <a:off x="457200" y="1981200"/>
          <a:ext cx="8229600" cy="4419600"/>
        </p:xfrm>
        <a:graphic>
          <a:graphicData uri="http://schemas.openxmlformats.org/drawingml/2006/table">
            <a:tbl>
              <a:tblPr firstRow="1" bandRow="1">
                <a:tableStyleId>{21E4AEA4-8DFA-4A89-87EB-49C32662AFE0}</a:tableStyleId>
              </a:tblPr>
              <a:tblGrid>
                <a:gridCol w="4114800"/>
                <a:gridCol w="4114800"/>
              </a:tblGrid>
              <a:tr h="4419600">
                <a:tc>
                  <a:txBody>
                    <a:bodyPr/>
                    <a:lstStyle/>
                    <a:p>
                      <a:pPr marL="342900" marR="0" lvl="0" indent="-342900">
                        <a:spcBef>
                          <a:spcPts val="0"/>
                        </a:spcBef>
                        <a:spcAft>
                          <a:spcPts val="0"/>
                        </a:spcAft>
                        <a:buFont typeface="Arial"/>
                        <a:buChar char="•"/>
                        <a:tabLst>
                          <a:tab pos="457200" algn="l"/>
                        </a:tabLst>
                      </a:pPr>
                      <a:endParaRPr lang="it-IT" sz="1800" dirty="0" smtClean="0"/>
                    </a:p>
                    <a:p>
                      <a:pPr marL="342900" marR="0" lvl="0" indent="-342900">
                        <a:spcBef>
                          <a:spcPts val="0"/>
                        </a:spcBef>
                        <a:spcAft>
                          <a:spcPts val="0"/>
                        </a:spcAft>
                        <a:buFont typeface="Arial"/>
                        <a:buChar char="•"/>
                        <a:tabLst>
                          <a:tab pos="457200" algn="l"/>
                        </a:tabLst>
                      </a:pPr>
                      <a:r>
                        <a:rPr lang="it-IT" sz="1800" dirty="0" smtClean="0"/>
                        <a:t>Oggi </a:t>
                      </a:r>
                      <a:r>
                        <a:rPr lang="it-IT" sz="1800" dirty="0"/>
                        <a:t>mangerei volentieri il pesce, se c’è. </a:t>
                      </a:r>
                      <a:endParaRPr lang="it-IT" sz="1800" dirty="0" smtClean="0"/>
                    </a:p>
                    <a:p>
                      <a:pPr marL="342900" marR="0" lvl="0" indent="-342900">
                        <a:spcBef>
                          <a:spcPts val="0"/>
                        </a:spcBef>
                        <a:spcAft>
                          <a:spcPts val="0"/>
                        </a:spcAft>
                        <a:buFont typeface="Arial"/>
                        <a:buChar char="•"/>
                        <a:tabLst>
                          <a:tab pos="457200" algn="l"/>
                        </a:tabLst>
                      </a:pPr>
                      <a:endParaRPr lang="it-IT" sz="1800" dirty="0"/>
                    </a:p>
                    <a:p>
                      <a:pPr marL="342900" marR="0" lvl="0" indent="-342900">
                        <a:spcBef>
                          <a:spcPts val="0"/>
                        </a:spcBef>
                        <a:spcAft>
                          <a:spcPts val="0"/>
                        </a:spcAft>
                        <a:buFont typeface="Arial"/>
                        <a:buChar char="•"/>
                        <a:tabLst>
                          <a:tab pos="457200" algn="l"/>
                        </a:tabLst>
                      </a:pPr>
                      <a:r>
                        <a:rPr lang="it-IT" sz="1800" dirty="0"/>
                        <a:t>Rivedrei con piacere quel film stasera</a:t>
                      </a:r>
                      <a:r>
                        <a:rPr lang="it-IT" sz="1800" dirty="0" smtClean="0"/>
                        <a:t>.</a:t>
                      </a:r>
                    </a:p>
                    <a:p>
                      <a:pPr marL="342900" marR="0" lvl="0" indent="-342900">
                        <a:spcBef>
                          <a:spcPts val="0"/>
                        </a:spcBef>
                        <a:spcAft>
                          <a:spcPts val="0"/>
                        </a:spcAft>
                        <a:buFont typeface="Arial"/>
                        <a:buNone/>
                        <a:tabLst>
                          <a:tab pos="457200" algn="l"/>
                        </a:tabLst>
                      </a:pPr>
                      <a:r>
                        <a:rPr lang="it-IT" sz="1800" dirty="0" smtClean="0"/>
                        <a:t> </a:t>
                      </a:r>
                      <a:endParaRPr lang="it-IT" sz="1800" dirty="0"/>
                    </a:p>
                    <a:p>
                      <a:pPr marL="342900" marR="0" lvl="0" indent="-342900">
                        <a:spcBef>
                          <a:spcPts val="0"/>
                        </a:spcBef>
                        <a:spcAft>
                          <a:spcPts val="0"/>
                        </a:spcAft>
                        <a:buFont typeface="Arial"/>
                        <a:buChar char="•"/>
                        <a:tabLst>
                          <a:tab pos="457200" algn="l"/>
                        </a:tabLst>
                      </a:pPr>
                      <a:r>
                        <a:rPr lang="it-IT" sz="1800" dirty="0"/>
                        <a:t>Marta verrebbe volentieri con voi domenica prossima. </a:t>
                      </a:r>
                      <a:endParaRPr lang="it-IT" sz="1800" dirty="0" smtClean="0"/>
                    </a:p>
                    <a:p>
                      <a:pPr marL="342900" marR="0" lvl="0" indent="-342900">
                        <a:spcBef>
                          <a:spcPts val="0"/>
                        </a:spcBef>
                        <a:spcAft>
                          <a:spcPts val="0"/>
                        </a:spcAft>
                        <a:buFont typeface="Arial"/>
                        <a:buChar char="•"/>
                        <a:tabLst>
                          <a:tab pos="457200" algn="l"/>
                        </a:tabLst>
                      </a:pPr>
                      <a:endParaRPr lang="it-IT" sz="1800" dirty="0"/>
                    </a:p>
                    <a:p>
                      <a:pPr marL="342900" marR="0" lvl="0" indent="-342900">
                        <a:spcBef>
                          <a:spcPts val="0"/>
                        </a:spcBef>
                        <a:spcAft>
                          <a:spcPts val="0"/>
                        </a:spcAft>
                        <a:buFont typeface="Arial"/>
                        <a:buChar char="•"/>
                        <a:tabLst>
                          <a:tab pos="457200" algn="l"/>
                        </a:tabLst>
                      </a:pPr>
                      <a:r>
                        <a:rPr lang="it-IT" sz="1800" dirty="0"/>
                        <a:t>Ti presterei io i soldi che ti servono. </a:t>
                      </a:r>
                      <a:endParaRPr lang="it-IT" sz="1800" dirty="0" smtClean="0"/>
                    </a:p>
                    <a:p>
                      <a:pPr marL="342900" marR="0" lvl="0" indent="-342900">
                        <a:spcBef>
                          <a:spcPts val="0"/>
                        </a:spcBef>
                        <a:spcAft>
                          <a:spcPts val="0"/>
                        </a:spcAft>
                        <a:buFont typeface="Arial"/>
                        <a:buChar char="•"/>
                        <a:tabLst>
                          <a:tab pos="457200" algn="l"/>
                        </a:tabLst>
                      </a:pPr>
                      <a:endParaRPr lang="it-IT" sz="1800" dirty="0"/>
                    </a:p>
                    <a:p>
                      <a:pPr marL="342900" marR="0" lvl="0" indent="-342900">
                        <a:spcBef>
                          <a:spcPts val="0"/>
                        </a:spcBef>
                        <a:spcAft>
                          <a:spcPts val="0"/>
                        </a:spcAft>
                        <a:buFont typeface="Arial"/>
                        <a:buChar char="•"/>
                        <a:tabLst>
                          <a:tab pos="457200" algn="l"/>
                        </a:tabLst>
                      </a:pPr>
                      <a:r>
                        <a:rPr lang="it-IT" sz="1800" dirty="0"/>
                        <a:t>Con questo brutto tempo preferiremmo restare a casa. </a:t>
                      </a:r>
                      <a:endParaRPr lang="it-IT" sz="1800" b="1" dirty="0">
                        <a:solidFill>
                          <a:schemeClr val="tx1">
                            <a:lumMod val="85000"/>
                            <a:lumOff val="15000"/>
                          </a:schemeClr>
                        </a:solidFill>
                      </a:endParaRPr>
                    </a:p>
                  </a:txBody>
                  <a:tcPr marL="9525" marR="9525" marT="9525" marB="9525"/>
                </a:tc>
                <a:tc>
                  <a:txBody>
                    <a:bodyPr/>
                    <a:lstStyle/>
                    <a:p>
                      <a:pPr marL="342900" marR="0" lvl="0" indent="-342900">
                        <a:spcBef>
                          <a:spcPts val="0"/>
                        </a:spcBef>
                        <a:spcAft>
                          <a:spcPts val="0"/>
                        </a:spcAft>
                        <a:buFont typeface="Arial"/>
                        <a:buChar char="•"/>
                        <a:tabLst>
                          <a:tab pos="457200" algn="l"/>
                        </a:tabLst>
                      </a:pPr>
                      <a:endParaRPr lang="it-IT" sz="1800" dirty="0" smtClean="0"/>
                    </a:p>
                    <a:p>
                      <a:pPr marL="342900" marR="0" lvl="0" indent="-342900">
                        <a:spcBef>
                          <a:spcPts val="0"/>
                        </a:spcBef>
                        <a:spcAft>
                          <a:spcPts val="0"/>
                        </a:spcAft>
                        <a:buFont typeface="Arial"/>
                        <a:buChar char="•"/>
                        <a:tabLst>
                          <a:tab pos="457200" algn="l"/>
                        </a:tabLst>
                      </a:pPr>
                      <a:r>
                        <a:rPr lang="it-IT" sz="1800" dirty="0" smtClean="0"/>
                        <a:t>Ieri </a:t>
                      </a:r>
                      <a:r>
                        <a:rPr lang="it-IT" sz="1800" dirty="0"/>
                        <a:t>avrei mangiato volentieri il pesce, ma non c’era. </a:t>
                      </a:r>
                      <a:endParaRPr lang="it-IT" sz="1800" dirty="0" smtClean="0"/>
                    </a:p>
                    <a:p>
                      <a:pPr marL="342900" marR="0" lvl="0" indent="-342900">
                        <a:spcBef>
                          <a:spcPts val="0"/>
                        </a:spcBef>
                        <a:spcAft>
                          <a:spcPts val="0"/>
                        </a:spcAft>
                        <a:buFont typeface="Arial"/>
                        <a:buChar char="•"/>
                        <a:tabLst>
                          <a:tab pos="457200" algn="l"/>
                        </a:tabLst>
                      </a:pPr>
                      <a:endParaRPr lang="it-IT" sz="1800" dirty="0"/>
                    </a:p>
                    <a:p>
                      <a:pPr marL="342900" marR="0" lvl="0" indent="-342900">
                        <a:spcBef>
                          <a:spcPts val="0"/>
                        </a:spcBef>
                        <a:spcAft>
                          <a:spcPts val="0"/>
                        </a:spcAft>
                        <a:buFont typeface="Arial"/>
                        <a:buChar char="•"/>
                        <a:tabLst>
                          <a:tab pos="457200" algn="l"/>
                        </a:tabLst>
                      </a:pPr>
                      <a:r>
                        <a:rPr lang="it-IT" sz="1800" dirty="0"/>
                        <a:t>Avrei rivisto con piacere quel film ieri sera. </a:t>
                      </a:r>
                      <a:endParaRPr lang="it-IT" sz="1800" dirty="0" smtClean="0"/>
                    </a:p>
                    <a:p>
                      <a:pPr marL="342900" marR="0" lvl="0" indent="-342900">
                        <a:spcBef>
                          <a:spcPts val="0"/>
                        </a:spcBef>
                        <a:spcAft>
                          <a:spcPts val="0"/>
                        </a:spcAft>
                        <a:buFont typeface="Arial"/>
                        <a:buChar char="•"/>
                        <a:tabLst>
                          <a:tab pos="457200" algn="l"/>
                        </a:tabLst>
                      </a:pPr>
                      <a:endParaRPr lang="it-IT" sz="1800" dirty="0"/>
                    </a:p>
                    <a:p>
                      <a:pPr marL="342900" marR="0" lvl="0" indent="-342900">
                        <a:spcBef>
                          <a:spcPts val="0"/>
                        </a:spcBef>
                        <a:spcAft>
                          <a:spcPts val="0"/>
                        </a:spcAft>
                        <a:buFont typeface="Arial"/>
                        <a:buChar char="•"/>
                        <a:tabLst>
                          <a:tab pos="457200" algn="l"/>
                        </a:tabLst>
                      </a:pPr>
                      <a:r>
                        <a:rPr lang="it-IT" sz="1800" dirty="0"/>
                        <a:t>Marta sarebbe venuta volentieri con voi domenica scorsa. </a:t>
                      </a:r>
                      <a:endParaRPr lang="it-IT" sz="1800" dirty="0" smtClean="0"/>
                    </a:p>
                    <a:p>
                      <a:pPr marL="342900" marR="0" lvl="0" indent="-342900">
                        <a:spcBef>
                          <a:spcPts val="0"/>
                        </a:spcBef>
                        <a:spcAft>
                          <a:spcPts val="0"/>
                        </a:spcAft>
                        <a:buFont typeface="Arial"/>
                        <a:buChar char="•"/>
                        <a:tabLst>
                          <a:tab pos="457200" algn="l"/>
                        </a:tabLst>
                      </a:pPr>
                      <a:endParaRPr lang="it-IT" sz="1800" dirty="0"/>
                    </a:p>
                    <a:p>
                      <a:pPr marL="342900" marR="0" lvl="0" indent="-342900">
                        <a:spcBef>
                          <a:spcPts val="0"/>
                        </a:spcBef>
                        <a:spcAft>
                          <a:spcPts val="0"/>
                        </a:spcAft>
                        <a:buFont typeface="Arial"/>
                        <a:buChar char="•"/>
                        <a:tabLst>
                          <a:tab pos="457200" algn="l"/>
                        </a:tabLst>
                      </a:pPr>
                      <a:r>
                        <a:rPr lang="it-IT" sz="1800" dirty="0"/>
                        <a:t>Ti avrei prestato i soldi io che ti servivano. </a:t>
                      </a:r>
                      <a:endParaRPr lang="it-IT" sz="1800" dirty="0" smtClean="0"/>
                    </a:p>
                    <a:p>
                      <a:pPr marL="342900" marR="0" lvl="0" indent="-342900">
                        <a:spcBef>
                          <a:spcPts val="0"/>
                        </a:spcBef>
                        <a:spcAft>
                          <a:spcPts val="0"/>
                        </a:spcAft>
                        <a:buFont typeface="Arial"/>
                        <a:buChar char="•"/>
                        <a:tabLst>
                          <a:tab pos="457200" algn="l"/>
                        </a:tabLst>
                      </a:pPr>
                      <a:endParaRPr lang="it-IT" sz="1800" dirty="0"/>
                    </a:p>
                    <a:p>
                      <a:pPr marL="342900" marR="0" lvl="0" indent="-342900">
                        <a:spcBef>
                          <a:spcPts val="0"/>
                        </a:spcBef>
                        <a:spcAft>
                          <a:spcPts val="0"/>
                        </a:spcAft>
                        <a:buFont typeface="Arial"/>
                        <a:buChar char="•"/>
                        <a:tabLst>
                          <a:tab pos="457200" algn="l"/>
                        </a:tabLst>
                      </a:pPr>
                      <a:r>
                        <a:rPr lang="it-IT" sz="1800" dirty="0"/>
                        <a:t>Con quel brutto tempo avremmo preferito restare a casa</a:t>
                      </a:r>
                      <a:r>
                        <a:rPr lang="it-IT" sz="1400" dirty="0"/>
                        <a:t>. </a:t>
                      </a:r>
                      <a:endParaRPr lang="it-IT" dirty="0">
                        <a:solidFill>
                          <a:schemeClr val="tx1">
                            <a:lumMod val="85000"/>
                            <a:lumOff val="15000"/>
                          </a:schemeClr>
                        </a:solidFill>
                      </a:endParaRPr>
                    </a:p>
                  </a:txBody>
                  <a:tcPr marL="9525" marR="9525" marT="9525" marB="9525"/>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4)">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pPr algn="l"/>
            <a:r>
              <a:rPr lang="bg-BG" b="1" dirty="0" smtClean="0"/>
              <a:t> </a:t>
            </a:r>
            <a:r>
              <a:rPr lang="en-US" b="1" dirty="0" smtClean="0"/>
              <a:t/>
            </a:r>
            <a:br>
              <a:rPr lang="en-US" b="1" dirty="0" smtClean="0"/>
            </a:br>
            <a:r>
              <a:rPr lang="bg-BG" sz="2000" b="1" dirty="0" smtClean="0"/>
              <a:t>A differenza del </a:t>
            </a:r>
            <a:r>
              <a:rPr lang="it-IT" sz="2000" b="1" dirty="0" smtClean="0"/>
              <a:t>condizionale</a:t>
            </a:r>
            <a:r>
              <a:rPr lang="bg-BG" sz="2000" b="1" dirty="0" smtClean="0"/>
              <a:t> semplice, il </a:t>
            </a:r>
            <a:r>
              <a:rPr lang="it-IT" sz="2000" b="1" dirty="0" smtClean="0"/>
              <a:t>condizionale composto </a:t>
            </a:r>
            <a:r>
              <a:rPr lang="bg-BG" sz="2000" b="1" dirty="0" smtClean="0"/>
              <a:t>si usa per esprimere un’azione non realizzata al passato e non realizzabile sia ne</a:t>
            </a:r>
            <a:r>
              <a:rPr lang="it-IT" sz="2000" b="1" dirty="0" smtClean="0"/>
              <a:t>l </a:t>
            </a:r>
            <a:r>
              <a:rPr lang="bg-BG" sz="2000" b="1" dirty="0" smtClean="0"/>
              <a:t>presente che nel futuro:</a:t>
            </a:r>
            <a:r>
              <a:rPr lang="en-US" dirty="0" smtClean="0"/>
              <a:t/>
            </a:r>
            <a:br>
              <a:rPr lang="en-US" dirty="0" smtClean="0"/>
            </a:br>
            <a:endParaRPr lang="en-US" dirty="0"/>
          </a:p>
        </p:txBody>
      </p:sp>
      <p:graphicFrame>
        <p:nvGraphicFramePr>
          <p:cNvPr id="4" name="Content Placeholder 3"/>
          <p:cNvGraphicFramePr>
            <a:graphicFrameLocks noGrp="1"/>
          </p:cNvGraphicFramePr>
          <p:nvPr>
            <p:ph sz="quarter" idx="1"/>
          </p:nvPr>
        </p:nvGraphicFramePr>
        <p:xfrm>
          <a:off x="457200" y="1066800"/>
          <a:ext cx="8229600" cy="5505450"/>
        </p:xfrm>
        <a:graphic>
          <a:graphicData uri="http://schemas.openxmlformats.org/drawingml/2006/table">
            <a:tbl>
              <a:tblPr firstRow="1" bandRow="1">
                <a:tableStyleId>{93296810-A885-4BE3-A3E7-6D5BEEA58F35}</a:tableStyleId>
              </a:tblPr>
              <a:tblGrid>
                <a:gridCol w="4114800"/>
                <a:gridCol w="4114800"/>
              </a:tblGrid>
              <a:tr h="5029200">
                <a:tc>
                  <a:txBody>
                    <a:bodyPr/>
                    <a:lstStyle/>
                    <a:p>
                      <a:pPr lvl="0"/>
                      <a:r>
                        <a:rPr lang="bg-BG" sz="2000" dirty="0" smtClean="0"/>
                        <a:t>Ieri avrei mangiato volentieri il pesce, ma non c’era. </a:t>
                      </a:r>
                      <a:endParaRPr lang="en-US" sz="2000" dirty="0" smtClean="0"/>
                    </a:p>
                    <a:p>
                      <a:pPr lvl="0"/>
                      <a:endParaRPr lang="bg-BG" sz="2000" dirty="0" smtClean="0"/>
                    </a:p>
                    <a:p>
                      <a:pPr lvl="0"/>
                      <a:r>
                        <a:rPr lang="bg-BG" sz="2000" dirty="0" smtClean="0"/>
                        <a:t>Ieri sera avrei rivisto con piacere quel film ieri sera. </a:t>
                      </a:r>
                      <a:endParaRPr lang="en-US" sz="2000" dirty="0" smtClean="0"/>
                    </a:p>
                    <a:p>
                      <a:pPr lvl="0"/>
                      <a:endParaRPr lang="bg-BG" sz="2000" dirty="0" smtClean="0"/>
                    </a:p>
                    <a:p>
                      <a:pPr lvl="0"/>
                      <a:r>
                        <a:rPr lang="bg-BG" sz="2000" dirty="0" smtClean="0"/>
                        <a:t>Marta sarebbe venuta volentieri con voi domenica scorsa.</a:t>
                      </a:r>
                      <a:endParaRPr lang="en-US" sz="2000" dirty="0" smtClean="0"/>
                    </a:p>
                    <a:p>
                      <a:pPr lvl="0"/>
                      <a:r>
                        <a:rPr lang="bg-BG" sz="2000" dirty="0" smtClean="0"/>
                        <a:t> </a:t>
                      </a:r>
                    </a:p>
                    <a:p>
                      <a:pPr lvl="0"/>
                      <a:r>
                        <a:rPr lang="bg-BG" sz="2000" dirty="0" smtClean="0"/>
                        <a:t>Ti avrei prestato i soldi io che ti servivano. </a:t>
                      </a:r>
                      <a:endParaRPr lang="en-US" sz="2000" dirty="0" smtClean="0"/>
                    </a:p>
                    <a:p>
                      <a:pPr lvl="0"/>
                      <a:endParaRPr lang="bg-BG" sz="2000" dirty="0" smtClean="0"/>
                    </a:p>
                    <a:p>
                      <a:pPr lvl="0"/>
                      <a:r>
                        <a:rPr lang="bg-BG" sz="2000" dirty="0" smtClean="0"/>
                        <a:t>Con quel brutto tempo avremmo preferito restare a casa, invece siamo dovuti uscire per forza. </a:t>
                      </a:r>
                    </a:p>
                    <a:p>
                      <a:endParaRPr lang="en-US" dirty="0"/>
                    </a:p>
                  </a:txBody>
                  <a:tcPr/>
                </a:tc>
                <a:tc>
                  <a:txBody>
                    <a:bodyPr/>
                    <a:lstStyle/>
                    <a:p>
                      <a:pPr marL="342900" marR="0" lvl="0" indent="-342900">
                        <a:spcBef>
                          <a:spcPts val="0"/>
                        </a:spcBef>
                        <a:spcAft>
                          <a:spcPts val="0"/>
                        </a:spcAft>
                        <a:buFont typeface="Arial"/>
                        <a:buChar char="•"/>
                        <a:tabLst>
                          <a:tab pos="457200" algn="l"/>
                        </a:tabLst>
                      </a:pPr>
                      <a:r>
                        <a:rPr lang="it-IT" sz="2000" dirty="0"/>
                        <a:t>A pranzo oggi avrei mangiato volentieri il pesce, ma non c’è. </a:t>
                      </a:r>
                      <a:endParaRPr lang="it-IT" sz="2000" dirty="0" smtClean="0"/>
                    </a:p>
                    <a:p>
                      <a:pPr marL="342900" marR="0" lvl="0" indent="-342900">
                        <a:spcBef>
                          <a:spcPts val="0"/>
                        </a:spcBef>
                        <a:spcAft>
                          <a:spcPts val="0"/>
                        </a:spcAft>
                        <a:buFont typeface="Arial"/>
                        <a:buChar char="•"/>
                        <a:tabLst>
                          <a:tab pos="457200" algn="l"/>
                        </a:tabLst>
                      </a:pPr>
                      <a:endParaRPr lang="it-IT" sz="2000" dirty="0"/>
                    </a:p>
                    <a:p>
                      <a:pPr marL="342900" marR="0" lvl="0" indent="-342900">
                        <a:spcBef>
                          <a:spcPts val="0"/>
                        </a:spcBef>
                        <a:spcAft>
                          <a:spcPts val="0"/>
                        </a:spcAft>
                        <a:buFont typeface="Arial"/>
                        <a:buChar char="•"/>
                        <a:tabLst>
                          <a:tab pos="457200" algn="l"/>
                        </a:tabLst>
                      </a:pPr>
                      <a:r>
                        <a:rPr lang="it-IT" sz="2000" dirty="0"/>
                        <a:t>Stasera avrei rivisto con piacere quel film alla tv, invece devo uscire. </a:t>
                      </a:r>
                    </a:p>
                    <a:p>
                      <a:pPr marL="342900" marR="0" lvl="0" indent="-342900">
                        <a:spcBef>
                          <a:spcPts val="0"/>
                        </a:spcBef>
                        <a:spcAft>
                          <a:spcPts val="0"/>
                        </a:spcAft>
                        <a:buFont typeface="Arial"/>
                        <a:buChar char="•"/>
                        <a:tabLst>
                          <a:tab pos="457200" algn="l"/>
                        </a:tabLst>
                      </a:pPr>
                      <a:endParaRPr lang="it-IT" sz="2000" dirty="0" smtClean="0"/>
                    </a:p>
                    <a:p>
                      <a:pPr marL="342900" marR="0" lvl="0" indent="-342900">
                        <a:spcBef>
                          <a:spcPts val="0"/>
                        </a:spcBef>
                        <a:spcAft>
                          <a:spcPts val="0"/>
                        </a:spcAft>
                        <a:buFont typeface="Arial"/>
                        <a:buChar char="•"/>
                        <a:tabLst>
                          <a:tab pos="457200" algn="l"/>
                        </a:tabLst>
                      </a:pPr>
                      <a:r>
                        <a:rPr lang="it-IT" sz="2000" dirty="0" smtClean="0"/>
                        <a:t>Marta </a:t>
                      </a:r>
                      <a:r>
                        <a:rPr lang="it-IT" sz="2000" dirty="0"/>
                        <a:t>sarebbe venuta volentieri con voi domenica prossima, ma ha già un impegno. </a:t>
                      </a:r>
                    </a:p>
                    <a:p>
                      <a:pPr marL="342900" marR="0" lvl="0" indent="-342900">
                        <a:spcBef>
                          <a:spcPts val="0"/>
                        </a:spcBef>
                        <a:spcAft>
                          <a:spcPts val="0"/>
                        </a:spcAft>
                        <a:buFont typeface="Arial"/>
                        <a:buChar char="•"/>
                        <a:tabLst>
                          <a:tab pos="457200" algn="l"/>
                        </a:tabLst>
                      </a:pPr>
                      <a:endParaRPr lang="it-IT" sz="2000" dirty="0" smtClean="0"/>
                    </a:p>
                    <a:p>
                      <a:pPr marL="342900" marR="0" lvl="0" indent="-342900">
                        <a:spcBef>
                          <a:spcPts val="0"/>
                        </a:spcBef>
                        <a:spcAft>
                          <a:spcPts val="0"/>
                        </a:spcAft>
                        <a:buFont typeface="Arial"/>
                        <a:buChar char="•"/>
                        <a:tabLst>
                          <a:tab pos="457200" algn="l"/>
                        </a:tabLst>
                      </a:pPr>
                      <a:r>
                        <a:rPr lang="it-IT" sz="2000" dirty="0" smtClean="0"/>
                        <a:t>Ti </a:t>
                      </a:r>
                      <a:r>
                        <a:rPr lang="it-IT" sz="2000" dirty="0"/>
                        <a:t>avrei prestato i soldi io che ti servono, ma oggi le banche sono chiuse. </a:t>
                      </a:r>
                      <a:endParaRPr lang="it-IT" sz="2000" dirty="0" smtClean="0"/>
                    </a:p>
                    <a:p>
                      <a:pPr marL="342900" marR="0" lvl="0" indent="-342900">
                        <a:spcBef>
                          <a:spcPts val="0"/>
                        </a:spcBef>
                        <a:spcAft>
                          <a:spcPts val="0"/>
                        </a:spcAft>
                        <a:buFont typeface="Arial"/>
                        <a:buChar char="•"/>
                        <a:tabLst>
                          <a:tab pos="457200" algn="l"/>
                        </a:tabLst>
                      </a:pPr>
                      <a:endParaRPr lang="it-IT" sz="2000" dirty="0"/>
                    </a:p>
                    <a:p>
                      <a:pPr marL="342900" marR="0" lvl="0" indent="-342900">
                        <a:spcBef>
                          <a:spcPts val="0"/>
                        </a:spcBef>
                        <a:spcAft>
                          <a:spcPts val="0"/>
                        </a:spcAft>
                        <a:buFont typeface="Arial"/>
                        <a:buChar char="•"/>
                        <a:tabLst>
                          <a:tab pos="457200" algn="l"/>
                        </a:tabLst>
                      </a:pPr>
                      <a:r>
                        <a:rPr lang="it-IT" sz="2000" dirty="0"/>
                        <a:t>Con quel brutto tempo avremmo preferito restare a casa, invece dobbiamo uscire per forza. </a:t>
                      </a:r>
                    </a:p>
                  </a:txBody>
                  <a:tcPr marL="9525" marR="9525" marT="9525" marB="9525"/>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341</TotalTime>
  <Words>709</Words>
  <Application>Microsoft Office PowerPoint</Application>
  <PresentationFormat>On-screen Show (4:3)</PresentationFormat>
  <Paragraphs>188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Equity</vt:lpstr>
      <vt:lpstr>IL MODO CONDIZIONALE</vt:lpstr>
      <vt:lpstr>Forme del condizionale semplice </vt:lpstr>
      <vt:lpstr>Irregolarità</vt:lpstr>
      <vt:lpstr>Il condizionale semplice si usa:</vt:lpstr>
      <vt:lpstr>Forme del condizionale composto </vt:lpstr>
      <vt:lpstr>Il condizionale composto si usa: </vt:lpstr>
      <vt:lpstr>Il condizionale semplice si usa: </vt:lpstr>
      <vt:lpstr>Come potete vedere dagli esempi che seguono, il condizionale semplice si usa per esprimere un desiderio o un’intenzione realizzabili nel presente o nel futuro, mentre il condizionale composto serve per esprimere un’azione voluta, ma non realizzata nel passato.  </vt:lpstr>
      <vt:lpstr>  A differenza del condizionale semplice, il condizionale composto si usa per esprimere un’azione non realizzata al passato e non realizzabile sia nel presente che nel futuro: </vt:lpstr>
      <vt:lpstr>  FUTURO NEL PASSATO  Il condizionale composto si usa in frasi dipendenti per esprimere un’azione posteriore ad un’altra passata (futuro nel passato). In questo caso il condizionale composto dipende sempre da un verbo principale al passato non legato al presente.   </vt:lpstr>
      <vt:lpstr> Uso del condizionale </vt:lpstr>
      <vt:lpstr> Il condizionale semplice (o condizionale presente) esprime: </vt:lpstr>
      <vt:lpstr>Il condizionale semplice (o condizionale presente) esprime:</vt:lpstr>
      <vt:lpstr>Il condizionale semplice (o condizionale presente) esprime:</vt:lpstr>
      <vt:lpstr>Il condizionale composto si riferisce a un tempo passato ed ha gli stessi valori del condizionale semplice.Il condizionale composto (o passato) esprime: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Windows XP</cp:lastModifiedBy>
  <cp:revision>40</cp:revision>
  <dcterms:created xsi:type="dcterms:W3CDTF">2011-10-14T09:11:23Z</dcterms:created>
  <dcterms:modified xsi:type="dcterms:W3CDTF">2014-08-05T16:30:38Z</dcterms:modified>
</cp:coreProperties>
</file>