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58" r:id="rId6"/>
    <p:sldId id="268" r:id="rId7"/>
    <p:sldId id="271" r:id="rId8"/>
    <p:sldId id="272" r:id="rId9"/>
    <p:sldId id="269" r:id="rId10"/>
    <p:sldId id="261" r:id="rId11"/>
    <p:sldId id="259" r:id="rId12"/>
    <p:sldId id="264" r:id="rId13"/>
    <p:sldId id="260" r:id="rId14"/>
    <p:sldId id="265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8253A8-5220-4DEA-AB9D-1E3582D4CAA4}" type="datetimeFigureOut">
              <a:rPr lang="en-US" smtClean="0"/>
              <a:pPr/>
              <a:t>11/26/2013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CF95C0-9709-436C-9EFB-34A94AD7C4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15"/>
            <a:ext cx="7772400" cy="1857387"/>
          </a:xfrm>
        </p:spPr>
        <p:txBody>
          <a:bodyPr>
            <a:normAutofit/>
          </a:bodyPr>
          <a:lstStyle/>
          <a:p>
            <a:pPr algn="ctr"/>
            <a:r>
              <a:rPr lang="sr-Latn-BA" sz="5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Učenje</a:t>
            </a:r>
            <a:endParaRPr lang="en-US" sz="5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229200"/>
            <a:ext cx="7772400" cy="1199704"/>
          </a:xfrm>
        </p:spPr>
        <p:txBody>
          <a:bodyPr/>
          <a:lstStyle/>
          <a:p>
            <a:r>
              <a:rPr lang="en-US" dirty="0" err="1" smtClean="0"/>
              <a:t>Marija</a:t>
            </a:r>
            <a:r>
              <a:rPr lang="en-US" dirty="0" smtClean="0"/>
              <a:t> </a:t>
            </a:r>
            <a:r>
              <a:rPr lang="en-US" dirty="0" err="1" smtClean="0"/>
              <a:t>Stamenkovic</a:t>
            </a:r>
            <a:r>
              <a:rPr lang="en-US" dirty="0" smtClean="0"/>
              <a:t>, </a:t>
            </a:r>
            <a:r>
              <a:rPr lang="en-US" dirty="0" err="1" smtClean="0"/>
              <a:t>psiholog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298" y="2000240"/>
            <a:ext cx="4286280" cy="2919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CS" dirty="0" smtClean="0">
                <a:latin typeface="Arial Rounded MT Bold" pitchFamily="34" charset="0"/>
              </a:rPr>
              <a:t>povećava opštu aktivaciju nervnog sistema, dovodi do povećane budnosti i pažnje (bolje se zapaža i pamti)</a:t>
            </a:r>
          </a:p>
          <a:p>
            <a:pPr marL="514350" indent="-514350">
              <a:buFont typeface="+mj-lt"/>
              <a:buAutoNum type="arabicPeriod"/>
            </a:pPr>
            <a:endParaRPr lang="sr-Latn-CS" dirty="0" smtClean="0">
              <a:latin typeface="Arial Rounded MT Bold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sr-Latn-CS" dirty="0" smtClean="0">
                <a:latin typeface="Arial Rounded MT Bold" pitchFamily="34" charset="0"/>
              </a:rPr>
              <a:t> motivisan čovek drugačije postupa sa gradivom, vrši dublju obradu informacija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>
                <a:solidFill>
                  <a:schemeClr val="bg2">
                    <a:lumMod val="10000"/>
                  </a:schemeClr>
                </a:solidFill>
                <a:latin typeface="Arial Rounded MT Bold" pitchFamily="34" charset="0"/>
              </a:rPr>
              <a:t>Kako motivacija utiče na učenje?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BA" sz="2000" dirty="0" smtClean="0">
                <a:solidFill>
                  <a:srgbClr val="FF0000"/>
                </a:solidFill>
              </a:rPr>
              <a:t>   Jerks-Dodsonov zakon- </a:t>
            </a:r>
            <a:r>
              <a:rPr lang="sr-Latn-BA" sz="2000" dirty="0" smtClean="0"/>
              <a:t>povećanje motivacije može dovesti do slabijeg uspeha! Kako?</a:t>
            </a:r>
          </a:p>
          <a:p>
            <a:endParaRPr lang="sr-Latn-BA" sz="2000" dirty="0" smtClean="0"/>
          </a:p>
          <a:p>
            <a:pPr>
              <a:buNone/>
            </a:pPr>
            <a:r>
              <a:rPr lang="sr-Latn-BA" sz="1800" dirty="0" smtClean="0">
                <a:solidFill>
                  <a:srgbClr val="00B0F0"/>
                </a:solidFill>
              </a:rPr>
              <a:t>1.Unutrašnja motivacija- </a:t>
            </a:r>
            <a:r>
              <a:rPr lang="sr-Latn-BA" sz="1800" dirty="0" smtClean="0"/>
              <a:t>interesovanje, želje za znanjem, stepen aspiracije, namera da se nauči, stav prema gradivu, prijatnost ili neprijatnost gradiva...</a:t>
            </a:r>
          </a:p>
          <a:p>
            <a:pPr>
              <a:buNone/>
            </a:pPr>
            <a:r>
              <a:rPr lang="sr-Latn-BA" sz="1800" dirty="0" smtClean="0"/>
              <a:t>Nastaje zbog:</a:t>
            </a:r>
          </a:p>
          <a:p>
            <a:pPr>
              <a:buNone/>
            </a:pPr>
            <a:r>
              <a:rPr lang="sr-Latn-BA" sz="1800" dirty="0" smtClean="0"/>
              <a:t>Radoznalosti-</a:t>
            </a:r>
            <a:r>
              <a:rPr lang="sr-Latn-CS" sz="1800" dirty="0" smtClean="0">
                <a:latin typeface="Arial Rounded MT Bold" pitchFamily="34" charset="0"/>
              </a:rPr>
              <a:t> </a:t>
            </a:r>
            <a:r>
              <a:rPr lang="sr-Latn-CS" sz="1600" dirty="0" smtClean="0">
                <a:latin typeface="Arial Rounded MT Bold" pitchFamily="34" charset="0"/>
              </a:rPr>
              <a:t>najznačajniji motiv koji pokreće intelektualnu aktivnost</a:t>
            </a:r>
          </a:p>
          <a:p>
            <a:pPr>
              <a:buNone/>
            </a:pPr>
            <a:r>
              <a:rPr lang="sr-Latn-CS" sz="1600" dirty="0" smtClean="0">
                <a:latin typeface="Arial Rounded MT Bold" pitchFamily="34" charset="0"/>
              </a:rPr>
              <a:t>Podstiče i misaonu obradu gradiva.</a:t>
            </a:r>
          </a:p>
          <a:p>
            <a:pPr>
              <a:buNone/>
            </a:pPr>
            <a:r>
              <a:rPr lang="sr-Latn-CS" sz="1800" dirty="0" smtClean="0">
                <a:latin typeface="Arial Rounded MT Bold" pitchFamily="34" charset="0"/>
              </a:rPr>
              <a:t>Kvazipotrebe- </a:t>
            </a:r>
            <a:r>
              <a:rPr lang="sr-Latn-CS" sz="1600" dirty="0" smtClean="0">
                <a:latin typeface="Arial Rounded MT Bold" pitchFamily="34" charset="0"/>
              </a:rPr>
              <a:t>interesantan problem koji kod čoveka stvara izvesnu intelektualnu napetost koja ga goni na rešavanje problema</a:t>
            </a:r>
          </a:p>
          <a:p>
            <a:pPr>
              <a:buNone/>
            </a:pPr>
            <a:r>
              <a:rPr lang="sr-Latn-CS" sz="1800" dirty="0" smtClean="0">
                <a:latin typeface="Arial Rounded MT Bold" pitchFamily="34" charset="0"/>
              </a:rPr>
              <a:t>Kognitivnog nesklada - </a:t>
            </a:r>
            <a:r>
              <a:rPr lang="sr-Latn-CS" sz="1600" dirty="0" smtClean="0">
                <a:latin typeface="Arial Rounded MT Bold" pitchFamily="34" charset="0"/>
              </a:rPr>
              <a:t>nastaje u susretu sa novim podacima koji protivreče ranijim shvatanjima, uverenjima, stavovima i može da bude podstrekač intelektualne aktivnosti</a:t>
            </a:r>
            <a:endParaRPr lang="en-US" sz="1600" dirty="0" smtClean="0">
              <a:latin typeface="Arial Rounded MT Bold" pitchFamily="34" charset="0"/>
            </a:endParaRPr>
          </a:p>
          <a:p>
            <a:pPr>
              <a:buNone/>
            </a:pPr>
            <a:endParaRPr lang="en-US" sz="1800" dirty="0" smtClean="0">
              <a:latin typeface="Arial Rounded MT Bold" pitchFamily="34" charset="0"/>
            </a:endParaRPr>
          </a:p>
          <a:p>
            <a:pPr>
              <a:buNone/>
            </a:pPr>
            <a:endParaRPr lang="sr-Latn-CS" sz="1800" dirty="0" smtClean="0">
              <a:latin typeface="Arial Rounded MT Bold" pitchFamily="34" charset="0"/>
            </a:endParaRPr>
          </a:p>
          <a:p>
            <a:pPr>
              <a:buNone/>
            </a:pPr>
            <a:endParaRPr lang="sr-Latn-BA" sz="1800" dirty="0" smtClean="0"/>
          </a:p>
          <a:p>
            <a:pPr>
              <a:buNone/>
            </a:pPr>
            <a:endParaRPr lang="sr-Latn-BA" sz="1800" dirty="0" smtClean="0"/>
          </a:p>
          <a:p>
            <a:pPr>
              <a:buNone/>
            </a:pPr>
            <a:endParaRPr lang="sr-Latn-BA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BA" sz="1800" dirty="0" smtClean="0">
                <a:solidFill>
                  <a:srgbClr val="00B0F0"/>
                </a:solidFill>
              </a:rPr>
              <a:t>2.Spoljašnja motivacija- </a:t>
            </a:r>
            <a:r>
              <a:rPr lang="sr-Latn-BA" sz="1400" dirty="0" smtClean="0">
                <a:latin typeface="+mj-lt"/>
              </a:rPr>
              <a:t>insentivna (insentivi=podsticaji) – nagrada, kazna, pohvala, saradnja ili takmičenje, uspeh ili neuspeh,</a:t>
            </a:r>
            <a:r>
              <a:rPr lang="sr-Latn-CS" sz="1400" dirty="0" smtClean="0">
                <a:latin typeface="+mj-lt"/>
              </a:rPr>
              <a:t> motivi ekonomske prirode, </a:t>
            </a:r>
          </a:p>
          <a:p>
            <a:pPr>
              <a:buNone/>
            </a:pPr>
            <a:r>
              <a:rPr lang="sr-Latn-CS" sz="1400" dirty="0" smtClean="0">
                <a:latin typeface="+mj-lt"/>
              </a:rPr>
              <a:t>obzir prema roditeljima,ugled  u očima drugih, sujeta, potvrđivanje lične sposobnosti</a:t>
            </a:r>
            <a:endParaRPr lang="sr-Latn-BA" sz="1400" dirty="0" smtClean="0">
              <a:latin typeface="+mj-lt"/>
            </a:endParaRPr>
          </a:p>
          <a:p>
            <a:endParaRPr lang="sr-Latn-BA" sz="1400" dirty="0" smtClean="0"/>
          </a:p>
          <a:p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problemi-sa-ucenj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571744"/>
            <a:ext cx="4673597" cy="3286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Pregled gradiva</a:t>
            </a:r>
          </a:p>
          <a:p>
            <a:pPr>
              <a:buNone/>
            </a:pPr>
            <a:r>
              <a:rPr lang="sr-Latn-CS" sz="2400" dirty="0" smtClean="0">
                <a:latin typeface="Arial Rounded MT Bold" pitchFamily="34" charset="0"/>
              </a:rPr>
              <a:t>Treba imati opsti pregled sadržaja koji se uči jer učeći jedan deo gradiva treba imati u vidu celinu pošto ona daje smisao delovima</a:t>
            </a:r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Postavljanje pitanja</a:t>
            </a:r>
          </a:p>
          <a:p>
            <a:pPr>
              <a:buNone/>
            </a:pPr>
            <a:r>
              <a:rPr lang="sr-Latn-CS" sz="2400" dirty="0" smtClean="0">
                <a:latin typeface="Arial Rounded MT Bold" pitchFamily="34" charset="0"/>
              </a:rPr>
              <a:t>Učenik treba sam sebi postaviti izvesna pitanja ili zadatke kojih će se držati pri učenju teksta</a:t>
            </a:r>
            <a:endParaRPr lang="en-US" sz="2400" dirty="0" smtClean="0">
              <a:latin typeface="Arial Rounded MT Bold" pitchFamily="34" charset="0"/>
            </a:endParaRPr>
          </a:p>
          <a:p>
            <a:pPr>
              <a:buNone/>
            </a:pPr>
            <a:endParaRPr lang="sr-Latn-BA" sz="2400" dirty="0" smtClean="0"/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Čitanje teksta</a:t>
            </a:r>
          </a:p>
          <a:p>
            <a:pPr>
              <a:buNone/>
            </a:pPr>
            <a:endParaRPr lang="sr-Latn-BA" sz="2400" dirty="0" smtClean="0"/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Osmišljavanje</a:t>
            </a:r>
          </a:p>
          <a:p>
            <a:pPr>
              <a:buNone/>
            </a:pPr>
            <a:r>
              <a:rPr lang="sr-Latn-CS" sz="1800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r-Latn-CS" sz="1800" dirty="0" smtClean="0">
                <a:latin typeface="Arial Rounded MT Bold" pitchFamily="34" charset="0"/>
              </a:rPr>
              <a:t>- </a:t>
            </a:r>
            <a:r>
              <a:rPr lang="sr-Latn-CS" sz="2200" dirty="0" smtClean="0">
                <a:latin typeface="Arial Rounded MT Bold" pitchFamily="34" charset="0"/>
              </a:rPr>
              <a:t>shvatanje bitnih ideja, osmišljavanje detalja i isticanje organizacije gradiva </a:t>
            </a:r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Preslišavanje</a:t>
            </a:r>
          </a:p>
          <a:p>
            <a:r>
              <a:rPr lang="sr-Latn-CS" sz="2200" dirty="0" smtClean="0">
                <a:latin typeface="Arial Rounded MT Bold" pitchFamily="34" charset="0"/>
              </a:rPr>
              <a:t>glasno i doslovno</a:t>
            </a:r>
          </a:p>
          <a:p>
            <a:r>
              <a:rPr lang="sr-Latn-CS" sz="2200" dirty="0" smtClean="0">
                <a:latin typeface="Arial Rounded MT Bold" pitchFamily="34" charset="0"/>
              </a:rPr>
              <a:t> svojim rečima i sa sopstvenom organizacijom materije</a:t>
            </a:r>
          </a:p>
          <a:p>
            <a:r>
              <a:rPr lang="sr-Latn-CS" sz="2200" dirty="0" smtClean="0">
                <a:latin typeface="Arial Rounded MT Bold" pitchFamily="34" charset="0"/>
              </a:rPr>
              <a:t> preslišavanje </a:t>
            </a:r>
            <a:r>
              <a:rPr lang="en-US" sz="2200" dirty="0" smtClean="0">
                <a:latin typeface="Arial Rounded MT Bold" pitchFamily="34" charset="0"/>
              </a:rPr>
              <a:t>“</a:t>
            </a:r>
            <a:r>
              <a:rPr lang="sr-Latn-CS" sz="2200" dirty="0" smtClean="0">
                <a:latin typeface="Arial Rounded MT Bold" pitchFamily="34" charset="0"/>
              </a:rPr>
              <a:t>u sebi</a:t>
            </a:r>
            <a:r>
              <a:rPr lang="en-US" sz="2200" dirty="0" smtClean="0">
                <a:latin typeface="Arial Rounded MT Bold" pitchFamily="34" charset="0"/>
              </a:rPr>
              <a:t> “</a:t>
            </a:r>
            <a:endParaRPr lang="sr-Latn-CS" sz="2200" dirty="0" smtClean="0">
              <a:latin typeface="Arial Rounded MT Bold" pitchFamily="34" charset="0"/>
            </a:endParaRPr>
          </a:p>
          <a:p>
            <a:r>
              <a:rPr lang="sr-Latn-CS" sz="2200" dirty="0" smtClean="0">
                <a:latin typeface="Arial Rounded MT Bold" pitchFamily="34" charset="0"/>
              </a:rPr>
              <a:t> pismeno preslišavanje</a:t>
            </a:r>
          </a:p>
          <a:p>
            <a:endParaRPr lang="sr-Latn-CS" sz="2200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sr-Latn-CS" sz="2200" dirty="0" smtClean="0">
                <a:latin typeface="Arial Rounded MT Bold" pitchFamily="34" charset="0"/>
              </a:rPr>
              <a:t>Treba prvo ponoviti ono što je bitno, pa strukturu gradiva i na kraju detalje</a:t>
            </a:r>
            <a:endParaRPr lang="en-US" sz="2200" dirty="0" smtClean="0">
              <a:latin typeface="Arial Rounded MT Bold" pitchFamily="34" charset="0"/>
            </a:endParaRPr>
          </a:p>
          <a:p>
            <a:pPr>
              <a:buNone/>
            </a:pPr>
            <a:endParaRPr lang="sr-Latn-BA" sz="2400" dirty="0" smtClean="0"/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Završni pregled gradiva</a:t>
            </a:r>
          </a:p>
          <a:p>
            <a:pPr>
              <a:buNone/>
            </a:pPr>
            <a:endParaRPr lang="sr-Latn-BA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sr-Latn-BA" sz="2400" b="1" dirty="0" smtClean="0">
                <a:solidFill>
                  <a:srgbClr val="FF0000"/>
                </a:solidFill>
              </a:rPr>
              <a:t>Obnavljanje</a:t>
            </a:r>
          </a:p>
          <a:p>
            <a:pPr>
              <a:buNone/>
            </a:pPr>
            <a:endParaRPr lang="sr-Latn-BA" sz="2400" dirty="0" smtClean="0"/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chemeClr val="bg2">
                    <a:lumMod val="10000"/>
                  </a:schemeClr>
                </a:solidFill>
              </a:rPr>
              <a:t>Metode uspešnog učenja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1" name="Picture 3" descr="C:\Users\Marija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3571876"/>
            <a:ext cx="2143140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53578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učenje po delovima i učenje celine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-čitavo poglavlje čitati više puta (metoda celine)</a:t>
            </a:r>
          </a:p>
          <a:p>
            <a:pPr>
              <a:buNone/>
            </a:pPr>
            <a:r>
              <a:rPr lang="sr-Latn-CS" i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  <a:r>
              <a:rPr lang="sr-Latn-CS" dirty="0" smtClean="0">
                <a:latin typeface="Arial Rounded MT Bold" pitchFamily="34" charset="0"/>
              </a:rPr>
              <a:t>poglavlje podeliti na delove pa svaki deo učiti posebno (učenje po delovima)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-Najbolja je prethodni uvid u celinu pa onda učenje manjih smisaonih delova (kombinovana metoda)</a:t>
            </a:r>
            <a:endParaRPr lang="en-US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vremenski raspoređeno i koncentrisano učenje</a:t>
            </a:r>
          </a:p>
          <a:p>
            <a:pPr>
              <a:buNone/>
            </a:pPr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itchFamily="34" charset="0"/>
              </a:rPr>
              <a:t>Vremenski raspoređeno učenje daje bolje rezultate, naročito u pogledu trajnosti naučenog</a:t>
            </a:r>
          </a:p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aktivno učenje i preslišavanje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Najbolje se pamte ideje i misli do kojih se dolazi sopstvenom aktivnošću</a:t>
            </a:r>
            <a:r>
              <a:rPr lang="sr-Latn-CS" i="1" dirty="0" smtClean="0">
                <a:solidFill>
                  <a:schemeClr val="bg1"/>
                </a:solidFill>
                <a:latin typeface="Arial Rounded MT Bold" pitchFamily="34" charset="0"/>
              </a:rPr>
              <a:t>sopstvenom aktivnošću</a:t>
            </a:r>
          </a:p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Ponavljanje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Ponavljanje treba otpočeti pre nego što se gradivo u velikoj meri zaboravi </a:t>
            </a:r>
          </a:p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Podvlačenje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Podvlačenje je bitno jer se tako gradivo mnogo brže ponovo čita ili ponavlja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Treba podvlačiti samo glavne ideje, stručne termine i važnije detalje</a:t>
            </a:r>
            <a:endParaRPr lang="en-US" dirty="0" smtClean="0">
              <a:latin typeface="Arial Rounded MT Bold" pitchFamily="34" charset="0"/>
            </a:endParaRPr>
          </a:p>
          <a:p>
            <a:pPr>
              <a:buNone/>
            </a:pPr>
            <a:r>
              <a:rPr lang="sr-Latn-CS" b="1" dirty="0" smtClean="0">
                <a:solidFill>
                  <a:srgbClr val="FF0000"/>
                </a:solidFill>
                <a:latin typeface="Arial Rounded MT Bold" pitchFamily="34" charset="0"/>
              </a:rPr>
              <a:t>pravljenje zabeleški</a:t>
            </a:r>
            <a:endParaRPr lang="en-US" b="1" dirty="0" smtClean="0">
              <a:solidFill>
                <a:srgbClr val="FF0000"/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BA" dirty="0" smtClean="0">
                <a:solidFill>
                  <a:schemeClr val="bg2">
                    <a:lumMod val="10000"/>
                  </a:schemeClr>
                </a:solidFill>
              </a:rPr>
              <a:t>Metode uspešnog učenja</a:t>
            </a:r>
            <a:endParaRPr lang="en-US" dirty="0"/>
          </a:p>
        </p:txBody>
      </p:sp>
      <p:pic>
        <p:nvPicPr>
          <p:cNvPr id="4" name="Picture 3" descr="Ucenje-sprjecava-srcani-i-mozdani-udar_ca_lar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3357562"/>
            <a:ext cx="1714512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>
            <a:normAutofit/>
          </a:bodyPr>
          <a:lstStyle/>
          <a:p>
            <a:r>
              <a:rPr lang="sr-Latn-BA" sz="1400" dirty="0" smtClean="0">
                <a:solidFill>
                  <a:srgbClr val="C00000"/>
                </a:solidFill>
              </a:rPr>
              <a:t>Prenos ili dejstvo ranijeg učenja na kasnije učenje ili aktivnost</a:t>
            </a:r>
          </a:p>
          <a:p>
            <a:endParaRPr lang="sr-Latn-BA" sz="1400" dirty="0" smtClean="0"/>
          </a:p>
          <a:p>
            <a:endParaRPr lang="sr-Latn-BA" sz="1400" dirty="0" smtClean="0"/>
          </a:p>
          <a:p>
            <a:pPr>
              <a:buNone/>
            </a:pPr>
            <a:r>
              <a:rPr lang="sr-Latn-BA" sz="1400" dirty="0" smtClean="0"/>
              <a:t>1.Pozitivan- olakšava</a:t>
            </a:r>
          </a:p>
          <a:p>
            <a:pPr>
              <a:buNone/>
            </a:pPr>
            <a:r>
              <a:rPr lang="sr-Latn-BA" sz="1400" dirty="0" smtClean="0"/>
              <a:t>2.Negativan-ometa</a:t>
            </a:r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r>
              <a:rPr lang="sr-Latn-BA" sz="1400" dirty="0" smtClean="0"/>
              <a:t>Kako učenje utiče na razvoj psihičkih procesa (mišljenje, pamćenje...) ?</a:t>
            </a:r>
          </a:p>
          <a:p>
            <a:pPr>
              <a:buNone/>
            </a:pPr>
            <a:r>
              <a:rPr lang="sr-Latn-BA" sz="1400" dirty="0" smtClean="0"/>
              <a:t>Kako se i koliko naučeno može primenjivati u novim situacijama?</a:t>
            </a:r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r>
              <a:rPr lang="sr-Latn-BA" sz="1400" dirty="0" smtClean="0"/>
              <a:t>Teorije transfera:</a:t>
            </a:r>
          </a:p>
          <a:p>
            <a:pPr>
              <a:buNone/>
            </a:pPr>
            <a:r>
              <a:rPr lang="sr-Latn-BA" sz="1400" dirty="0" smtClean="0"/>
              <a:t>1.Teorija formalnih disciplina</a:t>
            </a:r>
          </a:p>
          <a:p>
            <a:pPr>
              <a:buNone/>
            </a:pPr>
            <a:r>
              <a:rPr lang="sr-Latn-BA" sz="1400" dirty="0" smtClean="0"/>
              <a:t>2. Teorija identičnih elemenata</a:t>
            </a:r>
          </a:p>
          <a:p>
            <a:pPr>
              <a:buNone/>
            </a:pPr>
            <a:r>
              <a:rPr lang="sr-Latn-BA" sz="1400" dirty="0" smtClean="0"/>
              <a:t>3.Teorija generalizacije</a:t>
            </a:r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B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Transfer učenja</a:t>
            </a:r>
            <a:r>
              <a:rPr lang="sr-Latn-BA" dirty="0" smtClean="0"/>
              <a:t/>
            </a:r>
            <a:br>
              <a:rPr lang="sr-Latn-BA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BA" sz="1800" dirty="0" smtClean="0"/>
              <a:t>Teorija formalnih disciplina:  zasniva se na psihologiji moći!</a:t>
            </a:r>
          </a:p>
          <a:p>
            <a:pPr>
              <a:buNone/>
            </a:pPr>
            <a:r>
              <a:rPr lang="sr-Latn-BA" sz="1800" dirty="0" smtClean="0"/>
              <a:t>Ljudski duh =  veći br specifičnih mentalnih moći ( pamćenje, mišljenje, dar za matematiku...)</a:t>
            </a:r>
          </a:p>
          <a:p>
            <a:pPr>
              <a:buNone/>
            </a:pPr>
            <a:endParaRPr lang="sr-Latn-BA" sz="1800" dirty="0" smtClean="0"/>
          </a:p>
          <a:p>
            <a:pPr>
              <a:buNone/>
            </a:pPr>
            <a:r>
              <a:rPr lang="sr-Latn-BA" sz="1800" dirty="0" smtClean="0"/>
              <a:t>Ličnost = rezultat kombinacije određenog broja moći (dpbro pamćenje, slab dar za matematiku...)</a:t>
            </a:r>
          </a:p>
          <a:p>
            <a:pPr>
              <a:buNone/>
            </a:pPr>
            <a:endParaRPr lang="sr-Latn-BA" sz="1800" dirty="0" smtClean="0"/>
          </a:p>
          <a:p>
            <a:pPr>
              <a:buNone/>
            </a:pPr>
            <a:r>
              <a:rPr lang="sr-Latn-BA" sz="1800" dirty="0" smtClean="0"/>
              <a:t>Moći mogu da se pojačavaju vežbanjem!!! (vežbamo pamćenje stihova, vežbamo pamćenje kao moć,bolje pamtimo sve ostalo)</a:t>
            </a:r>
          </a:p>
          <a:p>
            <a:pPr>
              <a:buNone/>
            </a:pPr>
            <a:endParaRPr lang="sr-Latn-BA" sz="1800" dirty="0" smtClean="0"/>
          </a:p>
          <a:p>
            <a:pPr>
              <a:buNone/>
            </a:pPr>
            <a:r>
              <a:rPr lang="sr-Latn-BA" sz="1800" u="sng" dirty="0" smtClean="0"/>
              <a:t>Danas napuštena!!!! Dzejms- pamčenje se ne može vežbati</a:t>
            </a:r>
            <a:endParaRPr lang="en-US" sz="180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BA" sz="1800" dirty="0" smtClean="0"/>
          </a:p>
          <a:p>
            <a:endParaRPr lang="sr-Latn-BA" sz="1800" dirty="0" smtClean="0"/>
          </a:p>
          <a:p>
            <a:endParaRPr lang="sr-Latn-BA" sz="1800" dirty="0" smtClean="0"/>
          </a:p>
          <a:p>
            <a:r>
              <a:rPr lang="sr-Latn-BA" sz="1800" dirty="0" smtClean="0"/>
              <a:t>Teorija identičnih elemenata – transfer postoji samo ako između dva učenja postoje identićni elementi, ako su te dve oblasti slične (školske programe treba približiti životu).</a:t>
            </a:r>
          </a:p>
          <a:p>
            <a:endParaRPr lang="sr-Latn-BA" sz="1800" dirty="0" smtClean="0"/>
          </a:p>
          <a:p>
            <a:r>
              <a:rPr lang="sr-Latn-BA" sz="1800" dirty="0" smtClean="0"/>
              <a:t>Teorija generalizacije – sa učenja u jednoj oblasti prenose se na učenja u drugoj oblasti uopštena znanja, opšti principi a ne pojedinačne činjenice, važniji je način učenja a ne sadržaj učenja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BA" sz="1400" dirty="0" smtClean="0"/>
              <a:t>Sposobnost, motivacija, radne navike, rok, namera fizički uslovi (buka, temperatura...) , fiziološki faktori (umor, bolest...)...</a:t>
            </a:r>
          </a:p>
          <a:p>
            <a:pPr>
              <a:buNone/>
            </a:pPr>
            <a:endParaRPr lang="sr-Latn-BA" sz="1400" dirty="0" smtClean="0"/>
          </a:p>
          <a:p>
            <a:pPr>
              <a:buNone/>
            </a:pPr>
            <a:endParaRPr lang="sr-Latn-BA" sz="1400" dirty="0" smtClean="0"/>
          </a:p>
          <a:p>
            <a:pPr algn="ctr">
              <a:buNone/>
            </a:pPr>
            <a:r>
              <a:rPr lang="sr-Latn-BA" sz="2800" dirty="0" smtClean="0"/>
              <a:t>Motivacija za učenje</a:t>
            </a:r>
          </a:p>
          <a:p>
            <a:pPr algn="ctr">
              <a:buNone/>
            </a:pPr>
            <a:endParaRPr lang="sr-Latn-BA" sz="1400" dirty="0" smtClean="0"/>
          </a:p>
          <a:p>
            <a:pPr>
              <a:buNone/>
            </a:pPr>
            <a:endParaRPr lang="sr-Latn-BA" sz="2400" dirty="0" smtClean="0"/>
          </a:p>
          <a:p>
            <a:pPr>
              <a:buNone/>
            </a:pPr>
            <a:r>
              <a:rPr lang="sr-Latn-BA" sz="2400" dirty="0" smtClean="0"/>
              <a:t>Motivacija       Sposobnost </a:t>
            </a:r>
          </a:p>
          <a:p>
            <a:pPr>
              <a:buNone/>
            </a:pPr>
            <a:r>
              <a:rPr lang="sr-Latn-BA" sz="2400" dirty="0" smtClean="0"/>
              <a:t>                                                         </a:t>
            </a:r>
            <a:r>
              <a:rPr lang="sr-Latn-BA" sz="2400" u="sng" dirty="0" smtClean="0"/>
              <a:t>Neuspeh!</a:t>
            </a:r>
          </a:p>
          <a:p>
            <a:pPr>
              <a:buNone/>
            </a:pPr>
            <a:r>
              <a:rPr lang="sr-Latn-BA" sz="2400" dirty="0" smtClean="0"/>
              <a:t>Uspeh              Motivacija    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>
                <a:solidFill>
                  <a:schemeClr val="bg2">
                    <a:lumMod val="10000"/>
                  </a:schemeClr>
                </a:solidFill>
              </a:rPr>
              <a:t>Od čega zavisi uspeh u učenju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Up Arrow 3"/>
          <p:cNvSpPr/>
          <p:nvPr/>
        </p:nvSpPr>
        <p:spPr>
          <a:xfrm>
            <a:off x="2143108" y="3429000"/>
            <a:ext cx="214314" cy="6926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>
            <a:off x="1571604" y="4357694"/>
            <a:ext cx="214314" cy="6926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643438" y="3500438"/>
            <a:ext cx="214314" cy="6926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643438" y="4357694"/>
            <a:ext cx="214314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qual 7"/>
          <p:cNvSpPr/>
          <p:nvPr/>
        </p:nvSpPr>
        <p:spPr>
          <a:xfrm>
            <a:off x="5214942" y="4000504"/>
            <a:ext cx="714380" cy="642942"/>
          </a:xfrm>
          <a:prstGeom prst="mathEqual">
            <a:avLst>
              <a:gd name="adj1" fmla="val 23520"/>
              <a:gd name="adj2" fmla="val 25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Pravilo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 </a:t>
            </a: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za sticanje radnih navika</a:t>
            </a:r>
            <a:r>
              <a:rPr lang="sr-Latn-CS" dirty="0" smtClean="0">
                <a:latin typeface="Arial Rounded MT Bold" pitchFamily="34" charset="0"/>
              </a:rPr>
              <a:t>: nikada ne treba propustiti priliku da se odgovarajuća radnja izvrši kada dođe momenat za njeno izvršenje.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Učenik sa radnim navikama obično ima neki lični raspored časova, obično pravi plan rada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Stvaranje radne navike olakšava se ako se uvek uči u istoj radnoj prostoriji ili radnom kutku i ako se u njemu nista drugo ne radi</a:t>
            </a:r>
            <a:endParaRPr lang="en-US" dirty="0" smtClean="0"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 Rounded MT Bold" pitchFamily="34" charset="0"/>
              </a:rPr>
              <a:t>Radne navike</a:t>
            </a:r>
            <a:endParaRPr lang="en-US" b="0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Namera</a:t>
            </a:r>
            <a:r>
              <a:rPr lang="sr-Latn-CS" dirty="0" smtClean="0">
                <a:latin typeface="Arial Rounded MT Bold" pitchFamily="34" charset="0"/>
              </a:rPr>
              <a:t> da se nešto nauči pokreće, aktivira određene intelektualne radnje koje omogućuju </a:t>
            </a: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uspešno učenje </a:t>
            </a:r>
            <a:r>
              <a:rPr lang="sr-Latn-CS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i </a:t>
            </a: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pamćenje</a:t>
            </a:r>
            <a:r>
              <a:rPr lang="sr-Latn-CS" dirty="0" smtClean="0">
                <a:latin typeface="Arial Rounded MT Bold" pitchFamily="34" charset="0"/>
              </a:rPr>
              <a:t>.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Namera posredno deluje na učenje aktiviranjem određenih intelektualnih operacija. 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Namera može da izazove povećanu mentalnu budnost i pažnju. 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Međutim gradivo se može zapamtiti i bez namere!</a:t>
            </a:r>
            <a:endParaRPr lang="en-US" dirty="0">
              <a:latin typeface="Arial Rounded MT Bold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dirty="0" smtClean="0">
                <a:solidFill>
                  <a:schemeClr val="bg2">
                    <a:lumMod val="10000"/>
                  </a:schemeClr>
                </a:solidFill>
                <a:latin typeface="Arial Rounded MT Bold" pitchFamily="34" charset="0"/>
              </a:rPr>
              <a:t>Namera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Učenje</a:t>
            </a:r>
            <a:r>
              <a:rPr lang="sr-Latn-CS" dirty="0" smtClean="0">
                <a:latin typeface="Arial Rounded MT Bold" pitchFamily="34" charset="0"/>
              </a:rPr>
              <a:t> – specifična namera da se gradivo nauči za </a:t>
            </a: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određeni rok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Gradivo koje se uči za kraći rok pre se zaboravlja nego gradivo koje se uči za neki udaljeniji vremenski rok</a:t>
            </a:r>
          </a:p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Namera da se uči za duži rok pokreće drugačije intelektualne radnje nego namera da se uči za kraći rok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 Rounded MT Bold" pitchFamily="34" charset="0"/>
              </a:rPr>
              <a:t>Učenje za određeni rok</a:t>
            </a:r>
            <a:endParaRPr lang="en-US" b="0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dirty="0" smtClean="0">
                <a:latin typeface="Arial Rounded MT Bold" pitchFamily="34" charset="0"/>
              </a:rPr>
              <a:t>Izvesni spoljašnji i fiziološki uslovi mogu nepovoljno delovati na učenje</a:t>
            </a:r>
          </a:p>
          <a:p>
            <a:pPr>
              <a:buNone/>
            </a:pP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Negativni fizički uslovi</a:t>
            </a:r>
            <a:r>
              <a:rPr lang="sr-Latn-CS" dirty="0" smtClean="0">
                <a:latin typeface="Arial Rounded MT Bold" pitchFamily="34" charset="0"/>
              </a:rPr>
              <a:t>: suviše visoka ili suviše niska temperatura, povećana vlažnost vazduha, nagle vremenske promene, oblačni dani, snažna buka i galama...</a:t>
            </a:r>
          </a:p>
          <a:p>
            <a:pPr>
              <a:buNone/>
            </a:pPr>
            <a:r>
              <a:rPr lang="sr-Latn-CS" i="1" dirty="0" smtClean="0">
                <a:solidFill>
                  <a:schemeClr val="accent1">
                    <a:lumMod val="75000"/>
                  </a:schemeClr>
                </a:solidFill>
                <a:latin typeface="Arial Rounded MT Bold" pitchFamily="34" charset="0"/>
              </a:rPr>
              <a:t>Negativni fiziološki uslovi</a:t>
            </a:r>
            <a:r>
              <a:rPr lang="sr-Latn-CS" dirty="0" smtClean="0">
                <a:latin typeface="Arial Rounded MT Bold" pitchFamily="34" charset="0"/>
              </a:rPr>
              <a:t>: fizička bolest, telesna iscrpljenost, preterana sitost ili glad...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CS" b="0" dirty="0" smtClean="0">
                <a:solidFill>
                  <a:schemeClr val="bg2">
                    <a:lumMod val="10000"/>
                  </a:schemeClr>
                </a:solidFill>
                <a:effectLst/>
                <a:latin typeface="Arial Rounded MT Bold" pitchFamily="34" charset="0"/>
              </a:rPr>
              <a:t>Fizički i fiziološki uslovi učenja</a:t>
            </a:r>
            <a:endParaRPr lang="en-US" b="0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849</Words>
  <Application>Microsoft Office PowerPoint</Application>
  <PresentationFormat>On-screen Show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Učenje</vt:lpstr>
      <vt:lpstr>Transfer učenja </vt:lpstr>
      <vt:lpstr>Slide 3</vt:lpstr>
      <vt:lpstr>Slide 4</vt:lpstr>
      <vt:lpstr>Od čega zavisi uspeh u učenju</vt:lpstr>
      <vt:lpstr>Radne navike</vt:lpstr>
      <vt:lpstr>Namera</vt:lpstr>
      <vt:lpstr>Učenje za određeni rok</vt:lpstr>
      <vt:lpstr>Fizički i fiziološki uslovi učenja</vt:lpstr>
      <vt:lpstr>Kako motivacija utiče na učenje?</vt:lpstr>
      <vt:lpstr>Slide 11</vt:lpstr>
      <vt:lpstr>Slide 12</vt:lpstr>
      <vt:lpstr>Metode uspešnog učenja</vt:lpstr>
      <vt:lpstr>Metode uspešnog učenja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</dc:title>
  <dc:creator>Marija</dc:creator>
  <cp:lastModifiedBy>dragana.milovanovic</cp:lastModifiedBy>
  <cp:revision>16</cp:revision>
  <dcterms:created xsi:type="dcterms:W3CDTF">2013-11-25T20:33:01Z</dcterms:created>
  <dcterms:modified xsi:type="dcterms:W3CDTF">2013-11-26T09:54:15Z</dcterms:modified>
</cp:coreProperties>
</file>