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7" r:id="rId3"/>
    <p:sldId id="283" r:id="rId4"/>
    <p:sldId id="284" r:id="rId5"/>
    <p:sldId id="285" r:id="rId6"/>
    <p:sldId id="286" r:id="rId7"/>
    <p:sldId id="287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34" r:id="rId26"/>
    <p:sldId id="316" r:id="rId27"/>
    <p:sldId id="317" r:id="rId28"/>
    <p:sldId id="335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6" r:id="rId44"/>
    <p:sldId id="343" r:id="rId45"/>
    <p:sldId id="338" r:id="rId46"/>
    <p:sldId id="344" r:id="rId47"/>
    <p:sldId id="337" r:id="rId48"/>
    <p:sldId id="339" r:id="rId49"/>
    <p:sldId id="340" r:id="rId50"/>
    <p:sldId id="341" r:id="rId51"/>
    <p:sldId id="342" r:id="rId52"/>
    <p:sldId id="274" r:id="rId5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170865-7764-4E39-8D25-D1E977797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E581B-BB43-43F7-A483-86FF2271EA18}" type="slidenum">
              <a:rPr lang="en-GB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DD985-6455-4D00-B854-719C66DD2753}" type="slidenum">
              <a:rPr lang="en-GB"/>
              <a:pPr/>
              <a:t>10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11820-162B-49DE-B5DE-0AEEED60B08B}" type="slidenum">
              <a:rPr lang="en-GB"/>
              <a:pPr/>
              <a:t>11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66C66-EFA0-4041-A7F3-72A1FE6A8570}" type="slidenum">
              <a:rPr lang="en-GB"/>
              <a:pPr/>
              <a:t>12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63254-E671-45E5-8A55-7A5FD333D8DD}" type="slidenum">
              <a:rPr lang="en-GB"/>
              <a:pPr/>
              <a:t>13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0152B-952D-4AB9-B408-5220F875C378}" type="slidenum">
              <a:rPr lang="en-GB"/>
              <a:pPr/>
              <a:t>14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61C3D-AAE0-4E47-8031-D82AD6F33478}" type="slidenum">
              <a:rPr lang="en-GB"/>
              <a:pPr/>
              <a:t>15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2AC3D-35D4-4414-996A-C0A9CC864772}" type="slidenum">
              <a:rPr lang="en-GB"/>
              <a:pPr/>
              <a:t>16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4EAE4-219E-4091-A00C-30A21C11FEFE}" type="slidenum">
              <a:rPr lang="en-GB"/>
              <a:pPr/>
              <a:t>17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905C3-5C6A-449C-915F-AA6A3F33BF12}" type="slidenum">
              <a:rPr lang="en-GB"/>
              <a:pPr/>
              <a:t>18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0FD21-C5E1-4C42-BBA4-AAE69BCF3E08}" type="slidenum">
              <a:rPr lang="en-GB"/>
              <a:pPr/>
              <a:t>19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15-C7EB-4B29-BD7E-A5CF52AE58EE}" type="slidenum">
              <a:rPr lang="en-GB"/>
              <a:pPr/>
              <a:t>2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15EA1-CA77-4AF1-BFFE-1341BB4777B9}" type="slidenum">
              <a:rPr lang="en-GB"/>
              <a:pPr/>
              <a:t>20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9FEA-D4F4-4525-906B-1B08453EFFC1}" type="slidenum">
              <a:rPr lang="en-GB"/>
              <a:pPr/>
              <a:t>21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B7A89-54BB-4528-8FDE-A091C238D4A9}" type="slidenum">
              <a:rPr lang="en-GB"/>
              <a:pPr/>
              <a:t>22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191B-2647-4E49-8B92-D9BDF9FAF11B}" type="slidenum">
              <a:rPr lang="en-GB"/>
              <a:pPr/>
              <a:t>23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F6791-9101-44A4-90E6-DFBD528B7DFF}" type="slidenum">
              <a:rPr lang="en-GB"/>
              <a:pPr/>
              <a:t>24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9EF6A-2CB8-4009-BB07-88F7A142865D}" type="slidenum">
              <a:rPr lang="en-GB"/>
              <a:pPr/>
              <a:t>25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994D4-B470-4A44-B0FB-70DC0EA216EB}" type="slidenum">
              <a:rPr lang="en-GB"/>
              <a:pPr/>
              <a:t>26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A0780-4EFD-47F4-91E4-EC5E0BFA85FD}" type="slidenum">
              <a:rPr lang="en-GB"/>
              <a:pPr/>
              <a:t>27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ADC5E-84A4-412F-8548-6300191CBC83}" type="slidenum">
              <a:rPr lang="en-GB"/>
              <a:pPr/>
              <a:t>28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B662E-BB06-44D5-A685-0A96B5BC510E}" type="slidenum">
              <a:rPr lang="en-GB"/>
              <a:pPr/>
              <a:t>29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3E192-A584-492F-8906-FABC89655136}" type="slidenum">
              <a:rPr lang="en-GB"/>
              <a:pPr/>
              <a:t>3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DFF8B-759F-422D-9037-FC7473806738}" type="slidenum">
              <a:rPr lang="en-GB"/>
              <a:pPr/>
              <a:t>30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F2600-73D6-4B93-BA63-ABE94ABE573F}" type="slidenum">
              <a:rPr lang="en-GB"/>
              <a:pPr/>
              <a:t>31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668B1-67CC-4F05-9190-630942B4BB0F}" type="slidenum">
              <a:rPr lang="en-GB"/>
              <a:pPr/>
              <a:t>32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CE5D5-266E-4DB2-903C-C9FF45E6B8E3}" type="slidenum">
              <a:rPr lang="en-GB"/>
              <a:pPr/>
              <a:t>33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8E6D6-0D5F-4230-B0A3-F716902BF5D8}" type="slidenum">
              <a:rPr lang="en-GB"/>
              <a:pPr/>
              <a:t>34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831C4-D233-4D3F-8331-F7F7CA8ABA1C}" type="slidenum">
              <a:rPr lang="en-GB"/>
              <a:pPr/>
              <a:t>35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F5CF0-32C1-455C-97A6-EC580CDAF363}" type="slidenum">
              <a:rPr lang="en-GB"/>
              <a:pPr/>
              <a:t>36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B1A44-35BC-4224-BFC8-90F4B7D62A3F}" type="slidenum">
              <a:rPr lang="en-GB"/>
              <a:pPr/>
              <a:t>37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719EA-63EB-4E68-86C0-2B379572CEE3}" type="slidenum">
              <a:rPr lang="en-GB"/>
              <a:pPr/>
              <a:t>38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8C67B-690F-4862-B16C-C0C29AB78A47}" type="slidenum">
              <a:rPr lang="en-GB"/>
              <a:pPr/>
              <a:t>39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70F6B-4A9D-4529-A0A9-7A949E314070}" type="slidenum">
              <a:rPr lang="en-GB"/>
              <a:pPr/>
              <a:t>4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43C5C-6CA2-4F0F-AEEA-9446837FE6AB}" type="slidenum">
              <a:rPr lang="en-GB"/>
              <a:pPr/>
              <a:t>40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07568-C5A1-498D-A76F-22CAD2DCF074}" type="slidenum">
              <a:rPr lang="en-GB"/>
              <a:pPr/>
              <a:t>41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B5227-67FB-4D09-8A91-EE4F93DB9F54}" type="slidenum">
              <a:rPr lang="en-GB"/>
              <a:pPr/>
              <a:t>42</a:t>
            </a:fld>
            <a:endParaRPr lang="en-GB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D7403-BC1F-4495-B3EC-1F1EF51ED6B8}" type="slidenum">
              <a:rPr lang="en-GB"/>
              <a:pPr/>
              <a:t>43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D132F-2351-469B-80BC-C168EC24485E}" type="slidenum">
              <a:rPr lang="en-GB"/>
              <a:pPr/>
              <a:t>44</a:t>
            </a:fld>
            <a:endParaRPr lang="en-GB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43EA31-6241-4B5B-AEFA-6ECCC94BD511}" type="slidenum">
              <a:rPr lang="en-GB" sz="1200"/>
              <a:pPr algn="r"/>
              <a:t>44</a:t>
            </a:fld>
            <a:endParaRPr lang="en-GB" sz="120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51EB9-9CCB-4889-A2B1-34249A9E4EB4}" type="slidenum">
              <a:rPr lang="en-GB"/>
              <a:pPr/>
              <a:t>45</a:t>
            </a:fld>
            <a:endParaRPr lang="en-GB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5A33C3-D46C-4B1D-AB47-4B3AE9B249C5}" type="slidenum">
              <a:rPr lang="en-GB" sz="1200"/>
              <a:pPr algn="r"/>
              <a:t>45</a:t>
            </a:fld>
            <a:endParaRPr lang="en-GB" sz="1200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2BF4C-499C-4D69-AC9E-BCEEB6C339AA}" type="slidenum">
              <a:rPr lang="en-GB"/>
              <a:pPr/>
              <a:t>46</a:t>
            </a:fld>
            <a:endParaRPr lang="en-GB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25A9E-9ACB-4C9C-AC0E-5E1FCC4A4A83}" type="slidenum">
              <a:rPr lang="en-GB"/>
              <a:pPr/>
              <a:t>47</a:t>
            </a:fld>
            <a:endParaRPr lang="en-GB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60B96-08B3-4914-81B7-F26039F75821}" type="slidenum">
              <a:rPr lang="en-GB" sz="1200"/>
              <a:pPr algn="r"/>
              <a:t>47</a:t>
            </a:fld>
            <a:endParaRPr lang="en-GB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DF361-AF6D-41F5-9CA7-785C47E46191}" type="slidenum">
              <a:rPr lang="en-GB"/>
              <a:pPr/>
              <a:t>48</a:t>
            </a:fld>
            <a:endParaRPr lang="en-GB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1D226E-E8E3-4CDC-8FC4-B82D6CF81165}" type="slidenum">
              <a:rPr lang="en-GB" sz="1200"/>
              <a:pPr algn="r"/>
              <a:t>48</a:t>
            </a:fld>
            <a:endParaRPr lang="en-GB" sz="1200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088FE-9CA2-4E1D-A5EF-B906FE70DAE0}" type="slidenum">
              <a:rPr lang="en-GB"/>
              <a:pPr/>
              <a:t>49</a:t>
            </a:fld>
            <a:endParaRPr lang="en-GB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F020A8-C33E-4823-BC69-3A3C72C2A986}" type="slidenum">
              <a:rPr lang="en-GB" sz="1200"/>
              <a:pPr algn="r"/>
              <a:t>49</a:t>
            </a:fld>
            <a:endParaRPr lang="en-GB" sz="12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96EB2-8145-432E-8C2E-7101B788363E}" type="slidenum">
              <a:rPr lang="en-GB"/>
              <a:pPr/>
              <a:t>5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3E972-12B7-417F-AF0A-6DA173F8D45A}" type="slidenum">
              <a:rPr lang="en-GB"/>
              <a:pPr/>
              <a:t>50</a:t>
            </a:fld>
            <a:endParaRPr lang="en-GB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AB6F82-C0EC-4E35-A655-C434DDADFBAB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C28F0-4C2B-467A-A487-4136EAAED794}" type="slidenum">
              <a:rPr lang="en-GB"/>
              <a:pPr/>
              <a:t>51</a:t>
            </a:fld>
            <a:endParaRPr lang="en-GB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2EABE1-5893-4C0E-B8F7-30E74B534683}" type="slidenum">
              <a:rPr lang="en-GB" sz="1200"/>
              <a:pPr algn="r"/>
              <a:t>51</a:t>
            </a:fld>
            <a:endParaRPr lang="en-GB" sz="120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F6622-2B73-4E37-9C2D-70A3EA62AA96}" type="slidenum">
              <a:rPr lang="en-GB"/>
              <a:pPr/>
              <a:t>52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74210-B77E-4C0F-B8E0-0FD61EFBD578}" type="slidenum">
              <a:rPr lang="en-GB"/>
              <a:pPr/>
              <a:t>6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1B51D-B4FA-4544-92E0-5F12EAED3CC3}" type="slidenum">
              <a:rPr lang="en-GB"/>
              <a:pPr/>
              <a:t>7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80AB8-FBA4-457D-BAC7-45B7701CF507}" type="slidenum">
              <a:rPr lang="en-GB"/>
              <a:pPr/>
              <a:t>8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EC166-7935-455D-B155-3AA63AB1F7AE}" type="slidenum">
              <a:rPr lang="en-GB"/>
              <a:pPr/>
              <a:t>9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2298-CD77-42A1-880A-25F6E6BDC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047-B766-4784-B0E3-F567045D5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5FA2-D543-493E-A22F-1C0E28E6F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5374-A08E-4A6D-B20F-2DBE5E742A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4114-DB29-4D58-96AB-A3E5453D5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194A-F2DF-41E0-A3D7-05EBFA6BD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863D-032B-4954-82EC-5BCFF7A74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E90A-0778-4F6F-B66D-24B5C47AC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6614-117C-4326-957C-C23C8DF71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AD73-1F4F-49DF-BF08-E7292E602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E221-BDAE-4F9D-9099-AF53F5F97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C8DC-82C6-4175-9638-7972D265E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FE11-7B95-4A30-B25D-76ACECCA5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2024-6E5E-48C0-8D33-35A6C78BE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99A6DF2-6633-41A8-9BDD-3158990DA2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royalhigh.edin.sch.uk/departments/departments/CDT/ahgc_0405/models/socket_render2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fd.com/images/news/661/House%20Fire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high.edin.sch.uk/departments/departments/CDT/ahgc_0405/models/socket_render2b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690563"/>
            <a:ext cx="7772400" cy="14700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 IGCSE PHYSICS </a:t>
            </a:r>
            <a:br>
              <a:rPr lang="en-GB" sz="2400" dirty="0" smtClean="0"/>
            </a:br>
            <a:r>
              <a:rPr lang="en-GB" dirty="0" smtClean="0"/>
              <a:t>Mains Electricity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6038" y="2035175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Textbook IGCSE Physics pages 192 to 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820737"/>
          </a:xfrm>
        </p:spPr>
        <p:txBody>
          <a:bodyPr/>
          <a:lstStyle/>
          <a:p>
            <a:pPr eaLnBrk="1" hangingPunct="1"/>
            <a:r>
              <a:rPr lang="en-GB" sz="4000" smtClean="0"/>
              <a:t>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11263"/>
            <a:ext cx="4065587" cy="4025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is a safety feature.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earth wire is connected to the metal casing of a device.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other end of this wire is connected to a metal rod or pipe that goes into the ground below a building.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Appliances that have plastic cases, for example hairdryers, do not need the earth wire connection.</a:t>
            </a:r>
          </a:p>
        </p:txBody>
      </p:sp>
      <p:pic>
        <p:nvPicPr>
          <p:cNvPr id="299012" name="Picture 4" descr="3497884008_8848893999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150" y="393700"/>
            <a:ext cx="36147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3" name="Picture 5" descr="Electric Sock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8738" y="3187700"/>
            <a:ext cx="35575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7625" y="4538663"/>
            <a:ext cx="3268663" cy="790575"/>
            <a:chOff x="2430" y="2859"/>
            <a:chExt cx="2059" cy="498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430" y="3126"/>
              <a:ext cx="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EARTH</a:t>
              </a: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3020" y="2859"/>
              <a:ext cx="1469" cy="36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1850"/>
          </a:xfrm>
        </p:spPr>
        <p:txBody>
          <a:bodyPr/>
          <a:lstStyle/>
          <a:p>
            <a:pPr eaLnBrk="1" hangingPunct="1"/>
            <a:r>
              <a:rPr lang="en-GB" sz="4000" smtClean="0"/>
              <a:t>The three pin plug</a:t>
            </a:r>
          </a:p>
        </p:txBody>
      </p:sp>
      <p:pic>
        <p:nvPicPr>
          <p:cNvPr id="12291" name="Picture 3" descr="18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257300"/>
            <a:ext cx="8102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Materials used in plugs, sockets and wires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455738"/>
            <a:ext cx="6434137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9900"/>
                </a:solidFill>
              </a:rPr>
              <a:t>BRASS</a:t>
            </a:r>
            <a:r>
              <a:rPr lang="en-GB" sz="2000" smtClean="0"/>
              <a:t> – Hard rigid metal and electrical conductor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plug pins and socket terminals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663300"/>
                </a:solidFill>
              </a:rPr>
              <a:t>COPPER</a:t>
            </a:r>
            <a:r>
              <a:rPr lang="en-GB" sz="2000" smtClean="0"/>
              <a:t> – Flexible electrical conductor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the wires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PLASTIC</a:t>
            </a:r>
            <a:r>
              <a:rPr lang="en-GB" sz="2000" smtClean="0"/>
              <a:t> – Hard rigid electrical insulator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to make the plug and socket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RUBBER</a:t>
            </a:r>
            <a:r>
              <a:rPr lang="en-GB" sz="2000" smtClean="0"/>
              <a:t> – Soft flexible electrical insulator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– used for wire insulation</a:t>
            </a:r>
          </a:p>
        </p:txBody>
      </p:sp>
      <p:pic>
        <p:nvPicPr>
          <p:cNvPr id="13316" name="Picture 4" descr="Electrical Plugs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1870075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4000" smtClean="0"/>
              <a:t>Label this diagram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6516688" y="255905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fuse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5795963" y="1057275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live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449388" y="2946400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neutral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633538" y="153352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earth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138238" y="1093788"/>
            <a:ext cx="6370637" cy="3670300"/>
            <a:chOff x="724" y="689"/>
            <a:chExt cx="4013" cy="2312"/>
          </a:xfrm>
        </p:grpSpPr>
        <p:pic>
          <p:nvPicPr>
            <p:cNvPr id="1434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2" y="919"/>
              <a:ext cx="1876" cy="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878" y="12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1658" y="1152"/>
              <a:ext cx="94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747" y="2137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1366" y="2994"/>
              <a:ext cx="9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3452" y="936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3950" y="1871"/>
              <a:ext cx="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 flipV="1">
              <a:off x="1548" y="2032"/>
              <a:ext cx="561" cy="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2229" y="2264"/>
              <a:ext cx="569" cy="4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 flipH="1" flipV="1">
              <a:off x="3275" y="1561"/>
              <a:ext cx="662" cy="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 flipH="1">
              <a:off x="3044" y="860"/>
              <a:ext cx="380" cy="6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724" y="1882"/>
              <a:ext cx="4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2.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845" y="1000"/>
              <a:ext cx="4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1.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326" y="2737"/>
              <a:ext cx="4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3.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3450" y="689"/>
              <a:ext cx="4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5.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3930" y="1633"/>
              <a:ext cx="4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4.</a:t>
              </a:r>
            </a:p>
          </p:txBody>
        </p:sp>
      </p:grp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2387600" y="432752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cable grip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5787"/>
          </a:xfrm>
        </p:spPr>
        <p:txBody>
          <a:bodyPr/>
          <a:lstStyle/>
          <a:p>
            <a:pPr eaLnBrk="1" hangingPunct="1"/>
            <a:r>
              <a:rPr lang="en-GB" sz="3600" smtClean="0"/>
              <a:t>What is wrong with this plug’s wiring?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025525"/>
            <a:ext cx="37115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608013" y="5368925"/>
            <a:ext cx="801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Note: The appliance connected with this plug would probably still work but it would be very dangerous to use!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6575" y="1158875"/>
            <a:ext cx="6227763" cy="457200"/>
            <a:chOff x="1138" y="730"/>
            <a:chExt cx="3923" cy="288"/>
          </a:xfrm>
        </p:grpSpPr>
        <p:sp>
          <p:nvSpPr>
            <p:cNvPr id="15376" name="Text Box 6"/>
            <p:cNvSpPr txBox="1">
              <a:spLocks noChangeArrowheads="1"/>
            </p:cNvSpPr>
            <p:nvPr/>
          </p:nvSpPr>
          <p:spPr bwMode="auto">
            <a:xfrm>
              <a:off x="2610" y="730"/>
              <a:ext cx="2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Earth wire not connected</a:t>
              </a:r>
            </a:p>
          </p:txBody>
        </p:sp>
        <p:sp>
          <p:nvSpPr>
            <p:cNvPr id="15377" name="Line 7"/>
            <p:cNvSpPr>
              <a:spLocks noChangeShapeType="1"/>
            </p:cNvSpPr>
            <p:nvPr/>
          </p:nvSpPr>
          <p:spPr bwMode="auto">
            <a:xfrm flipH="1">
              <a:off x="1138" y="885"/>
              <a:ext cx="1433" cy="9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09888" y="1822450"/>
            <a:ext cx="5580062" cy="1187450"/>
            <a:chOff x="1833" y="1148"/>
            <a:chExt cx="3515" cy="748"/>
          </a:xfrm>
        </p:grpSpPr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2897" y="1148"/>
              <a:ext cx="245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Wire untidily connected – some bare strands of wire showing</a:t>
              </a: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 flipH="1">
              <a:off x="1833" y="1307"/>
              <a:ext cx="956" cy="1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84363" y="3138488"/>
            <a:ext cx="6149975" cy="822325"/>
            <a:chOff x="1187" y="1977"/>
            <a:chExt cx="3874" cy="518"/>
          </a:xfrm>
        </p:grpSpPr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2610" y="1977"/>
              <a:ext cx="24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Live and neutral wires swopped over</a:t>
              </a:r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H="1" flipV="1">
              <a:off x="1658" y="1988"/>
              <a:ext cx="941" cy="16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H="1" flipV="1">
              <a:off x="1187" y="2065"/>
              <a:ext cx="1405" cy="9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52663" y="3824288"/>
            <a:ext cx="6248400" cy="1171575"/>
            <a:chOff x="1419" y="2409"/>
            <a:chExt cx="3936" cy="738"/>
          </a:xfrm>
        </p:grpSpPr>
        <p:sp>
          <p:nvSpPr>
            <p:cNvPr id="15369" name="Text Box 16"/>
            <p:cNvSpPr txBox="1">
              <a:spLocks noChangeArrowheads="1"/>
            </p:cNvSpPr>
            <p:nvPr/>
          </p:nvSpPr>
          <p:spPr bwMode="auto">
            <a:xfrm>
              <a:off x="2904" y="2629"/>
              <a:ext cx="24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663300"/>
                  </a:solidFill>
                </a:rPr>
                <a:t>Cable grip not gripping the outer plastic insulator</a:t>
              </a: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 flipV="1">
              <a:off x="1419" y="2409"/>
              <a:ext cx="1510" cy="359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Most electrical cables contain _______ separately insulated wires. ______-core cables are only used with appliances that have _______ casings.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live wire has _______ insulation, the neutral has ______and the _______ has striped yellow-green.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In a 3-pin plug the live is connected on the ______ next to the fuse. The neutral is on the ______and the earth is connected at the top.</a:t>
            </a: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3962400" y="4852988"/>
            <a:ext cx="67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241675" y="48529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right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903788" y="48529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brown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6454775" y="4852988"/>
            <a:ext cx="67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5738813" y="4852988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4418013" y="4852988"/>
            <a:ext cx="68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1638300" y="48529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plastic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3114675" y="44259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2503488" y="4852988"/>
            <a:ext cx="80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4044950" y="3559175"/>
            <a:ext cx="67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left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6100763" y="3179763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right</a:t>
            </a: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2844800" y="22764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brown</a:t>
            </a:r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627063" y="2644775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</a:t>
            </a:r>
          </a:p>
        </p:txBody>
      </p:sp>
      <p:sp>
        <p:nvSpPr>
          <p:cNvPr id="309264" name="Text Box 16"/>
          <p:cNvSpPr txBox="1">
            <a:spLocks noChangeArrowheads="1"/>
          </p:cNvSpPr>
          <p:nvPr/>
        </p:nvSpPr>
        <p:spPr bwMode="auto">
          <a:xfrm>
            <a:off x="4583113" y="971550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1501775" y="1362075"/>
            <a:ext cx="68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309266" name="Text Box 18"/>
          <p:cNvSpPr txBox="1">
            <a:spLocks noChangeArrowheads="1"/>
          </p:cNvSpPr>
          <p:nvPr/>
        </p:nvSpPr>
        <p:spPr bwMode="auto">
          <a:xfrm>
            <a:off x="1252538" y="170815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plastic</a:t>
            </a: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2630488" y="2655888"/>
            <a:ext cx="80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allAtOnce"/>
      <p:bldP spid="309252" grpId="0" build="allAtOnce"/>
      <p:bldP spid="309253" grpId="0" build="allAtOnce"/>
      <p:bldP spid="309254" grpId="0" build="allAtOnce"/>
      <p:bldP spid="309255" grpId="0" build="allAtOnce"/>
      <p:bldP spid="309256" grpId="0" build="allAtOnce"/>
      <p:bldP spid="309257" grpId="0" build="allAtOnce"/>
      <p:bldP spid="309258" grpId="0" build="allAtOnce"/>
      <p:bldP spid="30925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Dangers of Mains Electricity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1087438"/>
            <a:ext cx="4716462" cy="50244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two main dangers of mains electricity are: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0066"/>
                </a:solidFill>
              </a:rPr>
              <a:t>1. FIRE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can be caused by too high a current flowing along cables or through appliances.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 fuse or circuit breaker is used to limit the current to a safe level.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2. ELECTROCUTION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This can occur when contact is made with the </a:t>
            </a:r>
            <a:r>
              <a:rPr lang="en-GB" sz="2000" b="1" smtClean="0">
                <a:solidFill>
                  <a:srgbClr val="663300"/>
                </a:solidFill>
              </a:rPr>
              <a:t>LIVE</a:t>
            </a:r>
            <a:r>
              <a:rPr lang="en-GB" sz="2000" smtClean="0"/>
              <a:t> wire. Death can occur if a current above about 100mA (0.1A) flows through the body.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</a:t>
            </a:r>
            <a:r>
              <a:rPr lang="en-GB" sz="2000" b="1" smtClean="0">
                <a:solidFill>
                  <a:srgbClr val="008000"/>
                </a:solidFill>
              </a:rPr>
              <a:t>EARTH</a:t>
            </a:r>
            <a:r>
              <a:rPr lang="en-GB" sz="2000" smtClean="0"/>
              <a:t> wire in combination with a fuse or circuit breaker can prevent electrocution.</a:t>
            </a:r>
          </a:p>
        </p:txBody>
      </p:sp>
      <p:pic>
        <p:nvPicPr>
          <p:cNvPr id="315396" name="Picture 4" descr="Units arrived to find a working fire and burn victim at this house fire on East Edinview Court in Charlotte Hall ">
            <a:hlinkClick r:id="rId3" tooltip="Units arrived to find a working fire and burn victim at this house fire on East Edinview Court in Charlotte Hall 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525" y="1031875"/>
            <a:ext cx="31321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97" name="Picture 5" descr="danger-de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6263" y="3611563"/>
            <a:ext cx="2749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3225" y="2449513"/>
            <a:ext cx="2374900" cy="3716337"/>
            <a:chOff x="2654" y="1543"/>
            <a:chExt cx="1496" cy="2341"/>
          </a:xfrm>
        </p:grpSpPr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575250">
              <a:off x="2654" y="1543"/>
              <a:ext cx="1496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4"/>
            <p:cNvSpPr txBox="1">
              <a:spLocks noChangeArrowheads="1"/>
            </p:cNvSpPr>
            <p:nvPr/>
          </p:nvSpPr>
          <p:spPr bwMode="auto">
            <a:xfrm>
              <a:off x="2918" y="3307"/>
              <a:ext cx="10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Internal fuse from an appliance</a:t>
              </a:r>
            </a:p>
          </p:txBody>
        </p:sp>
      </p:grp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Fuses</a:t>
            </a: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90538" y="1104900"/>
            <a:ext cx="814705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fuse is a length of wire designed to </a:t>
            </a:r>
            <a:r>
              <a:rPr lang="en-GB" sz="2400" b="1" smtClean="0">
                <a:solidFill>
                  <a:srgbClr val="FF0000"/>
                </a:solidFill>
              </a:rPr>
              <a:t>melt </a:t>
            </a:r>
            <a:r>
              <a:rPr lang="en-GB" sz="2400" smtClean="0"/>
              <a:t>and so breaking a circuit when the </a:t>
            </a:r>
            <a:r>
              <a:rPr lang="en-GB" sz="2400" b="1" smtClean="0">
                <a:solidFill>
                  <a:srgbClr val="FF0000"/>
                </a:solidFill>
              </a:rPr>
              <a:t>current</a:t>
            </a:r>
            <a:r>
              <a:rPr lang="en-GB" sz="2400" smtClean="0"/>
              <a:t> passing through it goes above a certain level.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9875" y="2205038"/>
            <a:ext cx="2081213" cy="3413125"/>
            <a:chOff x="170" y="1389"/>
            <a:chExt cx="1311" cy="2150"/>
          </a:xfrm>
        </p:grpSpPr>
        <p:pic>
          <p:nvPicPr>
            <p:cNvPr id="1844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" y="1389"/>
              <a:ext cx="1311" cy="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 Box 9"/>
            <p:cNvSpPr txBox="1">
              <a:spLocks noChangeArrowheads="1"/>
            </p:cNvSpPr>
            <p:nvPr/>
          </p:nvSpPr>
          <p:spPr bwMode="auto">
            <a:xfrm>
              <a:off x="315" y="3308"/>
              <a:ext cx="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Fuse wires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1238" y="2205038"/>
            <a:ext cx="2878137" cy="3687762"/>
            <a:chOff x="3837" y="1389"/>
            <a:chExt cx="1813" cy="2323"/>
          </a:xfrm>
        </p:grpSpPr>
        <p:pic>
          <p:nvPicPr>
            <p:cNvPr id="18442" name="Picture 11" descr="188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7" y="1389"/>
              <a:ext cx="1813" cy="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3971" y="3308"/>
              <a:ext cx="160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3A, 5A and 13A fuses used in 3-pin plugs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55863" y="2205038"/>
            <a:ext cx="2036762" cy="3687762"/>
            <a:chOff x="1547" y="1389"/>
            <a:chExt cx="1283" cy="2323"/>
          </a:xfrm>
        </p:grpSpPr>
        <p:pic>
          <p:nvPicPr>
            <p:cNvPr id="18440" name="Picture 14" descr="188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1240" y="1696"/>
              <a:ext cx="1898" cy="1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 Box 15"/>
            <p:cNvSpPr txBox="1">
              <a:spLocks noChangeArrowheads="1"/>
            </p:cNvSpPr>
            <p:nvPr/>
          </p:nvSpPr>
          <p:spPr bwMode="auto">
            <a:xfrm>
              <a:off x="1609" y="3308"/>
              <a:ext cx="113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Cartridge used with fuse wire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6088" y="458788"/>
            <a:ext cx="3675062" cy="3121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</a:t>
            </a:r>
            <a:r>
              <a:rPr lang="en-GB" sz="2400" b="1" smtClean="0">
                <a:solidFill>
                  <a:srgbClr val="FF0000"/>
                </a:solidFill>
              </a:rPr>
              <a:t>thicker</a:t>
            </a:r>
            <a:r>
              <a:rPr lang="en-GB" sz="2400" smtClean="0"/>
              <a:t> the fuse wire the </a:t>
            </a:r>
            <a:r>
              <a:rPr lang="en-GB" sz="2400" b="1" smtClean="0">
                <a:solidFill>
                  <a:srgbClr val="FF0000"/>
                </a:solidFill>
              </a:rPr>
              <a:t>greater</a:t>
            </a:r>
            <a:r>
              <a:rPr lang="en-GB" sz="2400" smtClean="0"/>
              <a:t> is the current required to cause it to melt (or fuse).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Fuses are only supplied with a limited number of ratings.</a:t>
            </a:r>
          </a:p>
        </p:txBody>
      </p:sp>
      <p:pic>
        <p:nvPicPr>
          <p:cNvPr id="319491" name="Picture 3" descr="18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3594100"/>
            <a:ext cx="2159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725" y="311150"/>
            <a:ext cx="38258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2175" y="3349625"/>
            <a:ext cx="2587625" cy="1685925"/>
            <a:chOff x="583" y="2201"/>
            <a:chExt cx="1630" cy="1062"/>
          </a:xfrm>
        </p:grpSpPr>
        <p:pic>
          <p:nvPicPr>
            <p:cNvPr id="19462" name="Picture 6" descr="ANd9GcSJ2NoJ69WS5T84BU4TQ7P-Cll80iyQ6lVGSUwYDoLA3dEEno0&amp;t=1&amp;usg=__7DkmOinCG0vj5jnyE0lU5-L_iTg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4" y="2201"/>
              <a:ext cx="1159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583" y="2859"/>
              <a:ext cx="163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/>
                <a:t>Modern circuit symbol for a fuse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Circuit Breakers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1114425"/>
            <a:ext cx="8258175" cy="835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circuit breaker is an electromagnetic device that breaks a circuit when the current goes above a certain value.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981075" y="1952625"/>
            <a:ext cx="2741613" cy="4291013"/>
            <a:chOff x="534" y="1300"/>
            <a:chExt cx="1727" cy="2703"/>
          </a:xfrm>
        </p:grpSpPr>
        <p:pic>
          <p:nvPicPr>
            <p:cNvPr id="20489" name="Picture 5" descr="194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" y="1300"/>
              <a:ext cx="1535" cy="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6"/>
            <p:cNvSpPr txBox="1">
              <a:spLocks noChangeArrowheads="1"/>
            </p:cNvSpPr>
            <p:nvPr/>
          </p:nvSpPr>
          <p:spPr bwMode="auto">
            <a:xfrm>
              <a:off x="534" y="3253"/>
              <a:ext cx="172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RCD (Residual Current Device) circuit breaker used with an individual appliance</a:t>
              </a:r>
            </a:p>
          </p:txBody>
        </p:sp>
      </p:grp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4419600" y="1947863"/>
            <a:ext cx="3963988" cy="4029075"/>
            <a:chOff x="2728" y="1290"/>
            <a:chExt cx="2497" cy="2538"/>
          </a:xfrm>
        </p:grpSpPr>
        <p:pic>
          <p:nvPicPr>
            <p:cNvPr id="20486" name="Picture 8" descr="189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8" y="1290"/>
              <a:ext cx="2497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3487" y="3424"/>
              <a:ext cx="17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/>
                <a:t>Circuit breakers in a consumer unit</a:t>
              </a:r>
            </a:p>
          </p:txBody>
        </p:sp>
        <p:sp>
          <p:nvSpPr>
            <p:cNvPr id="20488" name="Line 10"/>
            <p:cNvSpPr>
              <a:spLocks noChangeShapeType="1"/>
            </p:cNvSpPr>
            <p:nvPr/>
          </p:nvSpPr>
          <p:spPr bwMode="auto">
            <a:xfrm flipH="1" flipV="1">
              <a:off x="4081" y="2332"/>
              <a:ext cx="134" cy="1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IGCSE Specification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97838" cy="43259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dirty="0" smtClean="0"/>
              <a:t>Electricity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u="sng" dirty="0" smtClean="0"/>
              <a:t> Mains electricity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recall the hazards of electricity including frayed cables, long cables, damaged plugs, water around sockets, and pushing metal objects into sockets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describe the uses of insulation, double insulation, </a:t>
            </a:r>
            <a:r>
              <a:rPr lang="en-GB" sz="1600" dirty="0" err="1" smtClean="0"/>
              <a:t>earthing</a:t>
            </a:r>
            <a:r>
              <a:rPr lang="en-GB" sz="1600" dirty="0" smtClean="0"/>
              <a:t>, fuses and circuit breakers in a range of domestic appliances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know some of the different ways in which electrical heating is used in a variety of domestic contexts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understand that a current in a resistor results in the electrical transfer of energy and an increase in temperature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recall and use the relationship: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power = current × voltage    </a:t>
            </a:r>
            <a:r>
              <a:rPr lang="en-GB" sz="1600" i="1" dirty="0" smtClean="0"/>
              <a:t>P </a:t>
            </a:r>
            <a:r>
              <a:rPr lang="en-GB" sz="1600" dirty="0" smtClean="0"/>
              <a:t>= </a:t>
            </a:r>
            <a:r>
              <a:rPr lang="en-GB" sz="1600" i="1" dirty="0" smtClean="0"/>
              <a:t>I </a:t>
            </a:r>
            <a:r>
              <a:rPr lang="en-GB" sz="1600" dirty="0" smtClean="0"/>
              <a:t>× </a:t>
            </a:r>
            <a:r>
              <a:rPr lang="en-GB" sz="1600" i="1" dirty="0" smtClean="0"/>
              <a:t>V</a:t>
            </a:r>
            <a:endParaRPr lang="en-GB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and apply the relationship to the selection of appropriate fuses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use the relationship: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energy transferred = current × voltage × time   </a:t>
            </a:r>
            <a:r>
              <a:rPr lang="en-GB" sz="1600" i="1" dirty="0" smtClean="0"/>
              <a:t>E </a:t>
            </a:r>
            <a:r>
              <a:rPr lang="en-GB" sz="1600" dirty="0" smtClean="0"/>
              <a:t>= </a:t>
            </a:r>
            <a:r>
              <a:rPr lang="en-GB" sz="1600" i="1" dirty="0" smtClean="0"/>
              <a:t>I </a:t>
            </a:r>
            <a:r>
              <a:rPr lang="en-GB" sz="1600" dirty="0" smtClean="0"/>
              <a:t>× </a:t>
            </a:r>
            <a:r>
              <a:rPr lang="en-GB" sz="1600" i="1" dirty="0" smtClean="0"/>
              <a:t>V </a:t>
            </a:r>
            <a:r>
              <a:rPr lang="en-GB" sz="1600" dirty="0" smtClean="0"/>
              <a:t>× </a:t>
            </a:r>
            <a:r>
              <a:rPr lang="en-GB" sz="1600" i="1" dirty="0" smtClean="0"/>
              <a:t>t</a:t>
            </a:r>
            <a:endParaRPr lang="en-GB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recall that mains electricity is alternating current (</a:t>
            </a:r>
            <a:r>
              <a:rPr lang="en-GB" sz="1600" dirty="0" err="1" smtClean="0"/>
              <a:t>a.c</a:t>
            </a:r>
            <a:r>
              <a:rPr lang="en-GB" sz="1600" dirty="0" smtClean="0"/>
              <a:t>.) and understand the difference between this and the direct current (</a:t>
            </a:r>
            <a:r>
              <a:rPr lang="en-GB" sz="1600" dirty="0" err="1" smtClean="0"/>
              <a:t>d.c</a:t>
            </a:r>
            <a:r>
              <a:rPr lang="en-GB" sz="1600" dirty="0" smtClean="0"/>
              <a:t>.) supplied by a cell or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2250" y="1157288"/>
            <a:ext cx="4305300" cy="3797300"/>
            <a:chOff x="0" y="813"/>
            <a:chExt cx="2712" cy="2392"/>
          </a:xfrm>
        </p:grpSpPr>
        <p:grpSp>
          <p:nvGrpSpPr>
            <p:cNvPr id="21527" name="Group 3"/>
            <p:cNvGrpSpPr>
              <a:grpSpLocks/>
            </p:cNvGrpSpPr>
            <p:nvPr/>
          </p:nvGrpSpPr>
          <p:grpSpPr bwMode="auto">
            <a:xfrm>
              <a:off x="0" y="813"/>
              <a:ext cx="2712" cy="2349"/>
              <a:chOff x="0" y="813"/>
              <a:chExt cx="2712" cy="2349"/>
            </a:xfrm>
          </p:grpSpPr>
          <p:pic>
            <p:nvPicPr>
              <p:cNvPr id="21530" name="Picture 4" descr="circuit-break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813"/>
                <a:ext cx="2712" cy="2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31" name="Line 5"/>
              <p:cNvSpPr>
                <a:spLocks noChangeShapeType="1"/>
              </p:cNvSpPr>
              <p:nvPr/>
            </p:nvSpPr>
            <p:spPr bwMode="auto">
              <a:xfrm>
                <a:off x="2494" y="2430"/>
                <a:ext cx="0" cy="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32" name="Line 6"/>
              <p:cNvSpPr>
                <a:spLocks noChangeShapeType="1"/>
              </p:cNvSpPr>
              <p:nvPr/>
            </p:nvSpPr>
            <p:spPr bwMode="auto">
              <a:xfrm flipH="1">
                <a:off x="379" y="3098"/>
                <a:ext cx="21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33" name="Oval 7"/>
              <p:cNvSpPr>
                <a:spLocks noChangeArrowheads="1"/>
              </p:cNvSpPr>
              <p:nvPr/>
            </p:nvSpPr>
            <p:spPr bwMode="auto">
              <a:xfrm>
                <a:off x="306" y="3028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1534" name="Oval 8"/>
              <p:cNvSpPr>
                <a:spLocks noChangeArrowheads="1"/>
              </p:cNvSpPr>
              <p:nvPr/>
            </p:nvSpPr>
            <p:spPr bwMode="auto">
              <a:xfrm>
                <a:off x="306" y="2510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>
              <a:off x="102" y="2451"/>
              <a:ext cx="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A</a:t>
              </a:r>
            </a:p>
          </p:txBody>
        </p:sp>
        <p:sp>
          <p:nvSpPr>
            <p:cNvPr id="21529" name="Text Box 10"/>
            <p:cNvSpPr txBox="1">
              <a:spLocks noChangeArrowheads="1"/>
            </p:cNvSpPr>
            <p:nvPr/>
          </p:nvSpPr>
          <p:spPr bwMode="auto">
            <a:xfrm>
              <a:off x="103" y="2974"/>
              <a:ext cx="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B</a:t>
              </a:r>
            </a:p>
          </p:txBody>
        </p:sp>
      </p:grpSp>
      <p:sp>
        <p:nvSpPr>
          <p:cNvPr id="21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smtClean="0"/>
              <a:t>A simple circuit breaker</a:t>
            </a:r>
          </a:p>
        </p:txBody>
      </p:sp>
      <p:sp>
        <p:nvSpPr>
          <p:cNvPr id="3235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883150" y="1120775"/>
            <a:ext cx="3838575" cy="4194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Current normally flows between terminals </a:t>
            </a:r>
            <a:r>
              <a:rPr lang="en-GB" sz="2000" b="1" smtClean="0"/>
              <a:t>A</a:t>
            </a:r>
            <a:r>
              <a:rPr lang="en-GB" sz="2000" smtClean="0"/>
              <a:t> and </a:t>
            </a:r>
            <a:r>
              <a:rPr lang="en-GB" sz="2000" b="1" smtClean="0"/>
              <a:t>B</a:t>
            </a:r>
            <a:r>
              <a:rPr lang="en-GB" sz="2000" smtClean="0"/>
              <a:t> through the contact and the electromagnet.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When the current in a circuit increases, the strength of the electromagnet will also increase. This will pull the soft iron armature towards the electromagnet.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As a result, spring 1 pulls apart the contact and disconnecting the circuit immediately, and stopping current flow.</a:t>
            </a:r>
          </a:p>
        </p:txBody>
      </p:sp>
      <p:sp>
        <p:nvSpPr>
          <p:cNvPr id="323597" name="Line 13"/>
          <p:cNvSpPr>
            <a:spLocks noChangeShapeType="1"/>
          </p:cNvSpPr>
          <p:nvPr/>
        </p:nvSpPr>
        <p:spPr bwMode="auto">
          <a:xfrm>
            <a:off x="1019175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>
            <a:off x="1481138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599" name="Line 15"/>
          <p:cNvSpPr>
            <a:spLocks noChangeShapeType="1"/>
          </p:cNvSpPr>
          <p:nvPr/>
        </p:nvSpPr>
        <p:spPr bwMode="auto">
          <a:xfrm>
            <a:off x="1979613" y="38735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0" name="Line 16"/>
          <p:cNvSpPr>
            <a:spLocks noChangeShapeType="1"/>
          </p:cNvSpPr>
          <p:nvPr/>
        </p:nvSpPr>
        <p:spPr bwMode="auto">
          <a:xfrm>
            <a:off x="2824163" y="40894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>
            <a:off x="3694113" y="35560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2" name="Line 18"/>
          <p:cNvSpPr>
            <a:spLocks noChangeShapeType="1"/>
          </p:cNvSpPr>
          <p:nvPr/>
        </p:nvSpPr>
        <p:spPr bwMode="auto">
          <a:xfrm rot="5400000">
            <a:off x="4087813" y="42354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3" name="Line 19"/>
          <p:cNvSpPr>
            <a:spLocks noChangeShapeType="1"/>
          </p:cNvSpPr>
          <p:nvPr/>
        </p:nvSpPr>
        <p:spPr bwMode="auto">
          <a:xfrm flipH="1">
            <a:off x="32813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4" name="Line 20"/>
          <p:cNvSpPr>
            <a:spLocks noChangeShapeType="1"/>
          </p:cNvSpPr>
          <p:nvPr/>
        </p:nvSpPr>
        <p:spPr bwMode="auto">
          <a:xfrm flipH="1">
            <a:off x="14271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05" name="Freeform 21"/>
          <p:cNvSpPr>
            <a:spLocks/>
          </p:cNvSpPr>
          <p:nvPr/>
        </p:nvSpPr>
        <p:spPr bwMode="auto">
          <a:xfrm>
            <a:off x="2425700" y="3232150"/>
            <a:ext cx="635000" cy="368300"/>
          </a:xfrm>
          <a:custGeom>
            <a:avLst/>
            <a:gdLst>
              <a:gd name="T0" fmla="*/ 0 w 400"/>
              <a:gd name="T1" fmla="*/ 0 h 232"/>
              <a:gd name="T2" fmla="*/ 148 w 400"/>
              <a:gd name="T3" fmla="*/ 176 h 232"/>
              <a:gd name="T4" fmla="*/ 400 w 400"/>
              <a:gd name="T5" fmla="*/ 232 h 232"/>
              <a:gd name="T6" fmla="*/ 0 60000 65536"/>
              <a:gd name="T7" fmla="*/ 0 60000 65536"/>
              <a:gd name="T8" fmla="*/ 0 60000 65536"/>
              <a:gd name="T9" fmla="*/ 0 w 400"/>
              <a:gd name="T10" fmla="*/ 0 h 232"/>
              <a:gd name="T11" fmla="*/ 400 w 400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232">
                <a:moveTo>
                  <a:pt x="0" y="0"/>
                </a:moveTo>
                <a:cubicBezTo>
                  <a:pt x="40" y="68"/>
                  <a:pt x="81" y="137"/>
                  <a:pt x="148" y="176"/>
                </a:cubicBezTo>
                <a:cubicBezTo>
                  <a:pt x="215" y="215"/>
                  <a:pt x="307" y="223"/>
                  <a:pt x="400" y="23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65300" y="3673475"/>
            <a:ext cx="457200" cy="279400"/>
            <a:chOff x="1112" y="2314"/>
            <a:chExt cx="288" cy="176"/>
          </a:xfrm>
        </p:grpSpPr>
        <p:sp>
          <p:nvSpPr>
            <p:cNvPr id="21524" name="Line 23"/>
            <p:cNvSpPr>
              <a:spLocks noChangeShapeType="1"/>
            </p:cNvSpPr>
            <p:nvPr/>
          </p:nvSpPr>
          <p:spPr bwMode="auto">
            <a:xfrm flipV="1">
              <a:off x="1112" y="2314"/>
              <a:ext cx="288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25" name="Freeform 24"/>
            <p:cNvSpPr>
              <a:spLocks/>
            </p:cNvSpPr>
            <p:nvPr/>
          </p:nvSpPr>
          <p:spPr bwMode="auto">
            <a:xfrm>
              <a:off x="1249" y="2392"/>
              <a:ext cx="60" cy="46"/>
            </a:xfrm>
            <a:custGeom>
              <a:avLst/>
              <a:gdLst>
                <a:gd name="T0" fmla="*/ 0 w 60"/>
                <a:gd name="T1" fmla="*/ 25 h 46"/>
                <a:gd name="T2" fmla="*/ 45 w 60"/>
                <a:gd name="T3" fmla="*/ 0 h 46"/>
                <a:gd name="T4" fmla="*/ 60 w 60"/>
                <a:gd name="T5" fmla="*/ 33 h 46"/>
                <a:gd name="T6" fmla="*/ 13 w 60"/>
                <a:gd name="T7" fmla="*/ 46 h 46"/>
                <a:gd name="T8" fmla="*/ 0 w 60"/>
                <a:gd name="T9" fmla="*/ 2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25"/>
                  </a:moveTo>
                  <a:lnTo>
                    <a:pt x="45" y="0"/>
                  </a:lnTo>
                  <a:lnTo>
                    <a:pt x="60" y="33"/>
                  </a:lnTo>
                  <a:lnTo>
                    <a:pt x="13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526" name="Rectangle 25"/>
            <p:cNvSpPr>
              <a:spLocks noChangeArrowheads="1"/>
            </p:cNvSpPr>
            <p:nvPr/>
          </p:nvSpPr>
          <p:spPr bwMode="auto">
            <a:xfrm rot="-2043679">
              <a:off x="1308" y="2355"/>
              <a:ext cx="59" cy="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23610" name="Line 26"/>
          <p:cNvSpPr>
            <a:spLocks noChangeShapeType="1"/>
          </p:cNvSpPr>
          <p:nvPr/>
        </p:nvSpPr>
        <p:spPr bwMode="auto">
          <a:xfrm>
            <a:off x="2130425" y="1404938"/>
            <a:ext cx="0" cy="692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760413" y="5518150"/>
            <a:ext cx="7442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The reset button can be pushed to bring the contact back to its original position to reconnect the circuit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/>
          </a:p>
        </p:txBody>
      </p:sp>
      <p:sp>
        <p:nvSpPr>
          <p:cNvPr id="323612" name="Freeform 28"/>
          <p:cNvSpPr>
            <a:spLocks/>
          </p:cNvSpPr>
          <p:nvPr/>
        </p:nvSpPr>
        <p:spPr bwMode="auto">
          <a:xfrm>
            <a:off x="1809750" y="3714750"/>
            <a:ext cx="508000" cy="228600"/>
          </a:xfrm>
          <a:custGeom>
            <a:avLst/>
            <a:gdLst>
              <a:gd name="T0" fmla="*/ 0 w 320"/>
              <a:gd name="T1" fmla="*/ 144 h 144"/>
              <a:gd name="T2" fmla="*/ 304 w 320"/>
              <a:gd name="T3" fmla="*/ 0 h 144"/>
              <a:gd name="T4" fmla="*/ 320 w 320"/>
              <a:gd name="T5" fmla="*/ 96 h 144"/>
              <a:gd name="T6" fmla="*/ 0 w 320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144"/>
              <a:gd name="T14" fmla="*/ 320 w 32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144">
                <a:moveTo>
                  <a:pt x="0" y="144"/>
                </a:moveTo>
                <a:lnTo>
                  <a:pt x="304" y="0"/>
                </a:lnTo>
                <a:lnTo>
                  <a:pt x="320" y="96"/>
                </a:lnTo>
                <a:lnTo>
                  <a:pt x="0" y="1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522" name="Text Box 29"/>
          <p:cNvSpPr txBox="1">
            <a:spLocks noChangeArrowheads="1"/>
          </p:cNvSpPr>
          <p:nvPr/>
        </p:nvSpPr>
        <p:spPr bwMode="auto">
          <a:xfrm>
            <a:off x="457200" y="29051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</a:t>
            </a:r>
          </a:p>
        </p:txBody>
      </p:sp>
      <p:sp>
        <p:nvSpPr>
          <p:cNvPr id="21523" name="Text Box 30"/>
          <p:cNvSpPr txBox="1">
            <a:spLocks noChangeArrowheads="1"/>
          </p:cNvSpPr>
          <p:nvPr/>
        </p:nvSpPr>
        <p:spPr bwMode="auto">
          <a:xfrm>
            <a:off x="3321050" y="15033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7" grpId="0" animBg="1"/>
      <p:bldP spid="323597" grpId="1" animBg="1"/>
      <p:bldP spid="323598" grpId="0" animBg="1"/>
      <p:bldP spid="323598" grpId="1" animBg="1"/>
      <p:bldP spid="323599" grpId="0" animBg="1"/>
      <p:bldP spid="323599" grpId="1" animBg="1"/>
      <p:bldP spid="323600" grpId="0" animBg="1"/>
      <p:bldP spid="323600" grpId="1" animBg="1"/>
      <p:bldP spid="323601" grpId="0" animBg="1"/>
      <p:bldP spid="323601" grpId="1" animBg="1"/>
      <p:bldP spid="323602" grpId="0" animBg="1"/>
      <p:bldP spid="323602" grpId="1" animBg="1"/>
      <p:bldP spid="323603" grpId="0" animBg="1"/>
      <p:bldP spid="323603" grpId="1" animBg="1"/>
      <p:bldP spid="323604" grpId="0" animBg="1"/>
      <p:bldP spid="323604" grpId="1" animBg="1"/>
      <p:bldP spid="323605" grpId="0" animBg="1"/>
      <p:bldP spid="323605" grpId="1" animBg="1"/>
      <p:bldP spid="323610" grpId="0" animBg="1"/>
      <p:bldP spid="3236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/>
          <a:lstStyle/>
          <a:p>
            <a:pPr eaLnBrk="1" hangingPunct="1"/>
            <a:r>
              <a:rPr lang="en-GB" sz="3200" smtClean="0"/>
              <a:t>Comparison of fuses and circuit breakers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56100" cy="34004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Both can prevent fire by limiting the current flowing through a cable or appliance.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66"/>
                </a:solidFill>
              </a:rPr>
              <a:t>Fuses</a:t>
            </a:r>
            <a:r>
              <a:rPr lang="en-GB" sz="2400" smtClean="0"/>
              <a:t> are simple and are cheap to replace.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Circuit breakers</a:t>
            </a:r>
            <a:r>
              <a:rPr lang="en-GB" sz="2400" smtClean="0"/>
              <a:t> act more quickly than fuses and can be reset.</a:t>
            </a:r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38" y="1096963"/>
            <a:ext cx="23749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</a:rPr>
              <a:t>Comparison of fuses and circuit breakers</a:t>
            </a:r>
          </a:p>
        </p:txBody>
      </p:sp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576513"/>
            <a:ext cx="1876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Appliances with metal cases such as a tumble dryer are usually earthed by having the </a:t>
            </a:r>
            <a:r>
              <a:rPr lang="en-GB" sz="2400" b="1" smtClean="0">
                <a:solidFill>
                  <a:srgbClr val="006600"/>
                </a:solidFill>
              </a:rPr>
              <a:t>EARTH</a:t>
            </a:r>
            <a:r>
              <a:rPr lang="en-GB" sz="2400" smtClean="0"/>
              <a:t> wire connected to their metal case.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Normally current flows to and fro between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and </a:t>
            </a:r>
            <a:r>
              <a:rPr lang="en-GB" sz="2400" b="1" smtClean="0">
                <a:solidFill>
                  <a:schemeClr val="accent2"/>
                </a:solidFill>
              </a:rPr>
              <a:t>NEUTRAL</a:t>
            </a:r>
            <a:r>
              <a:rPr lang="en-GB" sz="2400" smtClean="0"/>
              <a:t> wires through the heater of the dryer.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metal case is at zero volts and is safe to touch.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3569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70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71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2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73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4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5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76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7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8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79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80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81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82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83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84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585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86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87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88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3558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3559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3560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3561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3562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3563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564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565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566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3567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3568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If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wire became loose inside the dryer it might touch the metal case.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metal case would now be dangerous to touch and could give a fatal electric shock.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However, the </a:t>
            </a:r>
            <a:r>
              <a:rPr lang="en-GB" sz="2400" b="1" smtClean="0">
                <a:solidFill>
                  <a:srgbClr val="006600"/>
                </a:solidFill>
              </a:rPr>
              <a:t>EARTH</a:t>
            </a:r>
            <a:r>
              <a:rPr lang="en-GB" sz="2400" smtClean="0"/>
              <a:t> wire provides a low resistance path to the ground.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4596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597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598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99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00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1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2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03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4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5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6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07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08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09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10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11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4612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13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14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15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4585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4586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4587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4588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4589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4590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591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592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4593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4594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4595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724275" y="1881188"/>
            <a:ext cx="752475" cy="517525"/>
            <a:chOff x="2346" y="1185"/>
            <a:chExt cx="474" cy="326"/>
          </a:xfrm>
        </p:grpSpPr>
        <p:sp>
          <p:nvSpPr>
            <p:cNvPr id="24582" name="Rectangle 38"/>
            <p:cNvSpPr>
              <a:spLocks noChangeArrowheads="1"/>
            </p:cNvSpPr>
            <p:nvPr/>
          </p:nvSpPr>
          <p:spPr bwMode="auto">
            <a:xfrm>
              <a:off x="2386" y="1278"/>
              <a:ext cx="43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4583" name="Freeform 39"/>
            <p:cNvSpPr>
              <a:spLocks/>
            </p:cNvSpPr>
            <p:nvPr/>
          </p:nvSpPr>
          <p:spPr bwMode="auto">
            <a:xfrm>
              <a:off x="2346" y="1185"/>
              <a:ext cx="401" cy="226"/>
            </a:xfrm>
            <a:custGeom>
              <a:avLst/>
              <a:gdLst>
                <a:gd name="T0" fmla="*/ 0 w 401"/>
                <a:gd name="T1" fmla="*/ 226 h 226"/>
                <a:gd name="T2" fmla="*/ 284 w 401"/>
                <a:gd name="T3" fmla="*/ 167 h 226"/>
                <a:gd name="T4" fmla="*/ 401 w 401"/>
                <a:gd name="T5" fmla="*/ 0 h 226"/>
                <a:gd name="T6" fmla="*/ 0 60000 65536"/>
                <a:gd name="T7" fmla="*/ 0 60000 65536"/>
                <a:gd name="T8" fmla="*/ 0 60000 65536"/>
                <a:gd name="T9" fmla="*/ 0 w 401"/>
                <a:gd name="T10" fmla="*/ 0 h 226"/>
                <a:gd name="T11" fmla="*/ 401 w 40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226">
                  <a:moveTo>
                    <a:pt x="0" y="226"/>
                  </a:moveTo>
                  <a:cubicBezTo>
                    <a:pt x="108" y="215"/>
                    <a:pt x="217" y="205"/>
                    <a:pt x="284" y="167"/>
                  </a:cubicBezTo>
                  <a:cubicBezTo>
                    <a:pt x="351" y="129"/>
                    <a:pt x="376" y="64"/>
                    <a:pt x="401" y="0"/>
                  </a:cubicBezTo>
                </a:path>
              </a:pathLst>
            </a:cu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action of the </a:t>
            </a:r>
            <a:r>
              <a:rPr lang="en-GB" sz="4000" b="1" smtClean="0">
                <a:solidFill>
                  <a:srgbClr val="008000"/>
                </a:solidFill>
              </a:rPr>
              <a:t>EARTH</a:t>
            </a:r>
            <a:r>
              <a:rPr lang="en-GB" sz="4000" smtClean="0"/>
              <a:t> wire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075" y="1085850"/>
            <a:ext cx="3765550" cy="1952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large current now flows through the </a:t>
            </a:r>
            <a:r>
              <a:rPr lang="en-GB" sz="2400" b="1" smtClean="0">
                <a:solidFill>
                  <a:srgbClr val="FF0000"/>
                </a:solidFill>
              </a:rPr>
              <a:t>fuse </a:t>
            </a:r>
            <a:r>
              <a:rPr lang="en-GB" sz="2400" smtClean="0"/>
              <a:t>and causes it to melt.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dryer’s metal casing is now isolated from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connection and is safe to touch.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341313" y="1246188"/>
            <a:ext cx="4622800" cy="3746500"/>
            <a:chOff x="300" y="996"/>
            <a:chExt cx="2912" cy="2360"/>
          </a:xfrm>
        </p:grpSpPr>
        <p:grpSp>
          <p:nvGrpSpPr>
            <p:cNvPr id="25610" name="Group 5"/>
            <p:cNvGrpSpPr>
              <a:grpSpLocks/>
            </p:cNvGrpSpPr>
            <p:nvPr/>
          </p:nvGrpSpPr>
          <p:grpSpPr bwMode="auto">
            <a:xfrm>
              <a:off x="580" y="1404"/>
              <a:ext cx="2541" cy="1496"/>
              <a:chOff x="732" y="1672"/>
              <a:chExt cx="2541" cy="1496"/>
            </a:xfrm>
          </p:grpSpPr>
          <p:sp>
            <p:nvSpPr>
              <p:cNvPr id="25622" name="Rectangle 6"/>
              <p:cNvSpPr>
                <a:spLocks noChangeArrowheads="1"/>
              </p:cNvSpPr>
              <p:nvPr/>
            </p:nvSpPr>
            <p:spPr bwMode="auto">
              <a:xfrm>
                <a:off x="2135" y="1672"/>
                <a:ext cx="1138" cy="1496"/>
              </a:xfrm>
              <a:prstGeom prst="rect">
                <a:avLst/>
              </a:prstGeom>
              <a:noFill/>
              <a:ln w="76200">
                <a:pattFill prst="sphere">
                  <a:fgClr>
                    <a:srgbClr val="333333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23" name="Rectangle 7"/>
              <p:cNvSpPr>
                <a:spLocks noChangeArrowheads="1"/>
              </p:cNvSpPr>
              <p:nvPr/>
            </p:nvSpPr>
            <p:spPr bwMode="auto">
              <a:xfrm>
                <a:off x="2034" y="1784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24" name="Line 8"/>
              <p:cNvSpPr>
                <a:spLocks noChangeShapeType="1"/>
              </p:cNvSpPr>
              <p:nvPr/>
            </p:nvSpPr>
            <p:spPr bwMode="auto">
              <a:xfrm>
                <a:off x="822" y="1889"/>
                <a:ext cx="2100" cy="0"/>
              </a:xfrm>
              <a:prstGeom prst="line">
                <a:avLst/>
              </a:prstGeom>
              <a:noFill/>
              <a:ln w="571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25" name="Rectangle 9"/>
              <p:cNvSpPr>
                <a:spLocks noChangeArrowheads="1"/>
              </p:cNvSpPr>
              <p:nvPr/>
            </p:nvSpPr>
            <p:spPr bwMode="auto">
              <a:xfrm>
                <a:off x="2034" y="2531"/>
                <a:ext cx="197" cy="211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26" name="Line 10"/>
              <p:cNvSpPr>
                <a:spLocks noChangeShapeType="1"/>
              </p:cNvSpPr>
              <p:nvPr/>
            </p:nvSpPr>
            <p:spPr bwMode="auto">
              <a:xfrm>
                <a:off x="822" y="2643"/>
                <a:ext cx="210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27" name="Line 11"/>
              <p:cNvSpPr>
                <a:spLocks noChangeShapeType="1"/>
              </p:cNvSpPr>
              <p:nvPr/>
            </p:nvSpPr>
            <p:spPr bwMode="auto">
              <a:xfrm>
                <a:off x="2915" y="1878"/>
                <a:ext cx="0" cy="7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28" name="Rectangle 12"/>
              <p:cNvSpPr>
                <a:spLocks noChangeArrowheads="1"/>
              </p:cNvSpPr>
              <p:nvPr/>
            </p:nvSpPr>
            <p:spPr bwMode="auto">
              <a:xfrm>
                <a:off x="2772" y="2004"/>
                <a:ext cx="272" cy="4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29" name="Line 13"/>
              <p:cNvSpPr>
                <a:spLocks noChangeShapeType="1"/>
              </p:cNvSpPr>
              <p:nvPr/>
            </p:nvSpPr>
            <p:spPr bwMode="auto">
              <a:xfrm>
                <a:off x="2778" y="224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30" name="Line 14"/>
              <p:cNvSpPr>
                <a:spLocks noChangeShapeType="1"/>
              </p:cNvSpPr>
              <p:nvPr/>
            </p:nvSpPr>
            <p:spPr bwMode="auto">
              <a:xfrm>
                <a:off x="2778" y="2124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31" name="Line 15"/>
              <p:cNvSpPr>
                <a:spLocks noChangeShapeType="1"/>
              </p:cNvSpPr>
              <p:nvPr/>
            </p:nvSpPr>
            <p:spPr bwMode="auto">
              <a:xfrm>
                <a:off x="2778" y="2368"/>
                <a:ext cx="2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32" name="Line 16"/>
              <p:cNvSpPr>
                <a:spLocks noChangeShapeType="1"/>
              </p:cNvSpPr>
              <p:nvPr/>
            </p:nvSpPr>
            <p:spPr bwMode="auto">
              <a:xfrm>
                <a:off x="822" y="2995"/>
                <a:ext cx="13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33" name="Oval 17"/>
              <p:cNvSpPr>
                <a:spLocks noChangeArrowheads="1"/>
              </p:cNvSpPr>
              <p:nvPr/>
            </p:nvSpPr>
            <p:spPr bwMode="auto">
              <a:xfrm>
                <a:off x="2044" y="2932"/>
                <a:ext cx="160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34" name="Oval 18"/>
              <p:cNvSpPr>
                <a:spLocks noChangeArrowheads="1"/>
              </p:cNvSpPr>
              <p:nvPr/>
            </p:nvSpPr>
            <p:spPr bwMode="auto">
              <a:xfrm>
                <a:off x="732" y="2928"/>
                <a:ext cx="148" cy="144"/>
              </a:xfrm>
              <a:prstGeom prst="ellipse">
                <a:avLst/>
              </a:prstGeom>
              <a:solidFill>
                <a:srgbClr val="008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35" name="Oval 19"/>
              <p:cNvSpPr>
                <a:spLocks noChangeArrowheads="1"/>
              </p:cNvSpPr>
              <p:nvPr/>
            </p:nvSpPr>
            <p:spPr bwMode="auto">
              <a:xfrm>
                <a:off x="732" y="2568"/>
                <a:ext cx="148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36" name="Oval 20"/>
              <p:cNvSpPr>
                <a:spLocks noChangeArrowheads="1"/>
              </p:cNvSpPr>
              <p:nvPr/>
            </p:nvSpPr>
            <p:spPr bwMode="auto">
              <a:xfrm>
                <a:off x="732" y="1816"/>
                <a:ext cx="148" cy="144"/>
              </a:xfrm>
              <a:prstGeom prst="ellipse">
                <a:avLst/>
              </a:prstGeom>
              <a:solidFill>
                <a:srgbClr val="66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37" name="Rectangle 21"/>
              <p:cNvSpPr>
                <a:spLocks noChangeArrowheads="1"/>
              </p:cNvSpPr>
              <p:nvPr/>
            </p:nvSpPr>
            <p:spPr bwMode="auto">
              <a:xfrm>
                <a:off x="1116" y="1788"/>
                <a:ext cx="548" cy="2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638" name="Line 22"/>
              <p:cNvSpPr>
                <a:spLocks noChangeShapeType="1"/>
              </p:cNvSpPr>
              <p:nvPr/>
            </p:nvSpPr>
            <p:spPr bwMode="auto">
              <a:xfrm>
                <a:off x="1136" y="1888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39" name="Line 23"/>
              <p:cNvSpPr>
                <a:spLocks noChangeShapeType="1"/>
              </p:cNvSpPr>
              <p:nvPr/>
            </p:nvSpPr>
            <p:spPr bwMode="auto">
              <a:xfrm>
                <a:off x="9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40" name="Line 24"/>
              <p:cNvSpPr>
                <a:spLocks noChangeShapeType="1"/>
              </p:cNvSpPr>
              <p:nvPr/>
            </p:nvSpPr>
            <p:spPr bwMode="auto">
              <a:xfrm>
                <a:off x="1332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41" name="Line 25"/>
              <p:cNvSpPr>
                <a:spLocks noChangeShapeType="1"/>
              </p:cNvSpPr>
              <p:nvPr/>
            </p:nvSpPr>
            <p:spPr bwMode="auto">
              <a:xfrm>
                <a:off x="1688" y="299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5611" name="Text Box 26"/>
            <p:cNvSpPr txBox="1">
              <a:spLocks noChangeArrowheads="1"/>
            </p:cNvSpPr>
            <p:nvPr/>
          </p:nvSpPr>
          <p:spPr bwMode="auto">
            <a:xfrm>
              <a:off x="1044" y="130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fuse</a:t>
              </a:r>
            </a:p>
          </p:txBody>
        </p:sp>
        <p:sp>
          <p:nvSpPr>
            <p:cNvPr id="25612" name="Text Box 27"/>
            <p:cNvSpPr txBox="1">
              <a:spLocks noChangeArrowheads="1"/>
            </p:cNvSpPr>
            <p:nvPr/>
          </p:nvSpPr>
          <p:spPr bwMode="auto">
            <a:xfrm>
              <a:off x="300" y="2952"/>
              <a:ext cx="1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earth wire connected to metal case</a:t>
              </a:r>
            </a:p>
          </p:txBody>
        </p:sp>
        <p:sp>
          <p:nvSpPr>
            <p:cNvPr id="25613" name="Text Box 28"/>
            <p:cNvSpPr txBox="1">
              <a:spLocks noChangeArrowheads="1"/>
            </p:cNvSpPr>
            <p:nvPr/>
          </p:nvSpPr>
          <p:spPr bwMode="auto">
            <a:xfrm>
              <a:off x="876" y="188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insulation</a:t>
              </a:r>
            </a:p>
          </p:txBody>
        </p:sp>
        <p:sp>
          <p:nvSpPr>
            <p:cNvPr id="25614" name="Text Box 29"/>
            <p:cNvSpPr txBox="1">
              <a:spLocks noChangeArrowheads="1"/>
            </p:cNvSpPr>
            <p:nvPr/>
          </p:nvSpPr>
          <p:spPr bwMode="auto">
            <a:xfrm>
              <a:off x="2116" y="1860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heater</a:t>
              </a:r>
            </a:p>
          </p:txBody>
        </p:sp>
        <p:sp>
          <p:nvSpPr>
            <p:cNvPr id="25615" name="Text Box 30"/>
            <p:cNvSpPr txBox="1">
              <a:spLocks noChangeArrowheads="1"/>
            </p:cNvSpPr>
            <p:nvPr/>
          </p:nvSpPr>
          <p:spPr bwMode="auto">
            <a:xfrm>
              <a:off x="1944" y="996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metal case of tumble dryer</a:t>
              </a:r>
            </a:p>
          </p:txBody>
        </p:sp>
        <p:sp>
          <p:nvSpPr>
            <p:cNvPr id="25616" name="Line 31"/>
            <p:cNvSpPr>
              <a:spLocks noChangeShapeType="1"/>
            </p:cNvSpPr>
            <p:nvPr/>
          </p:nvSpPr>
          <p:spPr bwMode="auto">
            <a:xfrm flipV="1">
              <a:off x="1576" y="1712"/>
              <a:ext cx="27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617" name="Line 32"/>
            <p:cNvSpPr>
              <a:spLocks noChangeShapeType="1"/>
            </p:cNvSpPr>
            <p:nvPr/>
          </p:nvSpPr>
          <p:spPr bwMode="auto">
            <a:xfrm>
              <a:off x="1576" y="2040"/>
              <a:ext cx="2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618" name="Line 33"/>
            <p:cNvSpPr>
              <a:spLocks noChangeShapeType="1"/>
            </p:cNvSpPr>
            <p:nvPr/>
          </p:nvSpPr>
          <p:spPr bwMode="auto">
            <a:xfrm flipV="1">
              <a:off x="1768" y="2792"/>
              <a:ext cx="128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619" name="Text Box 34"/>
            <p:cNvSpPr txBox="1">
              <a:spLocks noChangeArrowheads="1"/>
            </p:cNvSpPr>
            <p:nvPr/>
          </p:nvSpPr>
          <p:spPr bwMode="auto">
            <a:xfrm>
              <a:off x="388" y="15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</a:t>
              </a:r>
            </a:p>
          </p:txBody>
        </p:sp>
        <p:sp>
          <p:nvSpPr>
            <p:cNvPr id="25620" name="Text Box 35"/>
            <p:cNvSpPr txBox="1">
              <a:spLocks noChangeArrowheads="1"/>
            </p:cNvSpPr>
            <p:nvPr/>
          </p:nvSpPr>
          <p:spPr bwMode="auto">
            <a:xfrm>
              <a:off x="378" y="2252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25621" name="Text Box 36"/>
            <p:cNvSpPr txBox="1">
              <a:spLocks noChangeArrowheads="1"/>
            </p:cNvSpPr>
            <p:nvPr/>
          </p:nvSpPr>
          <p:spPr bwMode="auto">
            <a:xfrm>
              <a:off x="388" y="26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8000"/>
                  </a:solidFill>
                </a:rPr>
                <a:t>E</a:t>
              </a:r>
            </a:p>
          </p:txBody>
        </p:sp>
      </p:grpSp>
      <p:grpSp>
        <p:nvGrpSpPr>
          <p:cNvPr id="25605" name="Group 37"/>
          <p:cNvGrpSpPr>
            <a:grpSpLocks/>
          </p:cNvGrpSpPr>
          <p:nvPr/>
        </p:nvGrpSpPr>
        <p:grpSpPr bwMode="auto">
          <a:xfrm>
            <a:off x="3724275" y="1881188"/>
            <a:ext cx="752475" cy="517525"/>
            <a:chOff x="2346" y="1185"/>
            <a:chExt cx="474" cy="326"/>
          </a:xfrm>
        </p:grpSpPr>
        <p:sp>
          <p:nvSpPr>
            <p:cNvPr id="25608" name="Rectangle 38"/>
            <p:cNvSpPr>
              <a:spLocks noChangeArrowheads="1"/>
            </p:cNvSpPr>
            <p:nvPr/>
          </p:nvSpPr>
          <p:spPr bwMode="auto">
            <a:xfrm>
              <a:off x="2386" y="1278"/>
              <a:ext cx="43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5609" name="Freeform 39"/>
            <p:cNvSpPr>
              <a:spLocks/>
            </p:cNvSpPr>
            <p:nvPr/>
          </p:nvSpPr>
          <p:spPr bwMode="auto">
            <a:xfrm>
              <a:off x="2346" y="1185"/>
              <a:ext cx="401" cy="226"/>
            </a:xfrm>
            <a:custGeom>
              <a:avLst/>
              <a:gdLst>
                <a:gd name="T0" fmla="*/ 0 w 401"/>
                <a:gd name="T1" fmla="*/ 226 h 226"/>
                <a:gd name="T2" fmla="*/ 284 w 401"/>
                <a:gd name="T3" fmla="*/ 167 h 226"/>
                <a:gd name="T4" fmla="*/ 401 w 401"/>
                <a:gd name="T5" fmla="*/ 0 h 226"/>
                <a:gd name="T6" fmla="*/ 0 60000 65536"/>
                <a:gd name="T7" fmla="*/ 0 60000 65536"/>
                <a:gd name="T8" fmla="*/ 0 60000 65536"/>
                <a:gd name="T9" fmla="*/ 0 w 401"/>
                <a:gd name="T10" fmla="*/ 0 h 226"/>
                <a:gd name="T11" fmla="*/ 401 w 40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226">
                  <a:moveTo>
                    <a:pt x="0" y="226"/>
                  </a:moveTo>
                  <a:cubicBezTo>
                    <a:pt x="108" y="215"/>
                    <a:pt x="217" y="205"/>
                    <a:pt x="284" y="167"/>
                  </a:cubicBezTo>
                  <a:cubicBezTo>
                    <a:pt x="351" y="129"/>
                    <a:pt x="376" y="64"/>
                    <a:pt x="401" y="0"/>
                  </a:cubicBezTo>
                </a:path>
              </a:pathLst>
            </a:cu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5606" name="Rectangle 40"/>
          <p:cNvSpPr>
            <a:spLocks noChangeArrowheads="1"/>
          </p:cNvSpPr>
          <p:nvPr/>
        </p:nvSpPr>
        <p:spPr bwMode="auto">
          <a:xfrm>
            <a:off x="1536700" y="2120900"/>
            <a:ext cx="609600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1550988" y="2239963"/>
            <a:ext cx="5826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/>
              <a:t>Double insulation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1114425"/>
            <a:ext cx="8258175" cy="835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Many electrical appliances have casings made from an insulator such as plastic rather than metal. The electrical parts of the device cannot therefore be touched by the user.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appliance is said to have </a:t>
            </a:r>
            <a:r>
              <a:rPr lang="en-GB" sz="2400" b="1" smtClean="0">
                <a:solidFill>
                  <a:srgbClr val="FF0000"/>
                </a:solidFill>
              </a:rPr>
              <a:t>double insulation</a:t>
            </a:r>
            <a:r>
              <a:rPr lang="en-GB" sz="2400" smtClean="0"/>
              <a:t>. Such appliances will only have two-wire cables as they do not need the EARTH wire.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36588" y="3328988"/>
            <a:ext cx="2084387" cy="2863850"/>
            <a:chOff x="359" y="1985"/>
            <a:chExt cx="1313" cy="1804"/>
          </a:xfrm>
        </p:grpSpPr>
        <p:pic>
          <p:nvPicPr>
            <p:cNvPr id="26638" name="Picture 20" descr="11elecplu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" y="1985"/>
              <a:ext cx="10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23"/>
            <p:cNvSpPr txBox="1">
              <a:spLocks noChangeArrowheads="1"/>
            </p:cNvSpPr>
            <p:nvPr/>
          </p:nvSpPr>
          <p:spPr bwMode="auto">
            <a:xfrm>
              <a:off x="359" y="3212"/>
              <a:ext cx="131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Plug wiring for a device with double insulation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597275" y="3149600"/>
            <a:ext cx="2062163" cy="3043238"/>
            <a:chOff x="2224" y="1872"/>
            <a:chExt cx="1299" cy="1917"/>
          </a:xfrm>
        </p:grpSpPr>
        <p:sp>
          <p:nvSpPr>
            <p:cNvPr id="26633" name="AutoShape 12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634" name="AutoShape 14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6635" name="AutoShape 16" descr="2Q=="/>
            <p:cNvSpPr>
              <a:spLocks noChangeAspect="1" noChangeArrowheads="1"/>
            </p:cNvSpPr>
            <p:nvPr/>
          </p:nvSpPr>
          <p:spPr bwMode="auto">
            <a:xfrm>
              <a:off x="2592" y="187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pic>
          <p:nvPicPr>
            <p:cNvPr id="26636" name="Picture 22" descr="44355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0" y="1954"/>
              <a:ext cx="12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24"/>
            <p:cNvSpPr txBox="1">
              <a:spLocks noChangeArrowheads="1"/>
            </p:cNvSpPr>
            <p:nvPr/>
          </p:nvSpPr>
          <p:spPr bwMode="auto">
            <a:xfrm>
              <a:off x="2224" y="3212"/>
              <a:ext cx="12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Plastic cased food mixer will have double insulation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94450" y="3481388"/>
            <a:ext cx="2084388" cy="2711450"/>
            <a:chOff x="3986" y="2081"/>
            <a:chExt cx="1313" cy="1708"/>
          </a:xfrm>
        </p:grpSpPr>
        <p:pic>
          <p:nvPicPr>
            <p:cNvPr id="26631" name="Picture 18" descr="Symbol for class II equipment.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1" y="2081"/>
              <a:ext cx="966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25"/>
            <p:cNvSpPr txBox="1">
              <a:spLocks noChangeArrowheads="1"/>
            </p:cNvSpPr>
            <p:nvPr/>
          </p:nvSpPr>
          <p:spPr bwMode="auto">
            <a:xfrm>
              <a:off x="3986" y="3212"/>
              <a:ext cx="131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Symbol found on devices having double insulation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0" y="261938"/>
            <a:ext cx="5341938" cy="8207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How many dangerous practices can you spot in the picture below?</a:t>
            </a:r>
          </a:p>
        </p:txBody>
      </p:sp>
      <p:pic>
        <p:nvPicPr>
          <p:cNvPr id="27651" name="Picture 3" descr="19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938" y="995363"/>
            <a:ext cx="67468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Two dangers of mains electricity are ____ and electrocution.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Fires are caused when too high a ________ is allowed to flow along cables. Current can be limited by placing a ______ or circuit breaker in the _____ wire.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 wire is used to prevent the metal casing of an appliance from becoming live should a wiring fault occur. A _______ current flowing down the earth wire will cause the fuse or circuit breaker to _________ the live connection.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4627563" y="5046663"/>
            <a:ext cx="103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isolate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5527675" y="504666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6284913" y="5046663"/>
            <a:ext cx="690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fuse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4159250" y="50466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fire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895475" y="5046663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2932113" y="5046663"/>
            <a:ext cx="747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059113" y="45815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636963" y="5046663"/>
            <a:ext cx="573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live</a:t>
            </a: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4022725" y="3937000"/>
            <a:ext cx="103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isolate</a:t>
            </a:r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720725" y="35798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335885" name="Text Box 13"/>
          <p:cNvSpPr txBox="1">
            <a:spLocks noChangeArrowheads="1"/>
          </p:cNvSpPr>
          <p:nvPr/>
        </p:nvSpPr>
        <p:spPr bwMode="auto">
          <a:xfrm>
            <a:off x="7058025" y="1922463"/>
            <a:ext cx="69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fuse</a:t>
            </a:r>
          </a:p>
        </p:txBody>
      </p:sp>
      <p:sp>
        <p:nvSpPr>
          <p:cNvPr id="335886" name="Text Box 14"/>
          <p:cNvSpPr txBox="1">
            <a:spLocks noChangeArrowheads="1"/>
          </p:cNvSpPr>
          <p:nvPr/>
        </p:nvSpPr>
        <p:spPr bwMode="auto">
          <a:xfrm>
            <a:off x="5329238" y="102235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fire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4829175" y="1565275"/>
            <a:ext cx="116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1293813" y="2811463"/>
            <a:ext cx="747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earth</a:t>
            </a:r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3470275" y="2279650"/>
            <a:ext cx="57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5" grpId="1"/>
      <p:bldP spid="335876" grpId="0"/>
      <p:bldP spid="335876" grpId="1"/>
      <p:bldP spid="335877" grpId="0"/>
      <p:bldP spid="335877" grpId="1"/>
      <p:bldP spid="335878" grpId="0"/>
      <p:bldP spid="335878" grpId="1"/>
      <p:bldP spid="335879" grpId="0"/>
      <p:bldP spid="335879" grpId="1"/>
      <p:bldP spid="335880" grpId="0"/>
      <p:bldP spid="335880" grpId="1"/>
      <p:bldP spid="335881" grpId="0"/>
      <p:bldP spid="335881" grpId="1"/>
      <p:bldP spid="335882" grpId="0"/>
      <p:bldP spid="335882" grpId="1"/>
      <p:bldP spid="335883" grpId="0"/>
      <p:bldP spid="335884" grpId="0"/>
      <p:bldP spid="335885" grpId="0"/>
      <p:bldP spid="335886" grpId="0"/>
      <p:bldP spid="335887" grpId="0"/>
      <p:bldP spid="335888" grpId="0"/>
      <p:bldP spid="3358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GB" sz="3600" smtClean="0"/>
              <a:t>The heating effect of an electric current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174750"/>
            <a:ext cx="5059363" cy="4092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House wiring is made of copper wire and is designed to let electric current flow through it easily. It is said to have a low </a:t>
            </a:r>
            <a:r>
              <a:rPr lang="en-GB" sz="2400" b="1" smtClean="0">
                <a:solidFill>
                  <a:srgbClr val="FF0000"/>
                </a:solidFill>
              </a:rPr>
              <a:t>resistance</a:t>
            </a:r>
            <a:r>
              <a:rPr lang="en-GB" sz="240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However, the parts of some devices such as the heating elements of kettles and toasters are designed to have a high </a:t>
            </a:r>
            <a:r>
              <a:rPr lang="en-GB" sz="2400" b="1" smtClean="0">
                <a:solidFill>
                  <a:srgbClr val="FF0000"/>
                </a:solidFill>
              </a:rPr>
              <a:t>resistance</a:t>
            </a:r>
            <a:r>
              <a:rPr lang="en-GB" sz="240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Resistance causes </a:t>
            </a:r>
            <a:r>
              <a:rPr lang="en-GB" sz="2400" b="1" smtClean="0">
                <a:solidFill>
                  <a:srgbClr val="FF0000"/>
                </a:solidFill>
              </a:rPr>
              <a:t>heat energy</a:t>
            </a:r>
            <a:r>
              <a:rPr lang="en-GB" sz="2400" smtClean="0"/>
              <a:t> to be produced when an electric current flows.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greater the resistance and current the hotter the heating element may become.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27713" y="1293813"/>
            <a:ext cx="2636837" cy="2998787"/>
            <a:chOff x="3671" y="815"/>
            <a:chExt cx="1661" cy="1889"/>
          </a:xfrm>
        </p:grpSpPr>
        <p:pic>
          <p:nvPicPr>
            <p:cNvPr id="29701" name="Picture 5" descr="sell-heating-element-for-electric-kettle-lt-ekp5-ningbo-leaptechno-electronics-manufacturing-co-ltd_B2951058-200910300323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1" y="815"/>
              <a:ext cx="1653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3816" y="2262"/>
              <a:ext cx="15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/>
                <a:t>A kettle’s heating element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GB" sz="3600" smtClean="0"/>
              <a:t>Electrical power (</a:t>
            </a:r>
            <a:r>
              <a:rPr lang="en-GB" sz="3600" b="1" i="1" smtClean="0"/>
              <a:t>P</a:t>
            </a:r>
            <a:r>
              <a:rPr lang="en-GB" sz="3600" smtClean="0"/>
              <a:t>)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174750"/>
            <a:ext cx="8270875" cy="5140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electrical power, </a:t>
            </a:r>
            <a:r>
              <a:rPr lang="en-GB" sz="2400" b="1" i="1" smtClean="0"/>
              <a:t>P</a:t>
            </a:r>
            <a:r>
              <a:rPr lang="en-GB" sz="2400" smtClean="0"/>
              <a:t> of a device is equal to the rate at which it transforms energy from electrical to some other form (such as heat).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energy transferred </a:t>
            </a:r>
            <a:r>
              <a:rPr lang="en-US" sz="2800" b="1" smtClean="0">
                <a:cs typeface="Arial" charset="0"/>
              </a:rPr>
              <a:t>÷</a:t>
            </a:r>
            <a:r>
              <a:rPr lang="en-GB" sz="2800" b="1" smtClean="0">
                <a:solidFill>
                  <a:srgbClr val="FF0000"/>
                </a:solidFill>
              </a:rPr>
              <a:t> 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</a:t>
            </a:r>
            <a:r>
              <a:rPr lang="en-GB" sz="2400" smtClean="0"/>
              <a:t> is measured in </a:t>
            </a:r>
            <a:r>
              <a:rPr lang="en-GB" sz="2400" b="1" smtClean="0">
                <a:solidFill>
                  <a:schemeClr val="accent2"/>
                </a:solidFill>
              </a:rPr>
              <a:t>watts (W)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energy</a:t>
            </a:r>
            <a:r>
              <a:rPr lang="en-GB" sz="2400" smtClean="0"/>
              <a:t> in </a:t>
            </a:r>
            <a:r>
              <a:rPr lang="en-GB" sz="2400" b="1" smtClean="0">
                <a:solidFill>
                  <a:schemeClr val="accent2"/>
                </a:solidFill>
              </a:rPr>
              <a:t>joules (J)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time</a:t>
            </a:r>
            <a:r>
              <a:rPr lang="en-GB" sz="2400" smtClean="0"/>
              <a:t> in </a:t>
            </a:r>
            <a:r>
              <a:rPr lang="en-GB" sz="2400" b="1" smtClean="0">
                <a:solidFill>
                  <a:schemeClr val="accent2"/>
                </a:solidFill>
              </a:rPr>
              <a:t>seconds (s)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also: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6600"/>
                </a:solidFill>
              </a:rPr>
              <a:t>1 kilowatt (kW) = 1 000 watts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6600"/>
                </a:solidFill>
              </a:rPr>
              <a:t>1 megawatt (MW) = 1 000 000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en-GB" sz="4000" smtClean="0"/>
              <a:t>Direct current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284288"/>
            <a:ext cx="8270875" cy="11715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Cells and batteries supply electric current which always flows </a:t>
            </a:r>
            <a:r>
              <a:rPr lang="en-GB" sz="2400" b="1" smtClean="0">
                <a:solidFill>
                  <a:srgbClr val="FF0000"/>
                </a:solidFill>
              </a:rPr>
              <a:t>in the same direction</a:t>
            </a:r>
            <a:r>
              <a:rPr lang="en-GB" sz="240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This is called </a:t>
            </a:r>
            <a:r>
              <a:rPr lang="en-GB" sz="2400" b="1" smtClean="0">
                <a:solidFill>
                  <a:schemeClr val="accent2"/>
                </a:solidFill>
              </a:rPr>
              <a:t>direct current (d.c.).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4975" y="2609850"/>
            <a:ext cx="3092450" cy="2320925"/>
            <a:chOff x="1705" y="1525"/>
            <a:chExt cx="1948" cy="1462"/>
          </a:xfrm>
        </p:grpSpPr>
        <p:sp>
          <p:nvSpPr>
            <p:cNvPr id="4134" name="Rectangle 5"/>
            <p:cNvSpPr>
              <a:spLocks noChangeArrowheads="1"/>
            </p:cNvSpPr>
            <p:nvPr/>
          </p:nvSpPr>
          <p:spPr bwMode="auto">
            <a:xfrm>
              <a:off x="1705" y="1655"/>
              <a:ext cx="1948" cy="1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4135" name="Group 6"/>
            <p:cNvGrpSpPr>
              <a:grpSpLocks/>
            </p:cNvGrpSpPr>
            <p:nvPr/>
          </p:nvGrpSpPr>
          <p:grpSpPr bwMode="auto">
            <a:xfrm>
              <a:off x="2245" y="1525"/>
              <a:ext cx="907" cy="276"/>
              <a:chOff x="504" y="853"/>
              <a:chExt cx="907" cy="276"/>
            </a:xfrm>
          </p:grpSpPr>
          <p:sp>
            <p:nvSpPr>
              <p:cNvPr id="4148" name="Line 7"/>
              <p:cNvSpPr>
                <a:spLocks noChangeShapeType="1"/>
              </p:cNvSpPr>
              <p:nvPr/>
            </p:nvSpPr>
            <p:spPr bwMode="auto">
              <a:xfrm>
                <a:off x="504" y="983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49" name="Rectangle 8"/>
              <p:cNvSpPr>
                <a:spLocks noChangeArrowheads="1"/>
              </p:cNvSpPr>
              <p:nvPr/>
            </p:nvSpPr>
            <p:spPr bwMode="auto">
              <a:xfrm>
                <a:off x="863" y="857"/>
                <a:ext cx="144" cy="2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150" name="Line 9"/>
              <p:cNvSpPr>
                <a:spLocks noChangeShapeType="1"/>
              </p:cNvSpPr>
              <p:nvPr/>
            </p:nvSpPr>
            <p:spPr bwMode="auto">
              <a:xfrm>
                <a:off x="871" y="853"/>
                <a:ext cx="4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51" name="Rectangle 10"/>
              <p:cNvSpPr>
                <a:spLocks noChangeArrowheads="1"/>
              </p:cNvSpPr>
              <p:nvPr/>
            </p:nvSpPr>
            <p:spPr bwMode="auto">
              <a:xfrm>
                <a:off x="951" y="937"/>
                <a:ext cx="68" cy="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4136" name="Group 11"/>
            <p:cNvGrpSpPr>
              <a:grpSpLocks/>
            </p:cNvGrpSpPr>
            <p:nvPr/>
          </p:nvGrpSpPr>
          <p:grpSpPr bwMode="auto">
            <a:xfrm>
              <a:off x="1735" y="2667"/>
              <a:ext cx="1897" cy="320"/>
              <a:chOff x="1743" y="2255"/>
              <a:chExt cx="1897" cy="320"/>
            </a:xfrm>
          </p:grpSpPr>
          <p:grpSp>
            <p:nvGrpSpPr>
              <p:cNvPr id="4137" name="Group 12"/>
              <p:cNvGrpSpPr>
                <a:grpSpLocks/>
              </p:cNvGrpSpPr>
              <p:nvPr/>
            </p:nvGrpSpPr>
            <p:grpSpPr bwMode="auto">
              <a:xfrm>
                <a:off x="1743" y="2289"/>
                <a:ext cx="907" cy="235"/>
                <a:chOff x="468" y="1641"/>
                <a:chExt cx="907" cy="235"/>
              </a:xfrm>
            </p:grpSpPr>
            <p:sp>
              <p:nvSpPr>
                <p:cNvPr id="4143" name="Line 13"/>
                <p:cNvSpPr>
                  <a:spLocks noChangeShapeType="1"/>
                </p:cNvSpPr>
                <p:nvPr/>
              </p:nvSpPr>
              <p:spPr bwMode="auto">
                <a:xfrm>
                  <a:off x="468" y="1769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44" name="Rectangle 14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45" name="Oval 15"/>
                <p:cNvSpPr>
                  <a:spLocks noChangeArrowheads="1"/>
                </p:cNvSpPr>
                <p:nvPr/>
              </p:nvSpPr>
              <p:spPr bwMode="auto">
                <a:xfrm>
                  <a:off x="728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46" name="Oval 16"/>
                <p:cNvSpPr>
                  <a:spLocks noChangeArrowheads="1"/>
                </p:cNvSpPr>
                <p:nvPr/>
              </p:nvSpPr>
              <p:spPr bwMode="auto">
                <a:xfrm>
                  <a:off x="1052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4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78" y="1641"/>
                  <a:ext cx="264" cy="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4138" name="Group 18"/>
              <p:cNvGrpSpPr>
                <a:grpSpLocks/>
              </p:cNvGrpSpPr>
              <p:nvPr/>
            </p:nvGrpSpPr>
            <p:grpSpPr bwMode="auto">
              <a:xfrm>
                <a:off x="2733" y="2255"/>
                <a:ext cx="907" cy="320"/>
                <a:chOff x="468" y="1952"/>
                <a:chExt cx="907" cy="320"/>
              </a:xfrm>
            </p:grpSpPr>
            <p:sp>
              <p:nvSpPr>
                <p:cNvPr id="4139" name="Line 19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40" name="Oval 20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4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4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25775" y="4394200"/>
            <a:ext cx="3011488" cy="538163"/>
            <a:chOff x="1713" y="3297"/>
            <a:chExt cx="1897" cy="33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016" y="3297"/>
              <a:ext cx="348" cy="2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4122" name="Group 25"/>
            <p:cNvGrpSpPr>
              <a:grpSpLocks/>
            </p:cNvGrpSpPr>
            <p:nvPr/>
          </p:nvGrpSpPr>
          <p:grpSpPr bwMode="auto">
            <a:xfrm>
              <a:off x="1713" y="3316"/>
              <a:ext cx="1897" cy="320"/>
              <a:chOff x="1743" y="2667"/>
              <a:chExt cx="1897" cy="320"/>
            </a:xfrm>
          </p:grpSpPr>
          <p:grpSp>
            <p:nvGrpSpPr>
              <p:cNvPr id="4123" name="Group 26"/>
              <p:cNvGrpSpPr>
                <a:grpSpLocks/>
              </p:cNvGrpSpPr>
              <p:nvPr/>
            </p:nvGrpSpPr>
            <p:grpSpPr bwMode="auto">
              <a:xfrm>
                <a:off x="2733" y="2667"/>
                <a:ext cx="907" cy="320"/>
                <a:chOff x="468" y="1952"/>
                <a:chExt cx="907" cy="320"/>
              </a:xfrm>
            </p:grpSpPr>
            <p:sp>
              <p:nvSpPr>
                <p:cNvPr id="4130" name="Line 27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31" name="Oval 28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3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33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4124" name="Group 31"/>
              <p:cNvGrpSpPr>
                <a:grpSpLocks/>
              </p:cNvGrpSpPr>
              <p:nvPr/>
            </p:nvGrpSpPr>
            <p:grpSpPr bwMode="auto">
              <a:xfrm>
                <a:off x="1743" y="2719"/>
                <a:ext cx="907" cy="216"/>
                <a:chOff x="975" y="3585"/>
                <a:chExt cx="907" cy="216"/>
              </a:xfrm>
            </p:grpSpPr>
            <p:sp>
              <p:nvSpPr>
                <p:cNvPr id="4125" name="Line 32"/>
                <p:cNvSpPr>
                  <a:spLocks noChangeShapeType="1"/>
                </p:cNvSpPr>
                <p:nvPr/>
              </p:nvSpPr>
              <p:spPr bwMode="auto">
                <a:xfrm>
                  <a:off x="975" y="3694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26" name="Rectangle 33"/>
                <p:cNvSpPr>
                  <a:spLocks noChangeArrowheads="1"/>
                </p:cNvSpPr>
                <p:nvPr/>
              </p:nvSpPr>
              <p:spPr bwMode="auto">
                <a:xfrm>
                  <a:off x="1275" y="3585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27" name="Oval 34"/>
                <p:cNvSpPr>
                  <a:spLocks noChangeArrowheads="1"/>
                </p:cNvSpPr>
                <p:nvPr/>
              </p:nvSpPr>
              <p:spPr bwMode="auto">
                <a:xfrm>
                  <a:off x="1235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28" name="Oval 35"/>
                <p:cNvSpPr>
                  <a:spLocks noChangeArrowheads="1"/>
                </p:cNvSpPr>
                <p:nvPr/>
              </p:nvSpPr>
              <p:spPr bwMode="auto">
                <a:xfrm>
                  <a:off x="1559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2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3653"/>
                  <a:ext cx="273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16" name="Line 38"/>
            <p:cNvSpPr>
              <a:spLocks noChangeShapeType="1"/>
            </p:cNvSpPr>
            <p:nvPr/>
          </p:nvSpPr>
          <p:spPr bwMode="auto">
            <a:xfrm flipH="1">
              <a:off x="2374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7" name="Line 39"/>
            <p:cNvSpPr>
              <a:spLocks noChangeShapeType="1"/>
            </p:cNvSpPr>
            <p:nvPr/>
          </p:nvSpPr>
          <p:spPr bwMode="auto">
            <a:xfrm flipH="1">
              <a:off x="3350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8" name="Line 40"/>
            <p:cNvSpPr>
              <a:spLocks noChangeShapeType="1"/>
            </p:cNvSpPr>
            <p:nvPr/>
          </p:nvSpPr>
          <p:spPr bwMode="auto">
            <a:xfrm>
              <a:off x="2428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9" name="Line 41"/>
            <p:cNvSpPr>
              <a:spLocks noChangeShapeType="1"/>
            </p:cNvSpPr>
            <p:nvPr/>
          </p:nvSpPr>
          <p:spPr bwMode="auto">
            <a:xfrm rot="5400000">
              <a:off x="1621" y="1967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20" name="Line 42"/>
            <p:cNvSpPr>
              <a:spLocks noChangeShapeType="1"/>
            </p:cNvSpPr>
            <p:nvPr/>
          </p:nvSpPr>
          <p:spPr bwMode="auto">
            <a:xfrm rot="16200000" flipV="1">
              <a:off x="3563" y="2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11" name="Line 44"/>
            <p:cNvSpPr>
              <a:spLocks noChangeShapeType="1"/>
            </p:cNvSpPr>
            <p:nvPr/>
          </p:nvSpPr>
          <p:spPr bwMode="auto">
            <a:xfrm flipH="1">
              <a:off x="1908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2" name="Line 45"/>
            <p:cNvSpPr>
              <a:spLocks noChangeShapeType="1"/>
            </p:cNvSpPr>
            <p:nvPr/>
          </p:nvSpPr>
          <p:spPr bwMode="auto">
            <a:xfrm flipH="1">
              <a:off x="2884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3" name="Line 46"/>
            <p:cNvSpPr>
              <a:spLocks noChangeShapeType="1"/>
            </p:cNvSpPr>
            <p:nvPr/>
          </p:nvSpPr>
          <p:spPr bwMode="auto">
            <a:xfrm>
              <a:off x="2834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4" name="Line 47"/>
            <p:cNvSpPr>
              <a:spLocks noChangeShapeType="1"/>
            </p:cNvSpPr>
            <p:nvPr/>
          </p:nvSpPr>
          <p:spPr bwMode="auto">
            <a:xfrm rot="5400000">
              <a:off x="1621" y="2433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5" name="Line 48"/>
            <p:cNvSpPr>
              <a:spLocks noChangeShapeType="1"/>
            </p:cNvSpPr>
            <p:nvPr/>
          </p:nvSpPr>
          <p:spPr bwMode="auto">
            <a:xfrm rot="16200000" flipV="1">
              <a:off x="3563" y="1983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2974975" y="2809875"/>
            <a:ext cx="3082925" cy="1855788"/>
            <a:chOff x="1705" y="1651"/>
            <a:chExt cx="1942" cy="1169"/>
          </a:xfrm>
        </p:grpSpPr>
        <p:sp>
          <p:nvSpPr>
            <p:cNvPr id="4106" name="Line 50"/>
            <p:cNvSpPr>
              <a:spLocks noChangeShapeType="1"/>
            </p:cNvSpPr>
            <p:nvPr/>
          </p:nvSpPr>
          <p:spPr bwMode="auto">
            <a:xfrm flipH="1">
              <a:off x="2141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07" name="Line 51"/>
            <p:cNvSpPr>
              <a:spLocks noChangeShapeType="1"/>
            </p:cNvSpPr>
            <p:nvPr/>
          </p:nvSpPr>
          <p:spPr bwMode="auto">
            <a:xfrm flipH="1">
              <a:off x="3117" y="1651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08" name="Line 52"/>
            <p:cNvSpPr>
              <a:spLocks noChangeShapeType="1"/>
            </p:cNvSpPr>
            <p:nvPr/>
          </p:nvSpPr>
          <p:spPr bwMode="auto">
            <a:xfrm>
              <a:off x="2631" y="28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09" name="Line 53"/>
            <p:cNvSpPr>
              <a:spLocks noChangeShapeType="1"/>
            </p:cNvSpPr>
            <p:nvPr/>
          </p:nvSpPr>
          <p:spPr bwMode="auto">
            <a:xfrm rot="5400000">
              <a:off x="1621" y="220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rot="16200000" flipV="1">
              <a:off x="3563" y="2216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66295" name="Text Box 55"/>
          <p:cNvSpPr txBox="1">
            <a:spLocks noChangeArrowheads="1"/>
          </p:cNvSpPr>
          <p:nvPr/>
        </p:nvSpPr>
        <p:spPr bwMode="auto">
          <a:xfrm>
            <a:off x="2130425" y="5184775"/>
            <a:ext cx="471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Direct current always flows the same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  <p:bldP spid="2662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Electrical power ratings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3887788" cy="23034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These are always shown on an electrical device along with voltage and frequency requirements.</a:t>
            </a:r>
          </a:p>
        </p:txBody>
      </p:sp>
      <p:pic>
        <p:nvPicPr>
          <p:cNvPr id="344068" name="Picture 4" descr="p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196975"/>
            <a:ext cx="3679825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en-GB" sz="4000" smtClean="0"/>
              <a:t>Electrical power examples</a:t>
            </a:r>
          </a:p>
        </p:txBody>
      </p:sp>
      <p:graphicFrame>
        <p:nvGraphicFramePr>
          <p:cNvPr id="346115" name="Group 3"/>
          <p:cNvGraphicFramePr>
            <a:graphicFrameLocks noGrp="1"/>
          </p:cNvGraphicFramePr>
          <p:nvPr>
            <p:ph idx="1"/>
          </p:nvPr>
        </p:nvGraphicFramePr>
        <p:xfrm>
          <a:off x="684213" y="981075"/>
          <a:ext cx="7920037" cy="5065715"/>
        </p:xfrm>
        <a:graphic>
          <a:graphicData uri="http://schemas.openxmlformats.org/drawingml/2006/table">
            <a:tbl>
              <a:tblPr/>
              <a:tblGrid>
                <a:gridCol w="3933825"/>
                <a:gridCol w="39862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1089025" y="170021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Torch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5967413" y="17002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1W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1089025" y="465455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Electric kettle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4924425" y="46259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2 000 W or 2 kW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1089025" y="3221038"/>
            <a:ext cx="370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Desktop computer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5861050" y="314960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300 W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1089025" y="2487613"/>
            <a:ext cx="361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Energy efficient lamp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5883275" y="2516188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11 W</a:t>
            </a:r>
          </a:p>
        </p:txBody>
      </p:sp>
      <p:sp>
        <p:nvSpPr>
          <p:cNvPr id="346149" name="Text Box 37"/>
          <p:cNvSpPr txBox="1">
            <a:spLocks noChangeArrowheads="1"/>
          </p:cNvSpPr>
          <p:nvPr/>
        </p:nvSpPr>
        <p:spPr bwMode="auto">
          <a:xfrm>
            <a:off x="1089025" y="39116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Hairdryer</a:t>
            </a:r>
            <a:endParaRPr lang="en-GB"/>
          </a:p>
        </p:txBody>
      </p:sp>
      <p:sp>
        <p:nvSpPr>
          <p:cNvPr id="346150" name="Text Box 38"/>
          <p:cNvSpPr txBox="1">
            <a:spLocks noChangeArrowheads="1"/>
          </p:cNvSpPr>
          <p:nvPr/>
        </p:nvSpPr>
        <p:spPr bwMode="auto">
          <a:xfrm>
            <a:off x="4935538" y="3925888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1 000 W or 1 kW</a:t>
            </a:r>
          </a:p>
        </p:txBody>
      </p:sp>
      <p:sp>
        <p:nvSpPr>
          <p:cNvPr id="346151" name="Text Box 39"/>
          <p:cNvSpPr txBox="1">
            <a:spLocks noChangeArrowheads="1"/>
          </p:cNvSpPr>
          <p:nvPr/>
        </p:nvSpPr>
        <p:spPr bwMode="auto">
          <a:xfrm>
            <a:off x="1089025" y="5387975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Electric shower</a:t>
            </a:r>
          </a:p>
        </p:txBody>
      </p:sp>
      <p:sp>
        <p:nvSpPr>
          <p:cNvPr id="346152" name="Text Box 40"/>
          <p:cNvSpPr txBox="1">
            <a:spLocks noChangeArrowheads="1"/>
          </p:cNvSpPr>
          <p:nvPr/>
        </p:nvSpPr>
        <p:spPr bwMode="auto">
          <a:xfrm>
            <a:off x="5391150" y="5372100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5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41" grpId="0"/>
      <p:bldP spid="346142" grpId="0"/>
      <p:bldP spid="346143" grpId="0"/>
      <p:bldP spid="346144" grpId="0"/>
      <p:bldP spid="346145" grpId="0"/>
      <p:bldP spid="346146" grpId="0"/>
      <p:bldP spid="346147" grpId="0"/>
      <p:bldP spid="346148" grpId="0"/>
      <p:bldP spid="346149" grpId="0"/>
      <p:bldP spid="346150" grpId="0"/>
      <p:bldP spid="346151" grpId="0"/>
      <p:bldP spid="3461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light bulb that uses      1800 joules of electrical energy in 90 seconds.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 =  </a:t>
            </a:r>
            <a:r>
              <a:rPr lang="en-GB" sz="2400" b="1" u="sng" smtClean="0">
                <a:solidFill>
                  <a:srgbClr val="FF0000"/>
                </a:solidFill>
              </a:rPr>
              <a:t>electrical energy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	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= </a:t>
            </a:r>
            <a:r>
              <a:rPr lang="en-GB" sz="2400" b="1" u="sng" smtClean="0">
                <a:solidFill>
                  <a:srgbClr val="FF0000"/>
                </a:solidFill>
              </a:rPr>
              <a:t>1800 J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     		      90 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electrical power = 20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/>
              <a:t>Calculate the energy used in joules by a heater of power 3kW in 1 hour.</a:t>
            </a:r>
          </a:p>
          <a:p>
            <a:pPr marL="0" indent="0" eaLnBrk="1" hangingPunct="1">
              <a:buFontTx/>
              <a:buNone/>
            </a:pPr>
            <a:endParaRPr lang="en-GB" sz="2400" i="1" smtClean="0"/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power =  </a:t>
            </a:r>
            <a:r>
              <a:rPr lang="en-GB" sz="2400" b="1" u="sng" smtClean="0">
                <a:solidFill>
                  <a:srgbClr val="FF0000"/>
                </a:solidFill>
              </a:rPr>
              <a:t>electrical energy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		time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electrical energy = power x time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		</a:t>
            </a:r>
            <a:r>
              <a:rPr lang="en-GB" sz="2400" smtClean="0"/>
              <a:t>= 3 kW  x  1 hour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		= 3000 W x 3600 seconds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3333FF"/>
                </a:solidFill>
              </a:rPr>
              <a:t>electrical energy used = 10 800 000 joules (or 10.8 MJ)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7991475" cy="3845244"/>
        </p:xfrm>
        <a:graphic>
          <a:graphicData uri="http://schemas.openxmlformats.org/drawingml/2006/table">
            <a:tbl>
              <a:tblPr/>
              <a:tblGrid>
                <a:gridCol w="2679700"/>
                <a:gridCol w="2681287"/>
                <a:gridCol w="263048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energy 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  <a:endParaRPr kumimoji="0" lang="el-GR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</a:t>
                      </a:r>
                      <a:endParaRPr kumimoji="0" lang="en-GB" sz="2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kJ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minutes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2285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52286" name="Text Box 30"/>
          <p:cNvSpPr txBox="1">
            <a:spLocks noChangeArrowheads="1"/>
          </p:cNvSpPr>
          <p:nvPr/>
        </p:nvSpPr>
        <p:spPr bwMode="auto">
          <a:xfrm>
            <a:off x="6443663" y="4292600"/>
            <a:ext cx="143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100 W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52287" name="Text Box 31"/>
          <p:cNvSpPr txBox="1">
            <a:spLocks noChangeArrowheads="1"/>
          </p:cNvSpPr>
          <p:nvPr/>
        </p:nvSpPr>
        <p:spPr bwMode="auto">
          <a:xfrm>
            <a:off x="3924300" y="3573463"/>
            <a:ext cx="1296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40 s</a:t>
            </a:r>
          </a:p>
        </p:txBody>
      </p:sp>
      <p:sp>
        <p:nvSpPr>
          <p:cNvPr id="352288" name="Text Box 32"/>
          <p:cNvSpPr txBox="1">
            <a:spLocks noChangeArrowheads="1"/>
          </p:cNvSpPr>
          <p:nvPr/>
        </p:nvSpPr>
        <p:spPr bwMode="auto">
          <a:xfrm>
            <a:off x="1058863" y="2924175"/>
            <a:ext cx="2009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7 500 J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52289" name="Text Box 33"/>
          <p:cNvSpPr txBox="1">
            <a:spLocks noChangeArrowheads="1"/>
          </p:cNvSpPr>
          <p:nvPr/>
        </p:nvSpPr>
        <p:spPr bwMode="auto">
          <a:xfrm>
            <a:off x="6516688" y="22050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5" grpId="0" animBg="1"/>
      <p:bldP spid="352286" grpId="0"/>
      <p:bldP spid="352287" grpId="0"/>
      <p:bldP spid="352288" grpId="0"/>
      <p:bldP spid="3522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Electrical power, </a:t>
            </a:r>
            <a:r>
              <a:rPr lang="en-GB" sz="3200" b="1" i="1" smtClean="0">
                <a:solidFill>
                  <a:srgbClr val="FF0000"/>
                </a:solidFill>
              </a:rPr>
              <a:t>P</a:t>
            </a:r>
            <a:r>
              <a:rPr lang="en-GB" sz="3200" smtClean="0"/>
              <a:t>  electric current, </a:t>
            </a:r>
            <a:r>
              <a:rPr lang="en-GB" sz="3200" b="1" i="1" smtClean="0">
                <a:solidFill>
                  <a:srgbClr val="FF0000"/>
                </a:solidFill>
              </a:rPr>
              <a:t>I</a:t>
            </a:r>
            <a:r>
              <a:rPr lang="en-GB" sz="3200" smtClean="0"/>
              <a:t> </a:t>
            </a:r>
            <a:br>
              <a:rPr lang="en-GB" sz="3200" smtClean="0"/>
            </a:br>
            <a:r>
              <a:rPr lang="en-GB" sz="3200" smtClean="0"/>
              <a:t>and voltage </a:t>
            </a:r>
            <a:r>
              <a:rPr lang="en-GB" sz="3200" b="1" i="1" smtClean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870075"/>
            <a:ext cx="8226425" cy="4378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electrical power </a:t>
            </a:r>
            <a:r>
              <a:rPr lang="en-GB" sz="2800" b="1" smtClean="0"/>
              <a:t>= </a:t>
            </a:r>
            <a:r>
              <a:rPr lang="en-GB" sz="2800" b="1" smtClean="0">
                <a:solidFill>
                  <a:srgbClr val="FF0000"/>
                </a:solidFill>
              </a:rPr>
              <a:t>current </a:t>
            </a:r>
            <a:r>
              <a:rPr lang="en-GB" sz="2800" b="1" smtClean="0"/>
              <a:t>×</a:t>
            </a:r>
            <a:r>
              <a:rPr lang="en-GB" sz="2800" b="1" smtClean="0">
                <a:solidFill>
                  <a:srgbClr val="FF0000"/>
                </a:solidFill>
              </a:rPr>
              <a:t> voltage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P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chemeClr val="accent2"/>
                </a:solidFill>
              </a:rPr>
              <a:t>watts (W)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 current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amperes (A)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voltage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volts (V)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1341438" y="1712913"/>
            <a:ext cx="6321425" cy="77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3790950" y="2709863"/>
            <a:ext cx="1684338" cy="63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  <a:r>
              <a:rPr lang="en-GB" sz="4000" smtClean="0"/>
              <a:t> 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power of a 230V television that draws a current of 2.5A.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power </a:t>
            </a:r>
            <a:r>
              <a:rPr lang="en-GB" sz="2800" b="1" smtClean="0"/>
              <a:t>= </a:t>
            </a:r>
            <a:r>
              <a:rPr lang="en-GB" sz="2800" b="1" smtClean="0">
                <a:solidFill>
                  <a:srgbClr val="FF0000"/>
                </a:solidFill>
              </a:rPr>
              <a:t>current </a:t>
            </a:r>
            <a:r>
              <a:rPr lang="en-GB" sz="2800" b="1" smtClean="0"/>
              <a:t>×</a:t>
            </a:r>
            <a:r>
              <a:rPr lang="en-GB" sz="2800" b="1" smtClean="0">
                <a:solidFill>
                  <a:srgbClr val="FF0000"/>
                </a:solidFill>
              </a:rPr>
              <a:t> voltage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	= 2.5A x 230V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		power = 575W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  <a:r>
              <a:rPr lang="en-GB" sz="4000" smtClean="0"/>
              <a:t> 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current drawn by a kettle of power 2kW when connected to the mains 230V power supply.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P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i="1" smtClean="0"/>
              <a:t>becomes: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>
                <a:cs typeface="Arial" charset="0"/>
              </a:rPr>
              <a:t>÷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2kW </a:t>
            </a:r>
            <a:r>
              <a:rPr lang="en-US" smtClean="0">
                <a:cs typeface="Arial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2000W </a:t>
            </a:r>
            <a:r>
              <a:rPr lang="en-US" smtClean="0">
                <a:cs typeface="Arial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electric current = 8.7A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0482" name="Group 34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7991475" cy="3619502"/>
        </p:xfrm>
        <a:graphic>
          <a:graphicData uri="http://schemas.openxmlformats.org/drawingml/2006/table">
            <a:tbl>
              <a:tblPr/>
              <a:tblGrid>
                <a:gridCol w="2679700"/>
                <a:gridCol w="2681287"/>
                <a:gridCol w="263048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el-GR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3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 V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 V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V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477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0478" name="Text Box 30"/>
          <p:cNvSpPr txBox="1">
            <a:spLocks noChangeArrowheads="1"/>
          </p:cNvSpPr>
          <p:nvPr/>
        </p:nvSpPr>
        <p:spPr bwMode="auto">
          <a:xfrm>
            <a:off x="6543675" y="4170363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1.2 W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60479" name="Text Box 31"/>
          <p:cNvSpPr txBox="1">
            <a:spLocks noChangeArrowheads="1"/>
          </p:cNvSpPr>
          <p:nvPr/>
        </p:nvSpPr>
        <p:spPr bwMode="auto">
          <a:xfrm>
            <a:off x="3957638" y="3449638"/>
            <a:ext cx="12969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12 V</a:t>
            </a:r>
          </a:p>
        </p:txBody>
      </p:sp>
      <p:sp>
        <p:nvSpPr>
          <p:cNvPr id="360480" name="Text Box 32"/>
          <p:cNvSpPr txBox="1">
            <a:spLocks noChangeArrowheads="1"/>
          </p:cNvSpPr>
          <p:nvPr/>
        </p:nvSpPr>
        <p:spPr bwMode="auto">
          <a:xfrm>
            <a:off x="1423988" y="275431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2 A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60481" name="Text Box 33"/>
          <p:cNvSpPr txBox="1">
            <a:spLocks noChangeArrowheads="1"/>
          </p:cNvSpPr>
          <p:nvPr/>
        </p:nvSpPr>
        <p:spPr bwMode="auto">
          <a:xfrm>
            <a:off x="6327775" y="2024063"/>
            <a:ext cx="174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1150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7" grpId="0" animBg="1"/>
      <p:bldP spid="360478" grpId="0"/>
      <p:bldP spid="360479" grpId="0"/>
      <p:bldP spid="360480" grpId="0"/>
      <p:bldP spid="3604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</p:spPr>
        <p:txBody>
          <a:bodyPr/>
          <a:lstStyle/>
          <a:p>
            <a:pPr eaLnBrk="1" hangingPunct="1"/>
            <a:r>
              <a:rPr lang="en-GB" sz="4000" smtClean="0"/>
              <a:t>Fuse ratings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6900" y="1133475"/>
            <a:ext cx="5503863" cy="47577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equation: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current </a:t>
            </a:r>
            <a:r>
              <a:rPr lang="en-GB" sz="2400" b="1" smtClean="0"/>
              <a:t>= </a:t>
            </a:r>
            <a:r>
              <a:rPr lang="en-GB" sz="2400" b="1" u="sng" smtClean="0">
                <a:solidFill>
                  <a:srgbClr val="FF0000"/>
                </a:solidFill>
              </a:rPr>
              <a:t>electrical power</a:t>
            </a:r>
            <a:r>
              <a:rPr lang="en-GB" sz="2400" b="1" smtClean="0">
                <a:solidFill>
                  <a:srgbClr val="FF0000"/>
                </a:solidFill>
              </a:rPr>
              <a:t> </a:t>
            </a:r>
            <a:endParaRPr lang="en-US" sz="2400" b="1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cs typeface="Arial" charset="0"/>
              </a:rPr>
              <a:t>	            </a:t>
            </a:r>
            <a:r>
              <a:rPr lang="en-GB" sz="2400" b="1" smtClean="0">
                <a:solidFill>
                  <a:srgbClr val="FF0000"/>
                </a:solidFill>
              </a:rPr>
              <a:t>voltage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is used to find the fuse rating of a device.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The correct fuse rating is that next above the normal current required by an appliance.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Example: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5A fuse should be used with a device that needs a current of 3.5A. </a:t>
            </a:r>
            <a:endParaRPr lang="en-GB" sz="2400" i="1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3013" y="1308100"/>
            <a:ext cx="2503487" cy="3590925"/>
            <a:chOff x="3983" y="824"/>
            <a:chExt cx="1577" cy="2262"/>
          </a:xfrm>
        </p:grpSpPr>
        <p:pic>
          <p:nvPicPr>
            <p:cNvPr id="40965" name="Picture 5" descr="188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6" y="824"/>
              <a:ext cx="1564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3983" y="2509"/>
              <a:ext cx="154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/>
                <a:t>A 3-pin plug will normally contain a 3A, 5A or 13A fuse.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/>
          <a:lstStyle/>
          <a:p>
            <a:pPr eaLnBrk="1" hangingPunct="1"/>
            <a:r>
              <a:rPr lang="en-GB" sz="4000" smtClean="0"/>
              <a:t>Alternating current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8208963" cy="809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An </a:t>
            </a:r>
            <a:r>
              <a:rPr lang="en-GB" sz="2400" b="1" smtClean="0">
                <a:solidFill>
                  <a:srgbClr val="FF0000"/>
                </a:solidFill>
              </a:rPr>
              <a:t>alternating current (a.c.)</a:t>
            </a:r>
            <a:r>
              <a:rPr lang="en-GB" sz="2400" smtClean="0"/>
              <a:t> is one which is constantly </a:t>
            </a:r>
            <a:r>
              <a:rPr lang="en-GB" sz="2400" b="1" smtClean="0">
                <a:solidFill>
                  <a:schemeClr val="accent2"/>
                </a:solidFill>
              </a:rPr>
              <a:t>changing direction</a:t>
            </a:r>
            <a:r>
              <a:rPr lang="en-GB" sz="2400" smtClean="0"/>
              <a:t>. 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768475" y="4654550"/>
            <a:ext cx="57102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Alternating current constantly changes direction.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The lamp works with a.c. and d.c.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1816100"/>
            <a:ext cx="3092450" cy="2595563"/>
            <a:chOff x="1968" y="1144"/>
            <a:chExt cx="1948" cy="1635"/>
          </a:xfrm>
        </p:grpSpPr>
        <p:sp>
          <p:nvSpPr>
            <p:cNvPr id="5152" name="Rectangle 6"/>
            <p:cNvSpPr>
              <a:spLocks noChangeArrowheads="1"/>
            </p:cNvSpPr>
            <p:nvPr/>
          </p:nvSpPr>
          <p:spPr bwMode="auto">
            <a:xfrm>
              <a:off x="1968" y="1447"/>
              <a:ext cx="1948" cy="1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5153" name="Group 7"/>
            <p:cNvGrpSpPr>
              <a:grpSpLocks/>
            </p:cNvGrpSpPr>
            <p:nvPr/>
          </p:nvGrpSpPr>
          <p:grpSpPr bwMode="auto">
            <a:xfrm>
              <a:off x="2508" y="1317"/>
              <a:ext cx="907" cy="276"/>
              <a:chOff x="504" y="853"/>
              <a:chExt cx="907" cy="276"/>
            </a:xfrm>
          </p:grpSpPr>
          <p:sp>
            <p:nvSpPr>
              <p:cNvPr id="5172" name="Line 8"/>
              <p:cNvSpPr>
                <a:spLocks noChangeShapeType="1"/>
              </p:cNvSpPr>
              <p:nvPr/>
            </p:nvSpPr>
            <p:spPr bwMode="auto">
              <a:xfrm>
                <a:off x="504" y="983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73" name="Rectangle 9"/>
              <p:cNvSpPr>
                <a:spLocks noChangeArrowheads="1"/>
              </p:cNvSpPr>
              <p:nvPr/>
            </p:nvSpPr>
            <p:spPr bwMode="auto">
              <a:xfrm>
                <a:off x="863" y="857"/>
                <a:ext cx="144" cy="2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74" name="Line 10"/>
              <p:cNvSpPr>
                <a:spLocks noChangeShapeType="1"/>
              </p:cNvSpPr>
              <p:nvPr/>
            </p:nvSpPr>
            <p:spPr bwMode="auto">
              <a:xfrm>
                <a:off x="871" y="853"/>
                <a:ext cx="4" cy="2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75" name="Rectangle 11"/>
              <p:cNvSpPr>
                <a:spLocks noChangeArrowheads="1"/>
              </p:cNvSpPr>
              <p:nvPr/>
            </p:nvSpPr>
            <p:spPr bwMode="auto">
              <a:xfrm>
                <a:off x="951" y="937"/>
                <a:ext cx="68" cy="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5154" name="Group 12"/>
            <p:cNvGrpSpPr>
              <a:grpSpLocks/>
            </p:cNvGrpSpPr>
            <p:nvPr/>
          </p:nvGrpSpPr>
          <p:grpSpPr bwMode="auto">
            <a:xfrm>
              <a:off x="1998" y="2459"/>
              <a:ext cx="1897" cy="320"/>
              <a:chOff x="1743" y="2255"/>
              <a:chExt cx="1897" cy="320"/>
            </a:xfrm>
          </p:grpSpPr>
          <p:grpSp>
            <p:nvGrpSpPr>
              <p:cNvPr id="5161" name="Group 13"/>
              <p:cNvGrpSpPr>
                <a:grpSpLocks/>
              </p:cNvGrpSpPr>
              <p:nvPr/>
            </p:nvGrpSpPr>
            <p:grpSpPr bwMode="auto">
              <a:xfrm>
                <a:off x="1743" y="2289"/>
                <a:ext cx="907" cy="235"/>
                <a:chOff x="468" y="1641"/>
                <a:chExt cx="907" cy="235"/>
              </a:xfrm>
            </p:grpSpPr>
            <p:sp>
              <p:nvSpPr>
                <p:cNvPr id="5167" name="Line 14"/>
                <p:cNvSpPr>
                  <a:spLocks noChangeShapeType="1"/>
                </p:cNvSpPr>
                <p:nvPr/>
              </p:nvSpPr>
              <p:spPr bwMode="auto">
                <a:xfrm>
                  <a:off x="468" y="1769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68" name="Rectangle 15"/>
                <p:cNvSpPr>
                  <a:spLocks noChangeArrowheads="1"/>
                </p:cNvSpPr>
                <p:nvPr/>
              </p:nvSpPr>
              <p:spPr bwMode="auto">
                <a:xfrm>
                  <a:off x="768" y="1660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69" name="Oval 16"/>
                <p:cNvSpPr>
                  <a:spLocks noChangeArrowheads="1"/>
                </p:cNvSpPr>
                <p:nvPr/>
              </p:nvSpPr>
              <p:spPr bwMode="auto">
                <a:xfrm>
                  <a:off x="728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70" name="Oval 17"/>
                <p:cNvSpPr>
                  <a:spLocks noChangeArrowheads="1"/>
                </p:cNvSpPr>
                <p:nvPr/>
              </p:nvSpPr>
              <p:spPr bwMode="auto">
                <a:xfrm>
                  <a:off x="1052" y="1736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7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78" y="1641"/>
                  <a:ext cx="264" cy="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5162" name="Group 19"/>
              <p:cNvGrpSpPr>
                <a:grpSpLocks/>
              </p:cNvGrpSpPr>
              <p:nvPr/>
            </p:nvGrpSpPr>
            <p:grpSpPr bwMode="auto">
              <a:xfrm>
                <a:off x="2733" y="2255"/>
                <a:ext cx="907" cy="320"/>
                <a:chOff x="468" y="1952"/>
                <a:chExt cx="907" cy="320"/>
              </a:xfrm>
            </p:grpSpPr>
            <p:sp>
              <p:nvSpPr>
                <p:cNvPr id="5163" name="Line 20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64" name="Oval 21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6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6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  <p:grpSp>
          <p:nvGrpSpPr>
            <p:cNvPr id="5155" name="Group 24"/>
            <p:cNvGrpSpPr>
              <a:grpSpLocks/>
            </p:cNvGrpSpPr>
            <p:nvPr/>
          </p:nvGrpSpPr>
          <p:grpSpPr bwMode="auto">
            <a:xfrm>
              <a:off x="2328" y="1144"/>
              <a:ext cx="1280" cy="592"/>
              <a:chOff x="732" y="2712"/>
              <a:chExt cx="1280" cy="592"/>
            </a:xfrm>
          </p:grpSpPr>
          <p:sp>
            <p:nvSpPr>
              <p:cNvPr id="5156" name="Rectangle 25"/>
              <p:cNvSpPr>
                <a:spLocks noChangeArrowheads="1"/>
              </p:cNvSpPr>
              <p:nvPr/>
            </p:nvSpPr>
            <p:spPr bwMode="auto">
              <a:xfrm>
                <a:off x="1112" y="2712"/>
                <a:ext cx="444" cy="5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57" name="Oval 26"/>
              <p:cNvSpPr>
                <a:spLocks noChangeArrowheads="1"/>
              </p:cNvSpPr>
              <p:nvPr/>
            </p:nvSpPr>
            <p:spPr bwMode="auto">
              <a:xfrm>
                <a:off x="1044" y="2954"/>
                <a:ext cx="116" cy="1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58" name="Oval 27"/>
              <p:cNvSpPr>
                <a:spLocks noChangeArrowheads="1"/>
              </p:cNvSpPr>
              <p:nvPr/>
            </p:nvSpPr>
            <p:spPr bwMode="auto">
              <a:xfrm>
                <a:off x="1488" y="2954"/>
                <a:ext cx="116" cy="1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59" name="Text Box 28"/>
              <p:cNvSpPr txBox="1">
                <a:spLocks noChangeArrowheads="1"/>
              </p:cNvSpPr>
              <p:nvPr/>
            </p:nvSpPr>
            <p:spPr bwMode="auto">
              <a:xfrm>
                <a:off x="1188" y="2820"/>
                <a:ext cx="28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/>
                  <a:t>~</a:t>
                </a:r>
              </a:p>
            </p:txBody>
          </p:sp>
          <p:sp>
            <p:nvSpPr>
              <p:cNvPr id="5160" name="Text Box 29"/>
              <p:cNvSpPr txBox="1">
                <a:spLocks noChangeArrowheads="1"/>
              </p:cNvSpPr>
              <p:nvPr/>
            </p:nvSpPr>
            <p:spPr bwMode="auto">
              <a:xfrm>
                <a:off x="732" y="2712"/>
                <a:ext cx="12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a.c. power supply</a:t>
                </a: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165475" y="3836988"/>
            <a:ext cx="3011488" cy="576262"/>
            <a:chOff x="368" y="2801"/>
            <a:chExt cx="1897" cy="363"/>
          </a:xfrm>
        </p:grpSpPr>
        <p:sp>
          <p:nvSpPr>
            <p:cNvPr id="5139" name="Rectangle 31"/>
            <p:cNvSpPr>
              <a:spLocks noChangeArrowheads="1"/>
            </p:cNvSpPr>
            <p:nvPr/>
          </p:nvSpPr>
          <p:spPr bwMode="auto">
            <a:xfrm>
              <a:off x="663" y="2801"/>
              <a:ext cx="348" cy="2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5140" name="Group 32"/>
            <p:cNvGrpSpPr>
              <a:grpSpLocks/>
            </p:cNvGrpSpPr>
            <p:nvPr/>
          </p:nvGrpSpPr>
          <p:grpSpPr bwMode="auto">
            <a:xfrm>
              <a:off x="368" y="2844"/>
              <a:ext cx="1897" cy="320"/>
              <a:chOff x="1743" y="2667"/>
              <a:chExt cx="1897" cy="320"/>
            </a:xfrm>
          </p:grpSpPr>
          <p:grpSp>
            <p:nvGrpSpPr>
              <p:cNvPr id="5141" name="Group 33"/>
              <p:cNvGrpSpPr>
                <a:grpSpLocks/>
              </p:cNvGrpSpPr>
              <p:nvPr/>
            </p:nvGrpSpPr>
            <p:grpSpPr bwMode="auto">
              <a:xfrm>
                <a:off x="2733" y="2667"/>
                <a:ext cx="907" cy="320"/>
                <a:chOff x="468" y="1952"/>
                <a:chExt cx="907" cy="320"/>
              </a:xfrm>
            </p:grpSpPr>
            <p:sp>
              <p:nvSpPr>
                <p:cNvPr id="5148" name="Line 34"/>
                <p:cNvSpPr>
                  <a:spLocks noChangeShapeType="1"/>
                </p:cNvSpPr>
                <p:nvPr/>
              </p:nvSpPr>
              <p:spPr bwMode="auto">
                <a:xfrm>
                  <a:off x="468" y="2112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49" name="Oval 35"/>
                <p:cNvSpPr>
                  <a:spLocks noChangeArrowheads="1"/>
                </p:cNvSpPr>
                <p:nvPr/>
              </p:nvSpPr>
              <p:spPr bwMode="auto">
                <a:xfrm>
                  <a:off x="772" y="1952"/>
                  <a:ext cx="320" cy="32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5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20" y="2000"/>
                  <a:ext cx="224" cy="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5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811" y="1997"/>
                  <a:ext cx="241" cy="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5142" name="Group 38"/>
              <p:cNvGrpSpPr>
                <a:grpSpLocks/>
              </p:cNvGrpSpPr>
              <p:nvPr/>
            </p:nvGrpSpPr>
            <p:grpSpPr bwMode="auto">
              <a:xfrm>
                <a:off x="1743" y="2719"/>
                <a:ext cx="907" cy="216"/>
                <a:chOff x="975" y="3585"/>
                <a:chExt cx="907" cy="216"/>
              </a:xfrm>
            </p:grpSpPr>
            <p:sp>
              <p:nvSpPr>
                <p:cNvPr id="5143" name="Line 39"/>
                <p:cNvSpPr>
                  <a:spLocks noChangeShapeType="1"/>
                </p:cNvSpPr>
                <p:nvPr/>
              </p:nvSpPr>
              <p:spPr bwMode="auto">
                <a:xfrm>
                  <a:off x="975" y="3694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44" name="Rectangle 40"/>
                <p:cNvSpPr>
                  <a:spLocks noChangeArrowheads="1"/>
                </p:cNvSpPr>
                <p:nvPr/>
              </p:nvSpPr>
              <p:spPr bwMode="auto">
                <a:xfrm>
                  <a:off x="1275" y="3585"/>
                  <a:ext cx="316" cy="2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45" name="Oval 41"/>
                <p:cNvSpPr>
                  <a:spLocks noChangeArrowheads="1"/>
                </p:cNvSpPr>
                <p:nvPr/>
              </p:nvSpPr>
              <p:spPr bwMode="auto">
                <a:xfrm>
                  <a:off x="1235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46" name="Oval 42"/>
                <p:cNvSpPr>
                  <a:spLocks noChangeArrowheads="1"/>
                </p:cNvSpPr>
                <p:nvPr/>
              </p:nvSpPr>
              <p:spPr bwMode="auto">
                <a:xfrm>
                  <a:off x="1559" y="3661"/>
                  <a:ext cx="76" cy="6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514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3653"/>
                  <a:ext cx="273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117850" y="2300288"/>
            <a:ext cx="3094038" cy="1858962"/>
            <a:chOff x="1964" y="1449"/>
            <a:chExt cx="1949" cy="1171"/>
          </a:xfrm>
        </p:grpSpPr>
        <p:sp>
          <p:nvSpPr>
            <p:cNvPr id="5134" name="Line 45"/>
            <p:cNvSpPr>
              <a:spLocks noChangeShapeType="1"/>
            </p:cNvSpPr>
            <p:nvPr/>
          </p:nvSpPr>
          <p:spPr bwMode="auto">
            <a:xfrm flipH="1">
              <a:off x="3527" y="1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5" name="Line 46"/>
            <p:cNvSpPr>
              <a:spLocks noChangeShapeType="1"/>
            </p:cNvSpPr>
            <p:nvPr/>
          </p:nvSpPr>
          <p:spPr bwMode="auto">
            <a:xfrm flipH="1">
              <a:off x="2355" y="144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6" name="Line 47"/>
            <p:cNvSpPr>
              <a:spLocks noChangeShapeType="1"/>
            </p:cNvSpPr>
            <p:nvPr/>
          </p:nvSpPr>
          <p:spPr bwMode="auto">
            <a:xfrm>
              <a:off x="2817" y="2620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7" name="Line 48"/>
            <p:cNvSpPr>
              <a:spLocks noChangeShapeType="1"/>
            </p:cNvSpPr>
            <p:nvPr/>
          </p:nvSpPr>
          <p:spPr bwMode="auto">
            <a:xfrm rot="16200000" flipH="1">
              <a:off x="1880" y="1959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8" name="Line 49"/>
            <p:cNvSpPr>
              <a:spLocks noChangeShapeType="1"/>
            </p:cNvSpPr>
            <p:nvPr/>
          </p:nvSpPr>
          <p:spPr bwMode="auto">
            <a:xfrm rot="5400000" flipH="1" flipV="1">
              <a:off x="3829" y="2135"/>
              <a:ext cx="1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3116263" y="2300288"/>
            <a:ext cx="3094037" cy="1857375"/>
            <a:chOff x="1963" y="1449"/>
            <a:chExt cx="1949" cy="1170"/>
          </a:xfrm>
        </p:grpSpPr>
        <p:sp>
          <p:nvSpPr>
            <p:cNvPr id="5129" name="Line 51"/>
            <p:cNvSpPr>
              <a:spLocks noChangeShapeType="1"/>
            </p:cNvSpPr>
            <p:nvPr/>
          </p:nvSpPr>
          <p:spPr bwMode="auto">
            <a:xfrm>
              <a:off x="3351" y="144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0" name="Line 52"/>
            <p:cNvSpPr>
              <a:spLocks noChangeShapeType="1"/>
            </p:cNvSpPr>
            <p:nvPr/>
          </p:nvSpPr>
          <p:spPr bwMode="auto">
            <a:xfrm>
              <a:off x="2179" y="144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1" name="Line 53"/>
            <p:cNvSpPr>
              <a:spLocks noChangeShapeType="1"/>
            </p:cNvSpPr>
            <p:nvPr/>
          </p:nvSpPr>
          <p:spPr bwMode="auto">
            <a:xfrm flipH="1">
              <a:off x="2993" y="261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2" name="Line 54"/>
            <p:cNvSpPr>
              <a:spLocks noChangeShapeType="1"/>
            </p:cNvSpPr>
            <p:nvPr/>
          </p:nvSpPr>
          <p:spPr bwMode="auto">
            <a:xfrm rot="-5400000">
              <a:off x="1879" y="2135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3" name="Line 55"/>
            <p:cNvSpPr>
              <a:spLocks noChangeShapeType="1"/>
            </p:cNvSpPr>
            <p:nvPr/>
          </p:nvSpPr>
          <p:spPr bwMode="auto">
            <a:xfrm rot="5400000">
              <a:off x="3828" y="1959"/>
              <a:ext cx="16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/>
              <a:t>Question</a:t>
            </a:r>
            <a:r>
              <a:rPr lang="en-GB" sz="4000" smtClean="0"/>
              <a:t>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74750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Fuses of 3A, 5A and 13A are available. What fuse should be used with a 60W, 230V lamp?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>
                <a:cs typeface="Arial" charset="0"/>
              </a:rPr>
              <a:t>÷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  <a:r>
              <a:rPr lang="en-GB" smtClean="0"/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60W </a:t>
            </a:r>
            <a:r>
              <a:rPr lang="en-US" smtClean="0">
                <a:cs typeface="Arial" charset="0"/>
              </a:rPr>
              <a:t>÷</a:t>
            </a:r>
            <a:r>
              <a:rPr lang="en-GB" smtClean="0"/>
              <a:t> 230V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/>
              <a:t>= 0.26A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Fuse to be used =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366595" name="Group 3"/>
          <p:cNvGraphicFramePr>
            <a:graphicFrameLocks noGrp="1"/>
          </p:cNvGraphicFramePr>
          <p:nvPr>
            <p:ph idx="1"/>
          </p:nvPr>
        </p:nvGraphicFramePr>
        <p:xfrm>
          <a:off x="503238" y="1631950"/>
          <a:ext cx="7991475" cy="4517201"/>
        </p:xfrm>
        <a:graphic>
          <a:graphicData uri="http://schemas.openxmlformats.org/drawingml/2006/table">
            <a:tbl>
              <a:tblPr/>
              <a:tblGrid>
                <a:gridCol w="2679700"/>
                <a:gridCol w="2292350"/>
                <a:gridCol w="30194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and power (W)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current (A)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 choice from: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3A, 5A or 13A</a:t>
                      </a:r>
                      <a:endParaRPr kumimoji="0" lang="en-GB" sz="2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Computer; 300W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Microwave; 900W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Charger; 10W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Heater; 2kW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power?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3281363" y="328613"/>
            <a:ext cx="25193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sp>
        <p:nvSpPr>
          <p:cNvPr id="366626" name="Text Box 34"/>
          <p:cNvSpPr txBox="1">
            <a:spLocks noChangeArrowheads="1"/>
          </p:cNvSpPr>
          <p:nvPr/>
        </p:nvSpPr>
        <p:spPr bwMode="auto">
          <a:xfrm>
            <a:off x="6627813" y="4048125"/>
            <a:ext cx="792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  <a:endParaRPr lang="en-GB" sz="3200" b="1" baseline="30000">
              <a:solidFill>
                <a:srgbClr val="FF3300"/>
              </a:solidFill>
            </a:endParaRPr>
          </a:p>
        </p:txBody>
      </p:sp>
      <p:sp>
        <p:nvSpPr>
          <p:cNvPr id="366627" name="Text Box 35"/>
          <p:cNvSpPr txBox="1">
            <a:spLocks noChangeArrowheads="1"/>
          </p:cNvSpPr>
          <p:nvPr/>
        </p:nvSpPr>
        <p:spPr bwMode="auto">
          <a:xfrm>
            <a:off x="6670675" y="3300413"/>
            <a:ext cx="706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5A</a:t>
            </a:r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3776663" y="2565400"/>
            <a:ext cx="1341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1.3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29" name="Text Box 37"/>
          <p:cNvSpPr txBox="1">
            <a:spLocks noChangeArrowheads="1"/>
          </p:cNvSpPr>
          <p:nvPr/>
        </p:nvSpPr>
        <p:spPr bwMode="auto">
          <a:xfrm>
            <a:off x="6618288" y="2598738"/>
            <a:ext cx="811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3300"/>
                </a:solidFill>
              </a:rPr>
              <a:t>3A</a:t>
            </a: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792163" y="1046163"/>
            <a:ext cx="751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All of the devices below are 230V mains appliances.</a:t>
            </a: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3727450" y="4008438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0.04A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3798888" y="4686300"/>
            <a:ext cx="129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8.7A</a:t>
            </a:r>
          </a:p>
        </p:txBody>
      </p:sp>
      <p:sp>
        <p:nvSpPr>
          <p:cNvPr id="366633" name="Text Box 41"/>
          <p:cNvSpPr txBox="1">
            <a:spLocks noChangeArrowheads="1"/>
          </p:cNvSpPr>
          <p:nvPr/>
        </p:nvSpPr>
        <p:spPr bwMode="auto">
          <a:xfrm>
            <a:off x="3797300" y="3262313"/>
            <a:ext cx="1298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</a:rPr>
              <a:t>3.9 A</a:t>
            </a:r>
            <a:endParaRPr lang="en-GB" sz="3200" b="1" baseline="30000">
              <a:solidFill>
                <a:schemeClr val="accent2"/>
              </a:solidFill>
            </a:endParaRPr>
          </a:p>
        </p:txBody>
      </p:sp>
      <p:sp>
        <p:nvSpPr>
          <p:cNvPr id="366634" name="Text Box 42"/>
          <p:cNvSpPr txBox="1">
            <a:spLocks noChangeArrowheads="1"/>
          </p:cNvSpPr>
          <p:nvPr/>
        </p:nvSpPr>
        <p:spPr bwMode="auto">
          <a:xfrm>
            <a:off x="6523038" y="4721225"/>
            <a:ext cx="1001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663300"/>
                </a:solidFill>
              </a:rPr>
              <a:t>13A</a:t>
            </a:r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614363" y="5441950"/>
            <a:ext cx="25130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6600"/>
                </a:solidFill>
              </a:rPr>
              <a:t>    2990W</a:t>
            </a:r>
            <a:r>
              <a:rPr lang="en-GB" sz="3200" b="1">
                <a:solidFill>
                  <a:schemeClr val="accent2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5" grpId="0" animBg="1"/>
      <p:bldP spid="366626" grpId="0"/>
      <p:bldP spid="366627" grpId="0"/>
      <p:bldP spid="366628" grpId="0"/>
      <p:bldP spid="366629" grpId="0"/>
      <p:bldP spid="366631" grpId="0"/>
      <p:bldP spid="366632" grpId="0"/>
      <p:bldP spid="366633" grpId="0"/>
      <p:bldP spid="366634" grpId="0"/>
      <p:bldP spid="3666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291512" cy="435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 power is the rate of conversion of electrical _______ to some other form and is measured in ______.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Electrical power is equal to electric current __________ by voltage. The greater the _______ for the same voltage the _________ is the current drawn.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correct fuse for a device is the next available value _____ the normal current drawn by a device. The maximum fuse rating for a 3-pin plug is _______ for an appliance of power about _______.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186113" y="52641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13A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288088" y="5264150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3kW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2352675" y="52641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above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5375275" y="52641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6967538" y="5264150"/>
            <a:ext cx="95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1160463" y="5264150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3806825" y="5264150"/>
            <a:ext cx="80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watts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3216275" y="48482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4570413" y="5264150"/>
            <a:ext cx="90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power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3927475" y="39068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13A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1452563" y="4286250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3kW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7664450" y="31829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above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695325" y="26257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greater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7285038" y="996950"/>
            <a:ext cx="95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6350000" y="1922463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5618163" y="1387475"/>
            <a:ext cx="801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watts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3671888" y="2246313"/>
            <a:ext cx="900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/>
      <p:bldP spid="368643" grpId="1"/>
      <p:bldP spid="368644" grpId="0"/>
      <p:bldP spid="368644" grpId="1"/>
      <p:bldP spid="368645" grpId="0" build="allAtOnce"/>
      <p:bldP spid="368646" grpId="0" build="allAtOnce"/>
      <p:bldP spid="368647" grpId="0" build="allAtOnce"/>
      <p:bldP spid="368648" grpId="0" build="allAtOnce"/>
      <p:bldP spid="368649" grpId="0" build="allAtOnce"/>
      <p:bldP spid="368650" grpId="0" build="allAtOnce"/>
      <p:bldP spid="368651" grpId="0"/>
      <p:bldP spid="36865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Electrical energy </a:t>
            </a:r>
            <a:r>
              <a:rPr lang="en-GB" sz="3600" b="1" i="1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" y="1624013"/>
            <a:ext cx="8226425" cy="4378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</a:rPr>
              <a:t>E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=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I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smtClean="0"/>
              <a:t>x</a:t>
            </a:r>
            <a:r>
              <a:rPr lang="en-GB" sz="2800" b="1" smtClean="0">
                <a:solidFill>
                  <a:srgbClr val="FF0000"/>
                </a:solidFill>
              </a:rPr>
              <a:t> </a:t>
            </a:r>
            <a:r>
              <a:rPr lang="en-GB" sz="2800" b="1" i="1" smtClean="0">
                <a:solidFill>
                  <a:srgbClr val="FF0000"/>
                </a:solidFill>
              </a:rPr>
              <a:t>V </a:t>
            </a:r>
            <a:r>
              <a:rPr lang="en-GB" sz="2800" b="1" i="1" smtClean="0"/>
              <a:t>x</a:t>
            </a:r>
            <a:r>
              <a:rPr lang="en-GB" sz="2800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electrical energy (</a:t>
            </a:r>
            <a:r>
              <a:rPr lang="en-GB" sz="2800" b="1" i="1" smtClean="0">
                <a:solidFill>
                  <a:srgbClr val="FF0000"/>
                </a:solidFill>
              </a:rPr>
              <a:t>E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is measured in </a:t>
            </a:r>
            <a:r>
              <a:rPr lang="en-GB" sz="2800" b="1" smtClean="0">
                <a:solidFill>
                  <a:schemeClr val="accent2"/>
                </a:solidFill>
              </a:rPr>
              <a:t>joules (J)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electric current (</a:t>
            </a:r>
            <a:r>
              <a:rPr lang="en-GB" sz="2800" b="1" i="1" smtClean="0">
                <a:solidFill>
                  <a:srgbClr val="FF0000"/>
                </a:solidFill>
              </a:rPr>
              <a:t>I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amperes (A)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voltage (</a:t>
            </a:r>
            <a:r>
              <a:rPr lang="en-GB" sz="2800" b="1" i="1" smtClean="0">
                <a:solidFill>
                  <a:srgbClr val="FF0000"/>
                </a:solidFill>
              </a:rPr>
              <a:t>V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volts (V)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time (</a:t>
            </a:r>
            <a:r>
              <a:rPr lang="en-GB" sz="2800" b="1" i="1" smtClean="0">
                <a:solidFill>
                  <a:srgbClr val="FF0000"/>
                </a:solidFill>
              </a:rPr>
              <a:t>t </a:t>
            </a:r>
            <a:r>
              <a:rPr lang="en-GB" sz="2800" b="1" smtClean="0">
                <a:solidFill>
                  <a:srgbClr val="FF0000"/>
                </a:solidFill>
              </a:rPr>
              <a:t>)</a:t>
            </a:r>
            <a:r>
              <a:rPr lang="en-GB" sz="2800" smtClean="0"/>
              <a:t> in </a:t>
            </a:r>
            <a:r>
              <a:rPr lang="en-GB" sz="2800" b="1" smtClean="0">
                <a:solidFill>
                  <a:schemeClr val="accent2"/>
                </a:solidFill>
              </a:rPr>
              <a:t>seconds (s)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3514725" y="1519238"/>
            <a:ext cx="2425700" cy="63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86750" cy="340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energy used in joules by a 12V car starter motor when drawing a current of 80A for 3 seconds.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80A x 12V x 3s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electrical energy used = 2 880J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  <a:endParaRPr lang="en-GB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Calculate the energy used in joules by a hairdryer of power 1kW in 1 hour.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</a:rPr>
              <a:t>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I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x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V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but electrical power </a:t>
            </a:r>
            <a:r>
              <a:rPr lang="en-GB" b="1" i="1" smtClean="0">
                <a:solidFill>
                  <a:srgbClr val="FF0000"/>
                </a:solidFill>
              </a:rPr>
              <a:t>P</a:t>
            </a:r>
            <a:r>
              <a:rPr lang="en-GB" b="1" i="1" smtClean="0"/>
              <a:t> = </a:t>
            </a:r>
            <a:r>
              <a:rPr lang="en-GB" b="1" i="1" smtClean="0">
                <a:solidFill>
                  <a:srgbClr val="FF0000"/>
                </a:solidFill>
              </a:rPr>
              <a:t>I </a:t>
            </a:r>
            <a:r>
              <a:rPr lang="en-GB" b="1" i="1" smtClean="0"/>
              <a:t>x </a:t>
            </a:r>
            <a:r>
              <a:rPr lang="en-GB" b="1" i="1" smtClean="0">
                <a:solidFill>
                  <a:srgbClr val="FF0000"/>
                </a:solidFill>
              </a:rPr>
              <a:t>V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and so:</a:t>
            </a:r>
            <a:r>
              <a:rPr lang="en-GB" b="1" i="1" smtClean="0">
                <a:solidFill>
                  <a:srgbClr val="FF0000"/>
                </a:solidFill>
              </a:rPr>
              <a:t> E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smtClean="0"/>
              <a:t>=</a:t>
            </a:r>
            <a:r>
              <a:rPr lang="en-GB" b="1" smtClean="0">
                <a:solidFill>
                  <a:srgbClr val="FF0000"/>
                </a:solidFill>
              </a:rPr>
              <a:t> </a:t>
            </a:r>
            <a:r>
              <a:rPr lang="en-GB" b="1" i="1" smtClean="0">
                <a:solidFill>
                  <a:srgbClr val="FF0000"/>
                </a:solidFill>
              </a:rPr>
              <a:t>P </a:t>
            </a:r>
            <a:r>
              <a:rPr lang="en-GB" b="1" i="1" smtClean="0"/>
              <a:t>x</a:t>
            </a:r>
            <a:r>
              <a:rPr lang="en-GB" b="1" i="1" smtClean="0">
                <a:solidFill>
                  <a:srgbClr val="FF0000"/>
                </a:solidFill>
              </a:rPr>
              <a:t> 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1 kW  x  1 hour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= 1000 W x 3 600 seconds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electrical energy used = 3 600 000 joules (or 3.6 MJ)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Complete:</a:t>
            </a:r>
          </a:p>
        </p:txBody>
      </p:sp>
      <p:graphicFrame>
        <p:nvGraphicFramePr>
          <p:cNvPr id="413773" name="Group 77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085137" cy="3840164"/>
        </p:xfrm>
        <a:graphic>
          <a:graphicData uri="http://schemas.openxmlformats.org/drawingml/2006/table">
            <a:tbl>
              <a:tblPr/>
              <a:tblGrid>
                <a:gridCol w="1466850"/>
                <a:gridCol w="1585912"/>
                <a:gridCol w="1690688"/>
                <a:gridCol w="1692275"/>
                <a:gridCol w="1649412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3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2kW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kJ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348038" y="260350"/>
            <a:ext cx="25193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3300"/>
                </a:solidFill>
              </a:rPr>
              <a:t>Answers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552450" y="2032000"/>
            <a:ext cx="1265238" cy="473075"/>
            <a:chOff x="2122" y="3446"/>
            <a:chExt cx="797" cy="298"/>
          </a:xfrm>
        </p:grpSpPr>
        <p:sp>
          <p:nvSpPr>
            <p:cNvPr id="48192" name="Rectangle 79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93" name="Text Box 80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1</a:t>
              </a: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7067550" y="2046288"/>
            <a:ext cx="1265238" cy="473075"/>
            <a:chOff x="2122" y="3446"/>
            <a:chExt cx="797" cy="298"/>
          </a:xfrm>
        </p:grpSpPr>
        <p:sp>
          <p:nvSpPr>
            <p:cNvPr id="48190" name="Rectangle 83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91" name="Text Box 84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2</a:t>
              </a: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2146300" y="2797175"/>
            <a:ext cx="1265238" cy="473075"/>
            <a:chOff x="2122" y="3446"/>
            <a:chExt cx="797" cy="298"/>
          </a:xfrm>
        </p:grpSpPr>
        <p:sp>
          <p:nvSpPr>
            <p:cNvPr id="48188" name="Rectangle 86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89" name="Text Box 87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3</a:t>
              </a: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526088" y="2824163"/>
            <a:ext cx="1265237" cy="473075"/>
            <a:chOff x="2122" y="3446"/>
            <a:chExt cx="797" cy="298"/>
          </a:xfrm>
        </p:grpSpPr>
        <p:sp>
          <p:nvSpPr>
            <p:cNvPr id="48186" name="Rectangle 89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87" name="Text Box 90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4</a:t>
              </a:r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558800" y="3533775"/>
            <a:ext cx="1265238" cy="473075"/>
            <a:chOff x="2122" y="3446"/>
            <a:chExt cx="797" cy="298"/>
          </a:xfrm>
        </p:grpSpPr>
        <p:sp>
          <p:nvSpPr>
            <p:cNvPr id="48184" name="Rectangle 92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85" name="Text Box 93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5</a:t>
              </a:r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722688" y="3573463"/>
            <a:ext cx="1265237" cy="473075"/>
            <a:chOff x="2122" y="3446"/>
            <a:chExt cx="797" cy="298"/>
          </a:xfrm>
        </p:grpSpPr>
        <p:sp>
          <p:nvSpPr>
            <p:cNvPr id="48182" name="Rectangle 95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83" name="Text Box 96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6</a:t>
              </a:r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124075" y="4343400"/>
            <a:ext cx="1265238" cy="473075"/>
            <a:chOff x="2122" y="3446"/>
            <a:chExt cx="797" cy="298"/>
          </a:xfrm>
        </p:grpSpPr>
        <p:sp>
          <p:nvSpPr>
            <p:cNvPr id="48180" name="Rectangle 98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81" name="Text Box 99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7</a:t>
              </a:r>
            </a:p>
          </p:txBody>
        </p:sp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7054850" y="4338638"/>
            <a:ext cx="1265238" cy="473075"/>
            <a:chOff x="2122" y="3446"/>
            <a:chExt cx="797" cy="298"/>
          </a:xfrm>
        </p:grpSpPr>
        <p:sp>
          <p:nvSpPr>
            <p:cNvPr id="48178" name="Rectangle 101"/>
            <p:cNvSpPr>
              <a:spLocks noChangeArrowheads="1"/>
            </p:cNvSpPr>
            <p:nvPr/>
          </p:nvSpPr>
          <p:spPr bwMode="auto">
            <a:xfrm>
              <a:off x="2122" y="3446"/>
              <a:ext cx="797" cy="2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8179" name="Text Box 102"/>
            <p:cNvSpPr txBox="1">
              <a:spLocks noChangeArrowheads="1"/>
            </p:cNvSpPr>
            <p:nvPr/>
          </p:nvSpPr>
          <p:spPr bwMode="auto">
            <a:xfrm>
              <a:off x="2387" y="3447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Paying for electricity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4464050" cy="4752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An electricity meter is used to measure the usage of electrical energy.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 meter measures in </a:t>
            </a:r>
            <a:r>
              <a:rPr lang="en-GB" sz="2800" b="1" smtClean="0">
                <a:solidFill>
                  <a:srgbClr val="FF0000"/>
                </a:solidFill>
              </a:rPr>
              <a:t>kilowatt-hours (kWh)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 kilowatt-hour is the electrical energy used by a device of power one kilowatt in one hour.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  <p:pic>
        <p:nvPicPr>
          <p:cNvPr id="96260" name="Picture 4" descr="p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25538"/>
            <a:ext cx="35274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Calculating cost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064500" cy="4032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1 . Calculate kilowatt-hours used from: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2 . Calculate cost using: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pence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rgbClr val="3333FF"/>
                </a:solidFill>
              </a:rPr>
              <a:t>Electricity currently costs about 12p per kWh</a:t>
            </a:r>
            <a:endParaRPr lang="en-GB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  <a:endParaRPr lang="en-GB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an electric heater of power 2kW for 5 hours if each kWh costs 12p.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2kW x 5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pence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 kWh x 12p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120p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3333FF"/>
                </a:solidFill>
              </a:rPr>
              <a:t>cost of using the heater = £1.20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pPr eaLnBrk="1" hangingPunct="1"/>
            <a:r>
              <a:rPr lang="en-GB" sz="4000" smtClean="0"/>
              <a:t>Mains Electricity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273175"/>
            <a:ext cx="4440238" cy="4324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electricity supplied to our homes is called </a:t>
            </a:r>
            <a:r>
              <a:rPr lang="en-GB" sz="2000" b="1" smtClean="0">
                <a:solidFill>
                  <a:srgbClr val="FF00FF"/>
                </a:solidFill>
              </a:rPr>
              <a:t>Mains Electricity.</a:t>
            </a:r>
            <a:endParaRPr lang="en-GB" sz="20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It is an alternating current supply.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In the UK the current changes direction every 1/100</a:t>
            </a:r>
            <a:r>
              <a:rPr lang="en-GB" sz="2000" baseline="30000" smtClean="0"/>
              <a:t>th</a:t>
            </a:r>
            <a:r>
              <a:rPr lang="en-GB" sz="2000" smtClean="0"/>
              <a:t> of a second.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This means it completes a complete cycle of changes every 1/50</a:t>
            </a:r>
            <a:r>
              <a:rPr lang="en-GB" sz="2000" baseline="30000" smtClean="0"/>
              <a:t>th</a:t>
            </a:r>
            <a:r>
              <a:rPr lang="en-GB" sz="2000" smtClean="0"/>
              <a:t> of a second.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It therefore has a </a:t>
            </a:r>
            <a:r>
              <a:rPr lang="en-GB" sz="2000" b="1" smtClean="0">
                <a:solidFill>
                  <a:schemeClr val="accent2"/>
                </a:solidFill>
              </a:rPr>
              <a:t>frequency</a:t>
            </a:r>
            <a:r>
              <a:rPr lang="en-GB" sz="2000" smtClean="0"/>
              <a:t> of 50 cycles per second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or </a:t>
            </a:r>
            <a:r>
              <a:rPr lang="en-GB" sz="2000" b="1" smtClean="0">
                <a:solidFill>
                  <a:schemeClr val="accent2"/>
                </a:solidFill>
              </a:rPr>
              <a:t>50 hertz</a:t>
            </a:r>
            <a:r>
              <a:rPr lang="en-GB" sz="2000" smtClean="0"/>
              <a:t> (50 Hz).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46700" y="1263650"/>
            <a:ext cx="3422650" cy="3068638"/>
            <a:chOff x="3368" y="796"/>
            <a:chExt cx="2156" cy="1933"/>
          </a:xfrm>
        </p:grpSpPr>
        <p:pic>
          <p:nvPicPr>
            <p:cNvPr id="6149" name="Picture 5" descr="pd23958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8" y="796"/>
              <a:ext cx="2156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568" y="2325"/>
              <a:ext cx="18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/>
                <a:t>How electricity arrives into our homes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Question 2</a:t>
            </a:r>
            <a:endParaRPr lang="en-GB" dirty="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cost of using a mobile phone charger power 10W for 6 hours if each kWh costs 12p.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kilowatt-hours = kilowatts x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10W x 6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0.01 kW x 6 hours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0.06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cost in pence = kilowatt-hours x cost per kWh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= 0.06 kWh x 12p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3333FF"/>
                </a:solidFill>
              </a:rPr>
              <a:t>cost of using the heater = 0.72p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/>
            <a:r>
              <a:rPr lang="en-GB" sz="3600" smtClean="0"/>
              <a:t>Electricity bill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6335712" cy="3598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cost of the electricity that you use over a three month period (90 days).</a:t>
            </a:r>
          </a:p>
          <a:p>
            <a:pPr marL="0" indent="0" eaLnBrk="1" hangingPunct="1">
              <a:buFontTx/>
              <a:buNone/>
            </a:pPr>
            <a:r>
              <a:rPr lang="en-GB" sz="2400" i="1" smtClean="0">
                <a:solidFill>
                  <a:srgbClr val="FF0000"/>
                </a:solidFill>
              </a:rPr>
              <a:t>Typical power values: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energy efficient light bulb – 15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desk-top computer – 300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hairdryer – 2 kW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television – 100 W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charger – 10 W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23850" y="5229225"/>
            <a:ext cx="7848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Example: light bulb used for 4 hours per day:</a:t>
            </a:r>
          </a:p>
          <a:p>
            <a:pPr>
              <a:spcBef>
                <a:spcPct val="50000"/>
              </a:spcBef>
            </a:pPr>
            <a:r>
              <a:rPr lang="en-GB" b="1"/>
              <a:t>kWh = (0.015 x 4 x 90)  = 5.4 kWh;      cost = 5.4 x 12p = 64.8p</a:t>
            </a:r>
          </a:p>
        </p:txBody>
      </p:sp>
      <p:pic>
        <p:nvPicPr>
          <p:cNvPr id="53253" name="Picture 6" descr="worried_about_a_b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981075"/>
            <a:ext cx="139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Questions 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400" i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50250" cy="46307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What causes heating in an electrical circuit?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Describe how the following increase electrical safety: (a) fuses; (b) circuit breakers; (c) </a:t>
            </a:r>
            <a:r>
              <a:rPr lang="en-GB" sz="1800" b="1" dirty="0" err="1" smtClean="0"/>
              <a:t>earthing</a:t>
            </a:r>
            <a:r>
              <a:rPr lang="en-GB" sz="1800" b="1" dirty="0" smtClean="0"/>
              <a:t>; (d) double </a:t>
            </a:r>
            <a:r>
              <a:rPr lang="en-GB" sz="1800" b="1" dirty="0" smtClean="0"/>
              <a:t>insulation</a:t>
            </a:r>
            <a:endParaRPr lang="en-GB" sz="1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(a) What is electrical power? (b) State how power is related to other electrical quantities. (c) Calculate the current drawn by a device of power 2.5kW when connected to the 230V mains supply.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What is the maximum power of an appliance that should be used with a 3A fuse?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How much electrical energy is used by a 2kW heater in three hours?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b="1" dirty="0" smtClean="0"/>
              <a:t>What is the difference between </a:t>
            </a:r>
            <a:r>
              <a:rPr lang="en-GB" sz="1800" b="1" u="sng" dirty="0" smtClean="0"/>
              <a:t>alternating</a:t>
            </a:r>
            <a:r>
              <a:rPr lang="en-GB" sz="1800" b="1" dirty="0" smtClean="0"/>
              <a:t> and </a:t>
            </a:r>
            <a:r>
              <a:rPr lang="en-GB" sz="1800" b="1" u="sng" dirty="0" smtClean="0"/>
              <a:t>direct</a:t>
            </a:r>
            <a:r>
              <a:rPr lang="en-GB" sz="1800" b="1" dirty="0" smtClean="0"/>
              <a:t> current?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285875"/>
            <a:ext cx="5019675" cy="41227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UK mains supply is rated at about     230 volts.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This means that it has the same effect as a 230V d.c. battery on devices like a lamp.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One side of the a.c. supply changes constantly between +325V and – 325V.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rgbClr val="663300"/>
                </a:solidFill>
              </a:rPr>
              <a:t>This terminal is called the LIVE</a:t>
            </a:r>
            <a:r>
              <a:rPr lang="en-GB" sz="200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Touching this terminal can be </a:t>
            </a:r>
            <a:r>
              <a:rPr lang="en-GB" sz="2000" b="1" smtClean="0">
                <a:solidFill>
                  <a:srgbClr val="FF0000"/>
                </a:solidFill>
              </a:rPr>
              <a:t>fatal!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 other terminal remains at about 0V.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This terminal is called the NEUTRAL.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The </a:t>
            </a:r>
            <a:r>
              <a:rPr lang="en-GB" sz="4000" b="1" smtClean="0">
                <a:solidFill>
                  <a:srgbClr val="663300"/>
                </a:solidFill>
              </a:rPr>
              <a:t>LIVE</a:t>
            </a:r>
            <a:r>
              <a:rPr lang="en-GB" sz="4000" smtClean="0"/>
              <a:t> and </a:t>
            </a:r>
            <a:r>
              <a:rPr lang="en-GB" sz="4000" b="1" smtClean="0">
                <a:solidFill>
                  <a:schemeClr val="accent2"/>
                </a:solidFill>
              </a:rPr>
              <a:t>NEUTRAL</a:t>
            </a:r>
            <a:r>
              <a:rPr lang="en-GB" sz="4000" smtClean="0"/>
              <a:t> terminals</a:t>
            </a:r>
          </a:p>
        </p:txBody>
      </p:sp>
      <p:pic>
        <p:nvPicPr>
          <p:cNvPr id="272388" name="Picture 4" descr="Electric Sock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1225550"/>
            <a:ext cx="3333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97563" y="2876550"/>
            <a:ext cx="1450975" cy="1984375"/>
            <a:chOff x="3715" y="1883"/>
            <a:chExt cx="914" cy="1250"/>
          </a:xfrm>
        </p:grpSpPr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3715" y="2902"/>
              <a:ext cx="8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NEUTRAL</a:t>
              </a: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 flipV="1">
              <a:off x="4053" y="1883"/>
              <a:ext cx="576" cy="99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27963" y="3076575"/>
            <a:ext cx="819150" cy="1785938"/>
            <a:chOff x="4931" y="2009"/>
            <a:chExt cx="516" cy="1125"/>
          </a:xfrm>
        </p:grpSpPr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4948" y="290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663300"/>
                  </a:solidFill>
                </a:rPr>
                <a:t>LIVE</a:t>
              </a:r>
            </a:p>
          </p:txBody>
        </p: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 flipH="1" flipV="1">
              <a:off x="4931" y="2009"/>
              <a:ext cx="190" cy="857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272395" name="Picture 11" descr="ANd9GcThxkWz5Z4WDn9U8czDuRVJsIH-j0rZvhcIqnp1uLlI8v0obII&amp;t=1&amp;usg=__uirEY7dQ2x1oTWfpWw8GAIcuN6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8575" y="4864100"/>
            <a:ext cx="110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19200"/>
            <a:ext cx="8286750" cy="1044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voltage of the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terminal varies </a:t>
            </a:r>
            <a:r>
              <a:rPr lang="en-GB" sz="2400" b="1" smtClean="0">
                <a:solidFill>
                  <a:srgbClr val="FF0000"/>
                </a:solidFill>
              </a:rPr>
              <a:t>SINUSOIDALLY</a:t>
            </a:r>
            <a:r>
              <a:rPr lang="en-GB" sz="2400" smtClean="0"/>
              <a:t> between +325V and – 325V taking 1/50</a:t>
            </a:r>
            <a:r>
              <a:rPr lang="en-GB" sz="2400" baseline="30000" smtClean="0"/>
              <a:t>th</a:t>
            </a:r>
            <a:r>
              <a:rPr lang="en-GB" sz="2400" smtClean="0"/>
              <a:t> or 0.02 second to complete one complete cycle.</a:t>
            </a:r>
          </a:p>
        </p:txBody>
      </p:sp>
      <p:pic>
        <p:nvPicPr>
          <p:cNvPr id="274435" name="Picture 3" descr="18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2333625"/>
            <a:ext cx="60039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Voltage variation of the </a:t>
            </a:r>
            <a:r>
              <a:rPr lang="en-GB" sz="3600" b="1" smtClean="0">
                <a:solidFill>
                  <a:srgbClr val="663300"/>
                </a:solidFill>
              </a:rPr>
              <a:t>LIVE </a:t>
            </a:r>
            <a:r>
              <a:rPr lang="en-GB" sz="3600" smtClean="0">
                <a:solidFill>
                  <a:schemeClr val="tx1"/>
                </a:solidFill>
              </a:rPr>
              <a:t>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435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 current (d.c.) is a current that always flows in ____ direction around a circuit. It is supplied by cells and ________.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Alternating current (a.c.) constantly ________ in direction. The _______ supply to our homes is a.c.  In this case the a.c. is supplied at an effective voltage of ______ and a frequency of ______.</a:t>
            </a:r>
          </a:p>
          <a:p>
            <a:pPr eaLnBrk="0" hangingPunct="0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_________ can be used to display and __________ a d.c. or a.c. waveform.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762375" y="5275263"/>
            <a:ext cx="1766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oscilloscope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076575" y="5275263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230V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135438" y="4940300"/>
            <a:ext cx="63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3332163" y="494030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mains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38375" y="5275263"/>
            <a:ext cx="87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297488" y="527526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651375" y="4940300"/>
            <a:ext cx="855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50Hz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203575" y="45481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219325" y="494030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5362575" y="4940300"/>
            <a:ext cx="119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measure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866775" y="3927475"/>
            <a:ext cx="1766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oscilloscope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5199063" y="3013075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230V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7651750" y="1004888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1127125" y="265588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mains</a:t>
            </a:r>
          </a:p>
        </p:txBody>
      </p:sp>
      <p:sp>
        <p:nvSpPr>
          <p:cNvPr id="290833" name="Text Box 17"/>
          <p:cNvSpPr txBox="1">
            <a:spLocks noChangeArrowheads="1"/>
          </p:cNvSpPr>
          <p:nvPr/>
        </p:nvSpPr>
        <p:spPr bwMode="auto">
          <a:xfrm>
            <a:off x="581025" y="960438"/>
            <a:ext cx="87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</a:t>
            </a: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5357813" y="226536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90835" name="Text Box 19"/>
          <p:cNvSpPr txBox="1">
            <a:spLocks noChangeArrowheads="1"/>
          </p:cNvSpPr>
          <p:nvPr/>
        </p:nvSpPr>
        <p:spPr bwMode="auto">
          <a:xfrm>
            <a:off x="885825" y="33353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50Hz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506413" y="1730375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batteries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6046788" y="3938588"/>
            <a:ext cx="1198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allAtOnce"/>
      <p:bldP spid="290820" grpId="0" build="allAtOnce"/>
      <p:bldP spid="290821" grpId="0"/>
      <p:bldP spid="290821" grpId="1"/>
      <p:bldP spid="290822" grpId="0" build="allAtOnce"/>
      <p:bldP spid="290823" grpId="0" build="allAtOnce"/>
      <p:bldP spid="290824" grpId="0" build="allAtOnce"/>
      <p:bldP spid="290825" grpId="0" build="allAtOnce"/>
      <p:bldP spid="290826" grpId="0"/>
      <p:bldP spid="290826" grpId="1"/>
      <p:bldP spid="290827" grpId="0" build="allAtOnce"/>
      <p:bldP spid="29082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eaLnBrk="1" hangingPunct="1"/>
            <a:r>
              <a:rPr lang="en-GB" sz="4000" smtClean="0"/>
              <a:t>Electrical cable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8688" y="1044575"/>
            <a:ext cx="5337175" cy="4281488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Electrical cable consists of: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1. A </a:t>
            </a:r>
            <a:r>
              <a:rPr lang="en-GB" sz="2400" b="1" smtClean="0">
                <a:solidFill>
                  <a:srgbClr val="663300"/>
                </a:solidFill>
              </a:rPr>
              <a:t>LIVE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rgbClr val="663300"/>
                </a:solidFill>
              </a:rPr>
              <a:t>BROWN </a:t>
            </a:r>
            <a:r>
              <a:rPr lang="en-GB" sz="2400" smtClean="0"/>
              <a:t>insulation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2. A </a:t>
            </a:r>
            <a:r>
              <a:rPr lang="en-GB" sz="2400" b="1" smtClean="0">
                <a:solidFill>
                  <a:schemeClr val="accent2"/>
                </a:solidFill>
              </a:rPr>
              <a:t>NEUTRAL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chemeClr val="accent2"/>
                </a:solidFill>
              </a:rPr>
              <a:t>BLUE</a:t>
            </a:r>
            <a:r>
              <a:rPr lang="en-GB" sz="2400" smtClean="0"/>
              <a:t> insulation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and except with some devices with plastic cases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3. An </a:t>
            </a:r>
            <a:r>
              <a:rPr lang="en-GB" sz="2400" b="1" smtClean="0">
                <a:solidFill>
                  <a:srgbClr val="008000"/>
                </a:solidFill>
              </a:rPr>
              <a:t>EARTH</a:t>
            </a:r>
            <a:r>
              <a:rPr lang="en-GB" sz="2400" smtClean="0"/>
              <a:t> wire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with </a:t>
            </a:r>
            <a:r>
              <a:rPr lang="en-GB" sz="2400" b="1" smtClean="0">
                <a:solidFill>
                  <a:srgbClr val="FFFF00"/>
                </a:solidFill>
              </a:rPr>
              <a:t>Y</a:t>
            </a:r>
            <a:r>
              <a:rPr lang="en-GB" sz="2400" b="1" smtClean="0">
                <a:solidFill>
                  <a:srgbClr val="008000"/>
                </a:solidFill>
              </a:rPr>
              <a:t>E</a:t>
            </a:r>
            <a:r>
              <a:rPr lang="en-GB" sz="2400" b="1" smtClean="0">
                <a:solidFill>
                  <a:srgbClr val="FFFF00"/>
                </a:solidFill>
              </a:rPr>
              <a:t>L</a:t>
            </a:r>
            <a:r>
              <a:rPr lang="en-GB" sz="2400" b="1" smtClean="0">
                <a:solidFill>
                  <a:srgbClr val="008000"/>
                </a:solidFill>
              </a:rPr>
              <a:t>L</a:t>
            </a:r>
            <a:r>
              <a:rPr lang="en-GB" sz="2400" b="1" smtClean="0">
                <a:solidFill>
                  <a:srgbClr val="FFFF00"/>
                </a:solidFill>
              </a:rPr>
              <a:t>O</a:t>
            </a:r>
            <a:r>
              <a:rPr lang="en-GB" sz="2400" b="1" smtClean="0">
                <a:solidFill>
                  <a:srgbClr val="008000"/>
                </a:solidFill>
              </a:rPr>
              <a:t>W</a:t>
            </a:r>
            <a:r>
              <a:rPr lang="en-GB" sz="2400" b="1" smtClean="0">
                <a:solidFill>
                  <a:srgbClr val="FFFF00"/>
                </a:solidFill>
              </a:rPr>
              <a:t>-</a:t>
            </a:r>
            <a:r>
              <a:rPr lang="en-GB" sz="2400" b="1" smtClean="0">
                <a:solidFill>
                  <a:srgbClr val="008000"/>
                </a:solidFill>
              </a:rPr>
              <a:t>G</a:t>
            </a:r>
            <a:r>
              <a:rPr lang="en-GB" sz="2400" b="1" smtClean="0">
                <a:solidFill>
                  <a:srgbClr val="FFFF00"/>
                </a:solidFill>
              </a:rPr>
              <a:t>R</a:t>
            </a:r>
            <a:r>
              <a:rPr lang="en-GB" sz="2400" b="1" smtClean="0">
                <a:solidFill>
                  <a:srgbClr val="008000"/>
                </a:solidFill>
              </a:rPr>
              <a:t>E</a:t>
            </a:r>
            <a:r>
              <a:rPr lang="en-GB" sz="2400" b="1" smtClean="0">
                <a:solidFill>
                  <a:srgbClr val="FFFF00"/>
                </a:solidFill>
              </a:rPr>
              <a:t>E</a:t>
            </a:r>
            <a:r>
              <a:rPr lang="en-GB" sz="2400" b="1" smtClean="0">
                <a:solidFill>
                  <a:srgbClr val="008000"/>
                </a:solidFill>
              </a:rPr>
              <a:t>N</a:t>
            </a:r>
            <a:r>
              <a:rPr lang="en-GB" sz="2400" smtClean="0">
                <a:solidFill>
                  <a:srgbClr val="008000"/>
                </a:solidFill>
              </a:rPr>
              <a:t> </a:t>
            </a:r>
            <a:r>
              <a:rPr lang="en-GB" sz="2400" smtClean="0"/>
              <a:t>striped 	insulation.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These are all surrounded by an outer layer made of rubber or flexible plastic. </a:t>
            </a:r>
          </a:p>
        </p:txBody>
      </p:sp>
      <p:pic>
        <p:nvPicPr>
          <p:cNvPr id="10244" name="Picture 4" descr="18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047750"/>
            <a:ext cx="28956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2925</Words>
  <Application>Microsoft Office PowerPoint</Application>
  <PresentationFormat>On-screen Show (4:3)</PresentationFormat>
  <Paragraphs>590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 IGCSE PHYSICS  Mains Electricity</vt:lpstr>
      <vt:lpstr>IGCSE Specification</vt:lpstr>
      <vt:lpstr>Direct current</vt:lpstr>
      <vt:lpstr>Alternating current</vt:lpstr>
      <vt:lpstr>Mains Electricity</vt:lpstr>
      <vt:lpstr>The LIVE and NEUTRAL terminals</vt:lpstr>
      <vt:lpstr>Voltage variation of the LIVE terminal</vt:lpstr>
      <vt:lpstr>PowerPoint Presentation</vt:lpstr>
      <vt:lpstr>Electrical cable</vt:lpstr>
      <vt:lpstr>The EARTH wire</vt:lpstr>
      <vt:lpstr>The three pin plug</vt:lpstr>
      <vt:lpstr>Materials used in plugs, sockets and wires</vt:lpstr>
      <vt:lpstr>Label this diagram</vt:lpstr>
      <vt:lpstr>What is wrong with this plug’s wiring?</vt:lpstr>
      <vt:lpstr>PowerPoint Presentation</vt:lpstr>
      <vt:lpstr>The Dangers of Mains Electricity</vt:lpstr>
      <vt:lpstr>Fuses</vt:lpstr>
      <vt:lpstr>PowerPoint Presentation</vt:lpstr>
      <vt:lpstr>Circuit Breakers</vt:lpstr>
      <vt:lpstr>A simple circuit breaker</vt:lpstr>
      <vt:lpstr>Comparison of fuses and circuit breakers</vt:lpstr>
      <vt:lpstr>The action of the EARTH wire</vt:lpstr>
      <vt:lpstr>The action of the EARTH wire</vt:lpstr>
      <vt:lpstr>The action of the EARTH wire</vt:lpstr>
      <vt:lpstr>Double insulation</vt:lpstr>
      <vt:lpstr>PowerPoint Presentation</vt:lpstr>
      <vt:lpstr>PowerPoint Presentation</vt:lpstr>
      <vt:lpstr>The heating effect of an electric current</vt:lpstr>
      <vt:lpstr>Electrical power (P)</vt:lpstr>
      <vt:lpstr>Electrical power ratings</vt:lpstr>
      <vt:lpstr>Electrical power examples</vt:lpstr>
      <vt:lpstr>Question 1 </vt:lpstr>
      <vt:lpstr>Question 2 </vt:lpstr>
      <vt:lpstr>Complete:</vt:lpstr>
      <vt:lpstr>Electrical power, P  electric current, I  and voltage V</vt:lpstr>
      <vt:lpstr>Question 1 </vt:lpstr>
      <vt:lpstr>Question 2 </vt:lpstr>
      <vt:lpstr>Complete:</vt:lpstr>
      <vt:lpstr>Fuse ratings</vt:lpstr>
      <vt:lpstr>Question </vt:lpstr>
      <vt:lpstr>Complete:</vt:lpstr>
      <vt:lpstr>PowerPoint Presentation</vt:lpstr>
      <vt:lpstr>Electrical energy E</vt:lpstr>
      <vt:lpstr>Question 1</vt:lpstr>
      <vt:lpstr>Question 2</vt:lpstr>
      <vt:lpstr>Complete:</vt:lpstr>
      <vt:lpstr>Paying for electricity</vt:lpstr>
      <vt:lpstr>Calculating cost</vt:lpstr>
      <vt:lpstr>Question 1</vt:lpstr>
      <vt:lpstr>Question 2</vt:lpstr>
      <vt:lpstr>Electricity bill</vt:lpstr>
      <vt:lpstr>Questions 3 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zn</dc:creator>
  <cp:lastModifiedBy>Zorana Nikodijevic</cp:lastModifiedBy>
  <cp:revision>140</cp:revision>
  <dcterms:created xsi:type="dcterms:W3CDTF">2008-08-15T17:24:00Z</dcterms:created>
  <dcterms:modified xsi:type="dcterms:W3CDTF">2016-01-12T14:03:57Z</dcterms:modified>
</cp:coreProperties>
</file>