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81" r:id="rId1"/>
  </p:sldMasterIdLst>
  <p:notesMasterIdLst>
    <p:notesMasterId r:id="rId24"/>
  </p:notesMasterIdLst>
  <p:sldIdLst>
    <p:sldId id="256" r:id="rId2"/>
    <p:sldId id="277" r:id="rId3"/>
    <p:sldId id="326" r:id="rId4"/>
    <p:sldId id="331" r:id="rId5"/>
    <p:sldId id="327" r:id="rId6"/>
    <p:sldId id="328" r:id="rId7"/>
    <p:sldId id="321" r:id="rId8"/>
    <p:sldId id="322" r:id="rId9"/>
    <p:sldId id="323" r:id="rId10"/>
    <p:sldId id="298" r:id="rId11"/>
    <p:sldId id="332" r:id="rId12"/>
    <p:sldId id="333" r:id="rId13"/>
    <p:sldId id="334" r:id="rId14"/>
    <p:sldId id="335" r:id="rId15"/>
    <p:sldId id="336" r:id="rId16"/>
    <p:sldId id="337" r:id="rId17"/>
    <p:sldId id="300" r:id="rId18"/>
    <p:sldId id="299" r:id="rId19"/>
    <p:sldId id="324" r:id="rId20"/>
    <p:sldId id="325" r:id="rId21"/>
    <p:sldId id="330" r:id="rId22"/>
    <p:sldId id="282" r:id="rId23"/>
  </p:sldIdLst>
  <p:sldSz cx="9144000" cy="6858000" type="screen4x3"/>
  <p:notesSz cx="6934200" cy="92329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CCFFCC"/>
    <a:srgbClr val="FF9999"/>
    <a:srgbClr val="008000"/>
    <a:srgbClr val="CCECFF"/>
    <a:srgbClr val="6633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6" d="100"/>
        <a:sy n="126" d="100"/>
      </p:scale>
      <p:origin x="0" y="32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G:\Resources\IGCSE%20Physics\A%20-%20Forces%20and%20Motion\Forces%20and%20Motion%20Graph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G:\Resources\IGCSE%20Physics\A%20-%20Forces%20and%20Motion\Forces%20and%20Motion%20Graph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/>
              <a:t>Force -Extension Graph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'Hookes Law'!$B$2</c:f>
              <c:strCache>
                <c:ptCount val="1"/>
                <c:pt idx="0">
                  <c:v>0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'Hookes Law'!$C$2:$C$12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'Hookes Law'!$A$2:$A$12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612544"/>
        <c:axId val="73405184"/>
      </c:scatterChart>
      <c:valAx>
        <c:axId val="79612544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GB" sz="1400"/>
                  <a:t>Extension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3405184"/>
        <c:crosses val="autoZero"/>
        <c:crossBetween val="midCat"/>
      </c:valAx>
      <c:valAx>
        <c:axId val="73405184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GB" sz="1400"/>
                  <a:t>Force (N)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9612544"/>
        <c:crosses val="autoZero"/>
        <c:crossBetween val="midCat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 dirty="0"/>
              <a:t>Force </a:t>
            </a:r>
            <a:r>
              <a:rPr lang="en-GB" dirty="0" smtClean="0"/>
              <a:t>- Extension Graph stiffer spring </a:t>
            </a:r>
            <a:endParaRPr lang="en-GB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'Hookes Law'!$B$2</c:f>
              <c:strCache>
                <c:ptCount val="1"/>
                <c:pt idx="0">
                  <c:v>0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'Hookes Law'!$B$2:$B$12</c:f>
              <c:numCache>
                <c:formatCode>General</c:formatCode>
                <c:ptCount val="1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0.15000000000000024</c:v>
                </c:pt>
                <c:pt idx="4">
                  <c:v>0.2</c:v>
                </c:pt>
                <c:pt idx="5">
                  <c:v>0.25</c:v>
                </c:pt>
                <c:pt idx="6">
                  <c:v>0.30000000000000032</c:v>
                </c:pt>
                <c:pt idx="7">
                  <c:v>0.35000000000000031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</c:numCache>
            </c:numRef>
          </c:xVal>
          <c:yVal>
            <c:numRef>
              <c:f>'Hookes Law'!$A$2:$A$12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445760"/>
        <c:axId val="73447680"/>
      </c:scatterChart>
      <c:valAx>
        <c:axId val="73445760"/>
        <c:scaling>
          <c:orientation val="minMax"/>
          <c:max val="1.2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GB" sz="1400"/>
                  <a:t>Extension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3447680"/>
        <c:crosses val="autoZero"/>
        <c:crossBetween val="midCat"/>
      </c:valAx>
      <c:valAx>
        <c:axId val="73447680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GB" sz="1400"/>
                  <a:t>Force (N)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3445760"/>
        <c:crosses val="autoZero"/>
        <c:crossBetween val="midCat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86263"/>
            <a:ext cx="5546725" cy="415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35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6935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518C40-0BA3-46EA-B667-B4161D33A7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581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F783CF-BF67-4256-9939-155965A2F920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7E6858-BB5B-43E2-BF7D-7FDC7CABA49B}" type="slidenum">
              <a:rPr lang="en-GB" smtClean="0">
                <a:solidFill>
                  <a:srgbClr val="000000"/>
                </a:solidFill>
              </a:rPr>
              <a:pPr/>
              <a:t>11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6D96A9-E480-4C91-A47F-0904D189CD25}" type="slidenum">
              <a:rPr lang="en-GB" smtClean="0">
                <a:solidFill>
                  <a:srgbClr val="000000"/>
                </a:solidFill>
              </a:rPr>
              <a:pPr/>
              <a:t>12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38245E-A1E8-41F6-878E-C71DB3CE0E05}" type="slidenum">
              <a:rPr lang="en-GB" smtClean="0">
                <a:solidFill>
                  <a:srgbClr val="000000"/>
                </a:solidFill>
              </a:rPr>
              <a:pPr/>
              <a:t>13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53F52E3-4E6B-49C8-982D-BC909C75ECA2}" type="slidenum">
              <a:rPr lang="en-GB" smtClean="0">
                <a:solidFill>
                  <a:srgbClr val="000000"/>
                </a:solidFill>
              </a:rPr>
              <a:pPr/>
              <a:t>14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5ED315-4FC3-495E-86C9-B32B9EB4B09A}" type="slidenum">
              <a:rPr lang="en-GB" smtClean="0">
                <a:solidFill>
                  <a:srgbClr val="000000"/>
                </a:solidFill>
              </a:rPr>
              <a:pPr/>
              <a:t>15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E5343A-BB7F-4B90-B3F9-C40E32221DC9}" type="slidenum">
              <a:rPr lang="en-GB" smtClean="0">
                <a:solidFill>
                  <a:srgbClr val="000000"/>
                </a:solidFill>
              </a:rPr>
              <a:pPr/>
              <a:t>16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1844372-21F8-4E63-82BF-0E83BAEB6AC4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303E48-E2BA-46BA-A2D1-57F28CBD8A8F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AADCB93-D449-4CAF-87D5-775B29990699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927475" y="87693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82" tIns="46191" rIns="92382" bIns="46191" anchor="b"/>
          <a:lstStyle/>
          <a:p>
            <a:pPr algn="r"/>
            <a:fld id="{CB64D27D-33D5-4383-9EA1-89EF018D09AA}" type="slidenum">
              <a:rPr lang="en-GB" sz="1200"/>
              <a:pPr algn="r"/>
              <a:t>19</a:t>
            </a:fld>
            <a:endParaRPr lang="en-GB" sz="1200"/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4960695-589B-40A0-BAAF-585B6F8A2D2B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927475" y="87693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82" tIns="46191" rIns="92382" bIns="46191" anchor="b"/>
          <a:lstStyle/>
          <a:p>
            <a:pPr algn="r"/>
            <a:fld id="{E07C4139-027C-45AD-837B-65DEBA92C6EC}" type="slidenum">
              <a:rPr lang="en-GB" sz="1200"/>
              <a:pPr algn="r"/>
              <a:t>20</a:t>
            </a:fld>
            <a:endParaRPr lang="en-GB" sz="1200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D61517-2FB3-448D-9F4F-91E8F575402A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DE9E77-612B-47E0-A124-A2BD9BA496F9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927475" y="87693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82" tIns="46191" rIns="92382" bIns="46191" anchor="b"/>
          <a:lstStyle/>
          <a:p>
            <a:pPr algn="r"/>
            <a:fld id="{0A2F548C-F0E1-43F4-99C7-18FB7EC9D856}" type="slidenum">
              <a:rPr lang="en-GB" sz="1200"/>
              <a:pPr algn="r"/>
              <a:t>21</a:t>
            </a:fld>
            <a:endParaRPr lang="en-GB" sz="120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86263"/>
            <a:ext cx="5086350" cy="4154487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B414AB4-9EFB-4D87-9321-49F475AAF0BE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86263"/>
            <a:ext cx="5086350" cy="4154487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F8EB4A7-D532-4034-94FE-F53CD8E55212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17A1E1-9E46-417D-8A17-8372EEA12DED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7AA196-1A33-464E-936F-BA330B37A3C4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FF9FA7-10BF-4DED-AF07-68286D41AAA1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927475" y="87693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82" tIns="46191" rIns="92382" bIns="46191" anchor="b"/>
          <a:lstStyle/>
          <a:p>
            <a:pPr algn="r"/>
            <a:fld id="{9C7F7D85-E826-4F1E-BF09-73AE6FC561FB}" type="slidenum">
              <a:rPr lang="en-GB" sz="1200"/>
              <a:pPr algn="r"/>
              <a:t>7</a:t>
            </a:fld>
            <a:endParaRPr lang="en-GB" sz="120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A37262-4838-4DF4-AB02-BEDA73B6E06A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927475" y="87693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82" tIns="46191" rIns="92382" bIns="46191" anchor="b"/>
          <a:lstStyle/>
          <a:p>
            <a:pPr algn="r"/>
            <a:fld id="{0E2D3D36-D54B-42DE-87A8-0410A481DB37}" type="slidenum">
              <a:rPr lang="en-GB" sz="1200"/>
              <a:pPr algn="r"/>
              <a:t>8</a:t>
            </a:fld>
            <a:endParaRPr lang="en-GB" sz="1200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E8456D-2EB0-4069-9886-389D0EC3CA52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927475" y="87693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82" tIns="46191" rIns="92382" bIns="46191" anchor="b"/>
          <a:lstStyle/>
          <a:p>
            <a:pPr algn="r"/>
            <a:fld id="{841014A0-F669-44F2-9513-F5C8F4F72217}" type="slidenum">
              <a:rPr lang="en-GB" sz="1200"/>
              <a:pPr algn="r"/>
              <a:t>9</a:t>
            </a:fld>
            <a:endParaRPr lang="en-GB" sz="120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2E7B65-8DFC-4FEA-A206-85F125DC43B6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FA426E-F0E3-45BD-B6FD-3C8F9D3B2F2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4CAB87-154B-45CB-A7FE-8F0798E1AA6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A17AA-775A-4887-80E7-C562877E1FA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BDF99-4F91-4010-B631-BECBCE3A2E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87722-12A6-4EF8-B87C-3400FA704A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A6ED5-C6DC-452E-BBF2-663CD028EE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344D0C-2853-4ADE-9B59-2054133AC85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B0DB2-B9FB-4CD2-9B76-2B8A5C1BA02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78A0F-063D-4A48-8D57-12055E3BEA6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7ADC2-6ED7-4994-BD0F-73CE73DC7F5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019830-B9BF-4284-9B59-27698754084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81407-56D9-4B6C-8BFD-CAC14CE786B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BB70F-072A-468C-89C0-1970A4D8679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6895B1-6579-4B59-8E8B-F9D356A0F6A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2" r:id="rId1"/>
    <p:sldLayoutId id="2147484783" r:id="rId2"/>
    <p:sldLayoutId id="2147484784" r:id="rId3"/>
    <p:sldLayoutId id="2147484785" r:id="rId4"/>
    <p:sldLayoutId id="2147484786" r:id="rId5"/>
    <p:sldLayoutId id="2147484787" r:id="rId6"/>
    <p:sldLayoutId id="2147484788" r:id="rId7"/>
    <p:sldLayoutId id="2147484789" r:id="rId8"/>
    <p:sldLayoutId id="2147484790" r:id="rId9"/>
    <p:sldLayoutId id="2147484791" r:id="rId10"/>
    <p:sldLayoutId id="2147484792" r:id="rId11"/>
    <p:sldLayoutId id="2147484793" r:id="rId12"/>
    <p:sldLayoutId id="2147484794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phet.colorado.edu/new/simulations/sims.php?sim=Masses_and_Spring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WUWMgI438L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aftsperson.net/index.php?title=Image:Spring_Sample.p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0238" y="690563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400" dirty="0" smtClean="0"/>
              <a:t>IGCSE PHYSICS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b="1" dirty="0" smtClean="0"/>
              <a:t>Forces – Hooke’s Law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16038" y="2035175"/>
            <a:ext cx="6400800" cy="175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dirty="0" smtClean="0"/>
          </a:p>
          <a:p>
            <a:pPr eaLnBrk="1" hangingPunct="1">
              <a:spcBef>
                <a:spcPct val="0"/>
              </a:spcBef>
            </a:pPr>
            <a:endParaRPr lang="en-US" sz="2400" dirty="0" smtClean="0"/>
          </a:p>
          <a:p>
            <a:pPr eaLnBrk="1" hangingPunct="1">
              <a:spcBef>
                <a:spcPct val="0"/>
              </a:spcBef>
            </a:pPr>
            <a:endParaRPr lang="en-GB" sz="2400" dirty="0" smtClean="0"/>
          </a:p>
          <a:p>
            <a:pPr eaLnBrk="1" hangingPunct="1">
              <a:spcBef>
                <a:spcPct val="0"/>
              </a:spcBef>
            </a:pPr>
            <a:r>
              <a:rPr lang="en-GB" sz="2400" dirty="0" smtClean="0"/>
              <a:t>Textbook  pages 60-61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n-GB" smtClean="0"/>
              <a:t>Hooke’s law</a:t>
            </a:r>
            <a:endParaRPr lang="el-GR" smtClean="0">
              <a:cs typeface="Arial" charset="0"/>
            </a:endParaRPr>
          </a:p>
        </p:txBody>
      </p:sp>
      <p:sp>
        <p:nvSpPr>
          <p:cNvPr id="296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91513" cy="43195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Hooke’s law states that the extension of a spring force is proportional to the force used to stretch the spring. </a:t>
            </a:r>
          </a:p>
          <a:p>
            <a:pPr marL="0" indent="0" eaLnBrk="1" hangingPunct="1">
              <a:buFontTx/>
              <a:buNone/>
            </a:pPr>
            <a:r>
              <a:rPr lang="en-GB" sz="2800" b="1" i="1" dirty="0" smtClean="0"/>
              <a:t>	</a:t>
            </a:r>
          </a:p>
          <a:p>
            <a:pPr marL="0" indent="0" eaLnBrk="1" hangingPunct="1">
              <a:buFontTx/>
              <a:buNone/>
            </a:pPr>
            <a:r>
              <a:rPr lang="en-GB" sz="2800" dirty="0" smtClean="0"/>
              <a:t>‘</a:t>
            </a:r>
            <a:r>
              <a:rPr lang="en-GB" sz="2800" b="1" dirty="0" smtClean="0">
                <a:solidFill>
                  <a:schemeClr val="accent2"/>
                </a:solidFill>
              </a:rPr>
              <a:t>Proportional</a:t>
            </a:r>
            <a:r>
              <a:rPr lang="en-GB" sz="2800" dirty="0" smtClean="0"/>
              <a:t>’ means that if the force is doubled then the extension also doubles. </a:t>
            </a:r>
          </a:p>
          <a:p>
            <a:pPr marL="0" indent="0" eaLnBrk="1" hangingPunct="1">
              <a:buFontTx/>
              <a:buNone/>
            </a:pPr>
            <a:endParaRPr lang="en-GB" sz="2800" dirty="0" smtClean="0"/>
          </a:p>
          <a:p>
            <a:pPr marL="0" indent="0" eaLnBrk="1" hangingPunct="1">
              <a:buFontTx/>
              <a:buNone/>
            </a:pPr>
            <a:r>
              <a:rPr lang="en-GB" sz="2800" dirty="0" smtClean="0"/>
              <a:t>The line on a graph of force against extension will be a straight </a:t>
            </a:r>
            <a:r>
              <a:rPr lang="en-GB" sz="2800" b="1" dirty="0" smtClean="0">
                <a:solidFill>
                  <a:schemeClr val="accent2"/>
                </a:solidFill>
              </a:rPr>
              <a:t>AND</a:t>
            </a:r>
            <a:r>
              <a:rPr lang="en-GB" sz="2800" dirty="0" smtClean="0"/>
              <a:t> go through the origin.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85720" y="857232"/>
            <a:ext cx="8572560" cy="57864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000" dirty="0" smtClean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When a material obeys Hooke’s Law, the force is proportional to the extension of the material.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3000" dirty="0" smtClean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Force </a:t>
            </a:r>
            <a:r>
              <a:rPr lang="en-GB" sz="3000" dirty="0" smtClean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  <a:sym typeface="Symbol"/>
              </a:rPr>
              <a:t> Extension</a:t>
            </a:r>
            <a:endParaRPr lang="en-GB" sz="3000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chemeClr val="tx1"/>
              </a:solidFill>
              <a:sym typeface="Symbol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F</a:t>
            </a:r>
            <a:r>
              <a:rPr lang="en-GB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sym typeface="Symbol"/>
              </a:rPr>
              <a:t> </a:t>
            </a:r>
            <a:r>
              <a:rPr lang="en-GB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sym typeface="Symbol"/>
              </a:rPr>
              <a:t></a:t>
            </a:r>
            <a:r>
              <a:rPr lang="en-GB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sym typeface="Symbol"/>
              </a:rPr>
              <a:t> </a:t>
            </a:r>
            <a:r>
              <a:rPr lang="en-GB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sym typeface="Symbol"/>
              </a:rPr>
              <a:t>x</a:t>
            </a:r>
            <a:endParaRPr lang="en-GB" sz="3600" b="1" dirty="0">
              <a:ln w="12700">
                <a:noFill/>
                <a:prstDash val="solid"/>
              </a:ln>
              <a:solidFill>
                <a:srgbClr val="FF0000"/>
              </a:solidFill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 This leads to the equation: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F = </a:t>
            </a:r>
            <a:r>
              <a:rPr lang="en-GB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kx</a:t>
            </a:r>
            <a:endParaRPr lang="en-GB" sz="3600" b="1" dirty="0">
              <a:ln w="12700">
                <a:noFill/>
                <a:prstDash val="solid"/>
              </a:ln>
              <a:solidFill>
                <a:srgbClr val="FF0000"/>
              </a:solidFill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sz="3200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000" dirty="0" smtClean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 Where </a:t>
            </a:r>
            <a:r>
              <a:rPr lang="en-GB" sz="30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k</a:t>
            </a:r>
            <a:r>
              <a:rPr lang="en-GB" sz="3000" dirty="0" smtClean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 is a measure of the stiffness of the  sample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3000" dirty="0" smtClean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     – the gradient of a force / extension graph.</a:t>
            </a:r>
            <a:endParaRPr lang="en-GB" sz="3000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43138" y="38862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85720" y="857232"/>
            <a:ext cx="8572560" cy="578647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3528" y="0"/>
            <a:ext cx="8572560" cy="64294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Force-Extension Graphs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43100" y="1143000"/>
          <a:ext cx="5148264" cy="4679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8024"/>
                <a:gridCol w="468024"/>
                <a:gridCol w="468024"/>
                <a:gridCol w="468024"/>
                <a:gridCol w="468024"/>
                <a:gridCol w="468024"/>
                <a:gridCol w="468024"/>
                <a:gridCol w="468024"/>
                <a:gridCol w="468024"/>
                <a:gridCol w="468024"/>
                <a:gridCol w="468024"/>
              </a:tblGrid>
              <a:tr h="467995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67995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67995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67995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67995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67995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67995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67995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67995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67995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5" marR="9144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586178" y="6191928"/>
            <a:ext cx="256672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Extension (m)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417562" y="3203551"/>
            <a:ext cx="185980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latin typeface="Comic Sans MS"/>
                <a:cs typeface="Arial" charset="0"/>
              </a:rPr>
              <a:t>Force (N</a:t>
            </a: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14476" y="5572140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0</a:t>
            </a:r>
            <a:endParaRPr lang="en-GB" dirty="0"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28790" y="5857892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0</a:t>
            </a:r>
            <a:endParaRPr lang="en-GB" dirty="0"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14476" y="3214686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5</a:t>
            </a:r>
            <a:endParaRPr lang="en-GB" dirty="0">
              <a:cs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300162" y="92867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10</a:t>
            </a:r>
            <a:endParaRPr lang="en-GB" dirty="0"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00492" y="5857892"/>
            <a:ext cx="998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0.25</a:t>
            </a:r>
            <a:endParaRPr lang="en-GB" dirty="0"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229384" y="5857892"/>
            <a:ext cx="7793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 smtClean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0.5</a:t>
            </a:r>
            <a:endParaRPr lang="en-GB" dirty="0"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56934" y="5534470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x</a:t>
            </a:r>
            <a:endParaRPr lang="en-GB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09804" y="5067311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x</a:t>
            </a:r>
            <a:endParaRPr lang="en-GB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680324" y="4606003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x</a:t>
            </a:r>
            <a:endParaRPr lang="en-GB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148024" y="4138617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x</a:t>
            </a:r>
            <a:endParaRPr lang="en-GB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614756" y="3667129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x</a:t>
            </a:r>
            <a:endParaRPr lang="en-GB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081481" y="3190871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x</a:t>
            </a:r>
            <a:endParaRPr lang="en-GB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548213" y="2728909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x</a:t>
            </a:r>
            <a:endParaRPr lang="en-GB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019701" y="2257414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x</a:t>
            </a:r>
            <a:endParaRPr lang="en-GB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481670" y="1790689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x</a:t>
            </a:r>
            <a:endParaRPr lang="en-GB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948395" y="1328720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x</a:t>
            </a:r>
            <a:endParaRPr lang="en-GB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424646" y="861995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Arial" charset="0"/>
              </a:rPr>
              <a:t>x</a:t>
            </a:r>
            <a:endParaRPr lang="en-GB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1979712" y="1158875"/>
            <a:ext cx="4621113" cy="46463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4280694" y="3469481"/>
            <a:ext cx="467995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63738" y="5815013"/>
            <a:ext cx="4679950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85720" y="857232"/>
            <a:ext cx="8572560" cy="578647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 smtClean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 Sketch a force-extension graph (the line should be roughly halfway between your axes).</a:t>
            </a:r>
            <a:endParaRPr lang="en-GB" sz="3200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 Sketch a second line for a stiffer spring (harder to stretch).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 Sketch a third line for a less stiff spring (easier to stretch).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 Explain each line, relating the force to the extension.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85720" y="71414"/>
            <a:ext cx="8572560" cy="64294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Extension </a:t>
            </a:r>
            <a:r>
              <a:rPr lang="en-GB" sz="3600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85720" y="857232"/>
            <a:ext cx="8572560" cy="578647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85720" y="71414"/>
            <a:ext cx="8572560" cy="642942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Force-Extension Graphs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357158" y="928670"/>
          <a:ext cx="8429684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85720" y="857232"/>
            <a:ext cx="8572560" cy="578647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85720" y="71414"/>
            <a:ext cx="8572560" cy="64294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Force-Extension Graphs</a:t>
            </a:r>
          </a:p>
        </p:txBody>
      </p:sp>
      <p:graphicFrame>
        <p:nvGraphicFramePr>
          <p:cNvPr id="40" name="Chart 39"/>
          <p:cNvGraphicFramePr>
            <a:graphicFrameLocks noGrp="1"/>
          </p:cNvGraphicFramePr>
          <p:nvPr/>
        </p:nvGraphicFramePr>
        <p:xfrm>
          <a:off x="357158" y="928670"/>
          <a:ext cx="8429684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0" y="692696"/>
            <a:ext cx="9144000" cy="595101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85720" y="71414"/>
            <a:ext cx="8572560" cy="64294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Force-Extension </a:t>
            </a:r>
            <a:r>
              <a:rPr lang="en-GB" sz="3600" dirty="0">
                <a:ln w="12700">
                  <a:solidFill>
                    <a:srgbClr val="323232">
                      <a:satMod val="155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Graphs</a:t>
            </a:r>
          </a:p>
        </p:txBody>
      </p:sp>
      <p:pic>
        <p:nvPicPr>
          <p:cNvPr id="286723" name="Picture 3"/>
          <p:cNvPicPr>
            <a:picLocks noChangeAspect="1" noChangeArrowheads="1"/>
          </p:cNvPicPr>
          <p:nvPr/>
        </p:nvPicPr>
        <p:blipFill>
          <a:blip r:embed="rId3" cstate="print"/>
          <a:srcRect l="20703" t="49023" r="38281" b="28516"/>
          <a:stretch>
            <a:fillRect/>
          </a:stretch>
        </p:blipFill>
        <p:spPr bwMode="auto">
          <a:xfrm>
            <a:off x="1785938" y="1071563"/>
            <a:ext cx="5643562" cy="23177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867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0" y="2500313"/>
            <a:ext cx="4048125" cy="4048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Question</a:t>
            </a:r>
            <a:endParaRPr lang="el-GR" smtClean="0">
              <a:cs typeface="Arial" charset="0"/>
            </a:endParaRP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075613" cy="48958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i="1" smtClean="0"/>
              <a:t>A spring of original length 150mm is extended by 30mm by a force of 4N. Calculate the length of the spring if a force of 12N is applied. </a:t>
            </a:r>
          </a:p>
          <a:p>
            <a:pPr marL="0" indent="0" eaLnBrk="1" hangingPunct="1">
              <a:buFontTx/>
              <a:buNone/>
            </a:pPr>
            <a:endParaRPr lang="en-GB" sz="2800" i="1" smtClean="0"/>
          </a:p>
          <a:p>
            <a:pPr marL="0" indent="0" eaLnBrk="1" hangingPunct="1">
              <a:buFontTx/>
              <a:buNone/>
            </a:pPr>
            <a:r>
              <a:rPr lang="en-GB" sz="2800" smtClean="0"/>
              <a:t>12N is three times 4N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Therefore the new extension should be 3 x 30mm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= 90mm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New spring length = 150mm + 90mm</a:t>
            </a:r>
          </a:p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= 240mm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4000" b="1" dirty="0" smtClean="0"/>
              <a:t>Elastic limit</a:t>
            </a:r>
            <a:endParaRPr lang="el-GR" sz="4000" b="1" dirty="0" smtClean="0">
              <a:cs typeface="Arial" charset="0"/>
            </a:endParaRP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25538"/>
            <a:ext cx="5483225" cy="46370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dirty="0" smtClean="0"/>
              <a:t>Up to a certain extension if the force is removed the spring will return to its original length. The spring is behaving </a:t>
            </a:r>
            <a:r>
              <a:rPr lang="en-GB" sz="2400" b="1" dirty="0" smtClean="0">
                <a:solidFill>
                  <a:srgbClr val="FF0000"/>
                </a:solidFill>
              </a:rPr>
              <a:t>elastically</a:t>
            </a:r>
            <a:r>
              <a:rPr lang="en-GB" sz="2400" dirty="0" smtClean="0"/>
              <a:t>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dirty="0" smtClean="0"/>
              <a:t>If this critical extension is exceeded, known as the </a:t>
            </a:r>
            <a:r>
              <a:rPr lang="en-GB" sz="2400" b="1" dirty="0" smtClean="0">
                <a:solidFill>
                  <a:srgbClr val="FF0000"/>
                </a:solidFill>
              </a:rPr>
              <a:t>elastic limit</a:t>
            </a:r>
            <a:r>
              <a:rPr lang="en-GB" sz="2400" dirty="0" smtClean="0"/>
              <a:t>, the spring will be permanently stretched.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dirty="0" smtClean="0"/>
              <a:t>Hooke’s law is no longer obeyed by the spring if its elastic limit is exceeded.</a:t>
            </a:r>
          </a:p>
        </p:txBody>
      </p:sp>
      <p:grpSp>
        <p:nvGrpSpPr>
          <p:cNvPr id="299015" name="Group 7"/>
          <p:cNvGrpSpPr>
            <a:grpSpLocks/>
          </p:cNvGrpSpPr>
          <p:nvPr/>
        </p:nvGrpSpPr>
        <p:grpSpPr bwMode="auto">
          <a:xfrm>
            <a:off x="5867400" y="1196975"/>
            <a:ext cx="2916238" cy="3929063"/>
            <a:chOff x="3696" y="754"/>
            <a:chExt cx="1837" cy="2475"/>
          </a:xfrm>
        </p:grpSpPr>
        <p:graphicFrame>
          <p:nvGraphicFramePr>
            <p:cNvPr id="20485" name="Object 4"/>
            <p:cNvGraphicFramePr>
              <a:graphicFrameLocks noChangeAspect="1"/>
            </p:cNvGraphicFramePr>
            <p:nvPr/>
          </p:nvGraphicFramePr>
          <p:xfrm>
            <a:off x="3878" y="754"/>
            <a:ext cx="1584" cy="1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6" name="Bitmap Image" r:id="rId4" imgW="2514286" imgH="2362530" progId="Paint.Picture">
                    <p:embed/>
                  </p:oleObj>
                </mc:Choice>
                <mc:Fallback>
                  <p:oleObj name="Bitmap Image" r:id="rId4" imgW="2514286" imgH="2362530" progId="Paint.Picture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754"/>
                          <a:ext cx="1584" cy="1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86" name="Text Box 6"/>
            <p:cNvSpPr txBox="1">
              <a:spLocks noChangeArrowheads="1"/>
            </p:cNvSpPr>
            <p:nvPr/>
          </p:nvSpPr>
          <p:spPr bwMode="auto">
            <a:xfrm>
              <a:off x="3696" y="2251"/>
              <a:ext cx="1837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b="1" dirty="0"/>
                <a:t>The right hand spring has been stretched beyond its elastic limit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624" y="260648"/>
            <a:ext cx="7138987" cy="1282700"/>
          </a:xfrm>
        </p:spPr>
        <p:txBody>
          <a:bodyPr/>
          <a:lstStyle/>
          <a:p>
            <a:pPr eaLnBrk="1" hangingPunct="1"/>
            <a:r>
              <a:rPr lang="en-GB" sz="3200" dirty="0" smtClean="0"/>
              <a:t>Force against extension graph if the elastic limit is exceeded</a:t>
            </a:r>
          </a:p>
        </p:txBody>
      </p:sp>
      <p:grpSp>
        <p:nvGrpSpPr>
          <p:cNvPr id="351235" name="Group 3"/>
          <p:cNvGrpSpPr>
            <a:grpSpLocks/>
          </p:cNvGrpSpPr>
          <p:nvPr/>
        </p:nvGrpSpPr>
        <p:grpSpPr bwMode="auto">
          <a:xfrm>
            <a:off x="1908175" y="1628775"/>
            <a:ext cx="4968875" cy="4429125"/>
            <a:chOff x="839" y="799"/>
            <a:chExt cx="3130" cy="2790"/>
          </a:xfrm>
        </p:grpSpPr>
        <p:sp>
          <p:nvSpPr>
            <p:cNvPr id="21515" name="Line 4"/>
            <p:cNvSpPr>
              <a:spLocks noChangeShapeType="1"/>
            </p:cNvSpPr>
            <p:nvPr/>
          </p:nvSpPr>
          <p:spPr bwMode="auto">
            <a:xfrm flipV="1">
              <a:off x="1247" y="799"/>
              <a:ext cx="0" cy="25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21516" name="Line 5"/>
            <p:cNvSpPr>
              <a:spLocks noChangeShapeType="1"/>
            </p:cNvSpPr>
            <p:nvPr/>
          </p:nvSpPr>
          <p:spPr bwMode="auto">
            <a:xfrm>
              <a:off x="1111" y="3249"/>
              <a:ext cx="285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21517" name="Text Box 6"/>
            <p:cNvSpPr txBox="1">
              <a:spLocks noChangeArrowheads="1"/>
            </p:cNvSpPr>
            <p:nvPr/>
          </p:nvSpPr>
          <p:spPr bwMode="auto">
            <a:xfrm>
              <a:off x="1111" y="3339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b="1"/>
                <a:t>0</a:t>
              </a:r>
            </a:p>
          </p:txBody>
        </p:sp>
        <p:sp>
          <p:nvSpPr>
            <p:cNvPr id="21518" name="Text Box 7"/>
            <p:cNvSpPr txBox="1">
              <a:spLocks noChangeArrowheads="1"/>
            </p:cNvSpPr>
            <p:nvPr/>
          </p:nvSpPr>
          <p:spPr bwMode="auto">
            <a:xfrm rot="-5400000">
              <a:off x="510" y="1219"/>
              <a:ext cx="90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b="1"/>
                <a:t>Force (N)</a:t>
              </a:r>
            </a:p>
          </p:txBody>
        </p:sp>
        <p:sp>
          <p:nvSpPr>
            <p:cNvPr id="21519" name="Text Box 8"/>
            <p:cNvSpPr txBox="1">
              <a:spLocks noChangeArrowheads="1"/>
            </p:cNvSpPr>
            <p:nvPr/>
          </p:nvSpPr>
          <p:spPr bwMode="auto">
            <a:xfrm>
              <a:off x="884" y="3113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b="1"/>
                <a:t>0</a:t>
              </a:r>
            </a:p>
          </p:txBody>
        </p:sp>
        <p:sp>
          <p:nvSpPr>
            <p:cNvPr id="21520" name="Text Box 9"/>
            <p:cNvSpPr txBox="1">
              <a:spLocks noChangeArrowheads="1"/>
            </p:cNvSpPr>
            <p:nvPr/>
          </p:nvSpPr>
          <p:spPr bwMode="auto">
            <a:xfrm>
              <a:off x="2290" y="3294"/>
              <a:ext cx="14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b="1"/>
                <a:t>Extension (mm)</a:t>
              </a:r>
            </a:p>
          </p:txBody>
        </p:sp>
      </p:grpSp>
      <p:grpSp>
        <p:nvGrpSpPr>
          <p:cNvPr id="351248" name="Group 16"/>
          <p:cNvGrpSpPr>
            <a:grpSpLocks/>
          </p:cNvGrpSpPr>
          <p:nvPr/>
        </p:nvGrpSpPr>
        <p:grpSpPr bwMode="auto">
          <a:xfrm>
            <a:off x="2555875" y="2205038"/>
            <a:ext cx="4248150" cy="3313112"/>
            <a:chOff x="1474" y="1616"/>
            <a:chExt cx="2676" cy="2087"/>
          </a:xfrm>
        </p:grpSpPr>
        <p:sp>
          <p:nvSpPr>
            <p:cNvPr id="21513" name="Line 10"/>
            <p:cNvSpPr>
              <a:spLocks noChangeShapeType="1"/>
            </p:cNvSpPr>
            <p:nvPr/>
          </p:nvSpPr>
          <p:spPr bwMode="auto">
            <a:xfrm flipV="1">
              <a:off x="1474" y="2205"/>
              <a:ext cx="1451" cy="149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21514" name="Freeform 11"/>
            <p:cNvSpPr>
              <a:spLocks/>
            </p:cNvSpPr>
            <p:nvPr/>
          </p:nvSpPr>
          <p:spPr bwMode="auto">
            <a:xfrm>
              <a:off x="2925" y="1616"/>
              <a:ext cx="1225" cy="590"/>
            </a:xfrm>
            <a:custGeom>
              <a:avLst/>
              <a:gdLst>
                <a:gd name="T0" fmla="*/ 0 w 1225"/>
                <a:gd name="T1" fmla="*/ 590 h 590"/>
                <a:gd name="T2" fmla="*/ 499 w 1225"/>
                <a:gd name="T3" fmla="*/ 181 h 590"/>
                <a:gd name="T4" fmla="*/ 1225 w 1225"/>
                <a:gd name="T5" fmla="*/ 0 h 5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25" h="590">
                  <a:moveTo>
                    <a:pt x="0" y="590"/>
                  </a:moveTo>
                  <a:cubicBezTo>
                    <a:pt x="147" y="434"/>
                    <a:pt x="295" y="279"/>
                    <a:pt x="499" y="181"/>
                  </a:cubicBezTo>
                  <a:cubicBezTo>
                    <a:pt x="703" y="83"/>
                    <a:pt x="964" y="41"/>
                    <a:pt x="1225" y="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</p:grpSp>
      <p:grpSp>
        <p:nvGrpSpPr>
          <p:cNvPr id="351247" name="Group 15"/>
          <p:cNvGrpSpPr>
            <a:grpSpLocks/>
          </p:cNvGrpSpPr>
          <p:nvPr/>
        </p:nvGrpSpPr>
        <p:grpSpPr bwMode="auto">
          <a:xfrm>
            <a:off x="4932363" y="2852738"/>
            <a:ext cx="2376487" cy="1393825"/>
            <a:chOff x="2971" y="2024"/>
            <a:chExt cx="1497" cy="878"/>
          </a:xfrm>
        </p:grpSpPr>
        <p:sp>
          <p:nvSpPr>
            <p:cNvPr id="21510" name="Oval 12"/>
            <p:cNvSpPr>
              <a:spLocks noChangeArrowheads="1"/>
            </p:cNvSpPr>
            <p:nvPr/>
          </p:nvSpPr>
          <p:spPr bwMode="auto">
            <a:xfrm>
              <a:off x="2971" y="2024"/>
              <a:ext cx="136" cy="136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1" name="Text Box 13"/>
            <p:cNvSpPr txBox="1">
              <a:spLocks noChangeArrowheads="1"/>
            </p:cNvSpPr>
            <p:nvPr/>
          </p:nvSpPr>
          <p:spPr bwMode="auto">
            <a:xfrm>
              <a:off x="3198" y="2614"/>
              <a:ext cx="12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b="1"/>
                <a:t>elastic limit</a:t>
              </a:r>
            </a:p>
          </p:txBody>
        </p:sp>
        <p:sp>
          <p:nvSpPr>
            <p:cNvPr id="21512" name="Line 14"/>
            <p:cNvSpPr>
              <a:spLocks noChangeShapeType="1"/>
            </p:cNvSpPr>
            <p:nvPr/>
          </p:nvSpPr>
          <p:spPr bwMode="auto">
            <a:xfrm flipH="1" flipV="1">
              <a:off x="3107" y="2205"/>
              <a:ext cx="317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MX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 smtClean="0"/>
              <a:t> IGCSE Specification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750" y="1412875"/>
            <a:ext cx="8097838" cy="460533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/>
              <a:t>1.5 Effects of Forces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sz="2000" b="1" dirty="0" smtClean="0"/>
          </a:p>
          <a:p>
            <a:pPr marL="0" indent="0">
              <a:buFontTx/>
              <a:buNone/>
            </a:pPr>
            <a:r>
              <a:rPr lang="en-GB" sz="2000" b="1" dirty="0" smtClean="0"/>
              <a:t>Core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• State that a force may produce a change in size and shape of a body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• Plot extension/load graphs and describe the </a:t>
            </a:r>
            <a:r>
              <a:rPr lang="en-GB" sz="2000" dirty="0" smtClean="0"/>
              <a:t>associated experimental procedure</a:t>
            </a:r>
          </a:p>
          <a:p>
            <a:pPr marL="0" indent="0">
              <a:buFontTx/>
              <a:buNone/>
            </a:pPr>
            <a:r>
              <a:rPr lang="en-US" sz="2000" b="1" dirty="0" smtClean="0"/>
              <a:t>Supplement </a:t>
            </a:r>
          </a:p>
          <a:p>
            <a:pPr marL="0" indent="0">
              <a:buFontTx/>
              <a:buNone/>
            </a:pPr>
            <a:r>
              <a:rPr lang="en-GB" sz="2000" dirty="0" smtClean="0"/>
              <a:t>• Interpret extension/load graphs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• State Hooke’s Law and recall and use the </a:t>
            </a:r>
            <a:r>
              <a:rPr lang="en-GB" sz="2000" dirty="0" smtClean="0"/>
              <a:t>expression </a:t>
            </a:r>
            <a:r>
              <a:rPr lang="en-GB" sz="2000" i="1" dirty="0" smtClean="0"/>
              <a:t>F </a:t>
            </a:r>
            <a:r>
              <a:rPr lang="en-GB" sz="2000" dirty="0" smtClean="0"/>
              <a:t>= </a:t>
            </a:r>
            <a:r>
              <a:rPr lang="en-GB" sz="2000" i="1" dirty="0" smtClean="0"/>
              <a:t>k x</a:t>
            </a:r>
          </a:p>
          <a:p>
            <a:pPr marL="0" indent="0">
              <a:buFontTx/>
              <a:buNone/>
            </a:pPr>
            <a:r>
              <a:rPr lang="en-US" sz="2000" i="1" dirty="0" smtClean="0"/>
              <a:t>F= Force  k = spring constant x= extension length</a:t>
            </a:r>
            <a:endParaRPr lang="en-GB" sz="2000" i="1" dirty="0" smtClean="0"/>
          </a:p>
          <a:p>
            <a:pPr marL="0" indent="0">
              <a:buFontTx/>
              <a:buNone/>
            </a:pPr>
            <a:r>
              <a:rPr lang="en-US" sz="2000" dirty="0" smtClean="0"/>
              <a:t>• </a:t>
            </a:r>
            <a:r>
              <a:rPr lang="en-US" sz="2000" dirty="0" err="1" smtClean="0"/>
              <a:t>Recognise</a:t>
            </a:r>
            <a:r>
              <a:rPr lang="en-US" sz="2000" dirty="0" smtClean="0"/>
              <a:t> the significance of the term ‘limit of proportionality’ for an extension/load graph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/>
              <a:t>Stretching an elastic band</a:t>
            </a:r>
          </a:p>
        </p:txBody>
      </p:sp>
      <p:grpSp>
        <p:nvGrpSpPr>
          <p:cNvPr id="353283" name="Group 3"/>
          <p:cNvGrpSpPr>
            <a:grpSpLocks/>
          </p:cNvGrpSpPr>
          <p:nvPr/>
        </p:nvGrpSpPr>
        <p:grpSpPr bwMode="auto">
          <a:xfrm>
            <a:off x="827088" y="1268413"/>
            <a:ext cx="4391025" cy="4395787"/>
            <a:chOff x="840" y="799"/>
            <a:chExt cx="3129" cy="2792"/>
          </a:xfrm>
        </p:grpSpPr>
        <p:sp>
          <p:nvSpPr>
            <p:cNvPr id="22534" name="Line 4"/>
            <p:cNvSpPr>
              <a:spLocks noChangeShapeType="1"/>
            </p:cNvSpPr>
            <p:nvPr/>
          </p:nvSpPr>
          <p:spPr bwMode="auto">
            <a:xfrm flipV="1">
              <a:off x="1247" y="799"/>
              <a:ext cx="0" cy="25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22535" name="Line 5"/>
            <p:cNvSpPr>
              <a:spLocks noChangeShapeType="1"/>
            </p:cNvSpPr>
            <p:nvPr/>
          </p:nvSpPr>
          <p:spPr bwMode="auto">
            <a:xfrm>
              <a:off x="1111" y="3249"/>
              <a:ext cx="285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22536" name="Text Box 6"/>
            <p:cNvSpPr txBox="1">
              <a:spLocks noChangeArrowheads="1"/>
            </p:cNvSpPr>
            <p:nvPr/>
          </p:nvSpPr>
          <p:spPr bwMode="auto">
            <a:xfrm>
              <a:off x="1111" y="3339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b="1"/>
                <a:t>0</a:t>
              </a:r>
            </a:p>
          </p:txBody>
        </p:sp>
        <p:sp>
          <p:nvSpPr>
            <p:cNvPr id="22537" name="Text Box 7"/>
            <p:cNvSpPr txBox="1">
              <a:spLocks noChangeArrowheads="1"/>
            </p:cNvSpPr>
            <p:nvPr/>
          </p:nvSpPr>
          <p:spPr bwMode="auto">
            <a:xfrm rot="-5400000">
              <a:off x="528" y="1201"/>
              <a:ext cx="907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b="1"/>
                <a:t>Force</a:t>
              </a:r>
            </a:p>
          </p:txBody>
        </p:sp>
        <p:sp>
          <p:nvSpPr>
            <p:cNvPr id="22538" name="Text Box 8"/>
            <p:cNvSpPr txBox="1">
              <a:spLocks noChangeArrowheads="1"/>
            </p:cNvSpPr>
            <p:nvPr/>
          </p:nvSpPr>
          <p:spPr bwMode="auto">
            <a:xfrm>
              <a:off x="884" y="3113"/>
              <a:ext cx="3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b="1"/>
                <a:t>0</a:t>
              </a:r>
            </a:p>
          </p:txBody>
        </p:sp>
        <p:sp>
          <p:nvSpPr>
            <p:cNvPr id="22539" name="Text Box 9"/>
            <p:cNvSpPr txBox="1">
              <a:spLocks noChangeArrowheads="1"/>
            </p:cNvSpPr>
            <p:nvPr/>
          </p:nvSpPr>
          <p:spPr bwMode="auto">
            <a:xfrm>
              <a:off x="2290" y="3294"/>
              <a:ext cx="14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b="1"/>
                <a:t>Extension</a:t>
              </a:r>
            </a:p>
          </p:txBody>
        </p:sp>
      </p:grpSp>
      <p:sp>
        <p:nvSpPr>
          <p:cNvPr id="353292" name="Freeform 12"/>
          <p:cNvSpPr>
            <a:spLocks/>
          </p:cNvSpPr>
          <p:nvPr/>
        </p:nvSpPr>
        <p:spPr bwMode="auto">
          <a:xfrm>
            <a:off x="1401763" y="1555750"/>
            <a:ext cx="3527425" cy="3600450"/>
          </a:xfrm>
          <a:custGeom>
            <a:avLst/>
            <a:gdLst>
              <a:gd name="T0" fmla="*/ 0 w 2222"/>
              <a:gd name="T1" fmla="*/ 2147483647 h 2268"/>
              <a:gd name="T2" fmla="*/ 2147483647 w 2222"/>
              <a:gd name="T3" fmla="*/ 2147483647 h 2268"/>
              <a:gd name="T4" fmla="*/ 2147483647 w 2222"/>
              <a:gd name="T5" fmla="*/ 2147483647 h 2268"/>
              <a:gd name="T6" fmla="*/ 2147483647 w 2222"/>
              <a:gd name="T7" fmla="*/ 2147483647 h 2268"/>
              <a:gd name="T8" fmla="*/ 2147483647 w 2222"/>
              <a:gd name="T9" fmla="*/ 0 h 22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22" h="2268">
                <a:moveTo>
                  <a:pt x="0" y="2268"/>
                </a:moveTo>
                <a:cubicBezTo>
                  <a:pt x="26" y="2121"/>
                  <a:pt x="15" y="1997"/>
                  <a:pt x="226" y="1806"/>
                </a:cubicBezTo>
                <a:cubicBezTo>
                  <a:pt x="437" y="1615"/>
                  <a:pt x="994" y="1326"/>
                  <a:pt x="1266" y="1123"/>
                </a:cubicBezTo>
                <a:cubicBezTo>
                  <a:pt x="1538" y="920"/>
                  <a:pt x="1700" y="775"/>
                  <a:pt x="1859" y="588"/>
                </a:cubicBezTo>
                <a:cubicBezTo>
                  <a:pt x="2018" y="401"/>
                  <a:pt x="2138" y="189"/>
                  <a:pt x="2222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353293" name="Text Box 13"/>
          <p:cNvSpPr txBox="1">
            <a:spLocks noChangeArrowheads="1"/>
          </p:cNvSpPr>
          <p:nvPr/>
        </p:nvSpPr>
        <p:spPr bwMode="auto">
          <a:xfrm>
            <a:off x="5508625" y="2492375"/>
            <a:ext cx="302418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An elastic band does not obey Hooke’s law.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92" grpId="0" animBg="1"/>
      <p:bldP spid="35329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353425" cy="4718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 eaLnBrk="0" hangingPunct="0"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Hooke’s law states that when a wire or spring is _________ the increase in length or _________ is proportional to the load ______ applied.</a:t>
            </a:r>
          </a:p>
          <a:p>
            <a:pPr eaLnBrk="0" hangingPunct="0"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This law is not obeyed if the spring is taken beyond its ______ limit after which it will become _____________ stretched. </a:t>
            </a:r>
          </a:p>
          <a:p>
            <a:pPr eaLnBrk="0" hangingPunct="0"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________ band does not obey Hooke’s law.</a:t>
            </a:r>
          </a:p>
          <a:p>
            <a:pPr eaLnBrk="0" hangingPunct="0"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graph illustrating Hooke’s law will have a line that is ___________ and passes through the _______. </a:t>
            </a:r>
          </a:p>
          <a:p>
            <a:pPr eaLnBrk="0" hangingPunct="0">
              <a:spcBef>
                <a:spcPct val="50000"/>
              </a:spcBef>
            </a:pPr>
            <a:endParaRPr lang="en-GB" sz="2400" b="1">
              <a:latin typeface="Times New Roman" pitchFamily="18" charset="0"/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5076825" y="5661025"/>
            <a:ext cx="1146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straight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3060700" y="5229225"/>
            <a:ext cx="1030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elastic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2665413" y="5661025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origin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1836738" y="5229225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stretched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4141788" y="5661025"/>
            <a:ext cx="968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rubber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3421063" y="5661025"/>
            <a:ext cx="866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force</a:t>
            </a: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5508625" y="5229225"/>
            <a:ext cx="144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extension</a:t>
            </a:r>
          </a:p>
        </p:txBody>
      </p:sp>
      <p:sp>
        <p:nvSpPr>
          <p:cNvPr id="97290" name="Text Box 10"/>
          <p:cNvSpPr txBox="1">
            <a:spLocks noChangeArrowheads="1"/>
          </p:cNvSpPr>
          <p:nvPr/>
        </p:nvSpPr>
        <p:spPr bwMode="auto">
          <a:xfrm>
            <a:off x="3059113" y="479742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3924300" y="5229225"/>
            <a:ext cx="1779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permanently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827088" y="4076700"/>
            <a:ext cx="1146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straight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7596188" y="2276475"/>
            <a:ext cx="1030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elastic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435600" y="4076700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origin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732588" y="981075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stretched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42988" y="3213100"/>
            <a:ext cx="968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rubber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39750" y="1700213"/>
            <a:ext cx="866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force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276600" y="1341438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extension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787900" y="2636838"/>
            <a:ext cx="1779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permanently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/>
      <p:bldP spid="97283" grpId="1"/>
      <p:bldP spid="97284" grpId="0"/>
      <p:bldP spid="97284" grpId="1"/>
      <p:bldP spid="97285" grpId="0"/>
      <p:bldP spid="97285" grpId="1"/>
      <p:bldP spid="97286" grpId="0"/>
      <p:bldP spid="97286" grpId="1"/>
      <p:bldP spid="97287" grpId="0"/>
      <p:bldP spid="97287" grpId="1"/>
      <p:bldP spid="97288" grpId="0"/>
      <p:bldP spid="97288" grpId="1"/>
      <p:bldP spid="97289" grpId="0"/>
      <p:bldP spid="97289" grpId="1"/>
      <p:bldP spid="97290" grpId="0"/>
      <p:bldP spid="97290" grpId="1"/>
      <p:bldP spid="97291" grpId="0"/>
      <p:bldP spid="97291" grpId="1"/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>
                <a:solidFill>
                  <a:schemeClr val="tx1"/>
                </a:solidFill>
              </a:rPr>
              <a:t>USEFUL LINKS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052513"/>
            <a:ext cx="8280151" cy="46085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000" dirty="0" smtClean="0"/>
              <a:t>     </a:t>
            </a:r>
            <a:r>
              <a:rPr lang="en-US" sz="2000" b="1" dirty="0" smtClean="0"/>
              <a:t>Online Simulations</a:t>
            </a:r>
            <a:endParaRPr lang="en-GB" sz="2000" dirty="0" smtClean="0"/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827584" y="1052513"/>
            <a:ext cx="8065591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endParaRPr lang="en-GB" sz="1400" dirty="0"/>
          </a:p>
          <a:p>
            <a:pPr>
              <a:spcBef>
                <a:spcPct val="20000"/>
              </a:spcBef>
            </a:pPr>
            <a:endParaRPr lang="en-GB" sz="1400" dirty="0"/>
          </a:p>
          <a:p>
            <a:pPr>
              <a:spcBef>
                <a:spcPct val="20000"/>
              </a:spcBef>
            </a:pPr>
            <a:r>
              <a:rPr lang="en-GB" sz="1400" dirty="0">
                <a:hlinkClick r:id="rId3"/>
              </a:rPr>
              <a:t>Stretching Springs</a:t>
            </a:r>
            <a:r>
              <a:rPr lang="en-GB" sz="1400" dirty="0"/>
              <a:t> - </a:t>
            </a:r>
            <a:r>
              <a:rPr lang="en-GB" sz="1400" dirty="0" err="1"/>
              <a:t>PhET</a:t>
            </a:r>
            <a:r>
              <a:rPr lang="en-GB" sz="1400" dirty="0"/>
              <a:t> - A realistic mass and spring laboratory. Hang masses from springs and adjust the spring stiffness and damping. You can even slow time. Transport the lab to different planets. A chart shows the kinetic, potential, and thermal energy for each spring.</a:t>
            </a:r>
            <a:r>
              <a:rPr lang="en-GB" sz="1200" dirty="0"/>
              <a:t> </a:t>
            </a:r>
            <a:endParaRPr lang="en-GB" sz="1200" dirty="0" smtClean="0"/>
          </a:p>
          <a:p>
            <a:pPr>
              <a:spcBef>
                <a:spcPct val="20000"/>
              </a:spcBef>
            </a:pPr>
            <a:endParaRPr lang="en-GB" sz="1200" dirty="0"/>
          </a:p>
          <a:p>
            <a:pPr>
              <a:spcBef>
                <a:spcPct val="20000"/>
              </a:spcBef>
            </a:pPr>
            <a:r>
              <a:rPr lang="en-GB" sz="1400" b="1" dirty="0" smtClean="0"/>
              <a:t>Hooke’s Law</a:t>
            </a:r>
          </a:p>
          <a:p>
            <a:pPr>
              <a:spcBef>
                <a:spcPct val="20000"/>
              </a:spcBef>
            </a:pPr>
            <a:r>
              <a:rPr lang="en-GB" sz="1400" dirty="0" smtClean="0">
                <a:solidFill>
                  <a:schemeClr val="bg2"/>
                </a:solidFill>
                <a:hlinkClick r:id="rId4"/>
              </a:rPr>
              <a:t>https://www.youtube.com/watch?v=WUWMgI438Lg</a:t>
            </a:r>
            <a:endParaRPr lang="en-GB" sz="1400" dirty="0" smtClean="0">
              <a:solidFill>
                <a:schemeClr val="bg2"/>
              </a:solidFill>
            </a:endParaRPr>
          </a:p>
          <a:p>
            <a:pPr>
              <a:spcBef>
                <a:spcPct val="20000"/>
              </a:spcBef>
            </a:pPr>
            <a:endParaRPr lang="en-GB" sz="1400" dirty="0">
              <a:solidFill>
                <a:schemeClr val="bg2"/>
              </a:solidFill>
            </a:endParaRPr>
          </a:p>
          <a:p>
            <a:pPr>
              <a:spcBef>
                <a:spcPct val="20000"/>
              </a:spcBef>
            </a:pPr>
            <a:endParaRPr lang="en-GB" sz="1400" dirty="0" smtClean="0">
              <a:solidFill>
                <a:schemeClr val="bg2"/>
              </a:solidFill>
            </a:endParaRPr>
          </a:p>
          <a:p>
            <a:pPr>
              <a:spcBef>
                <a:spcPct val="20000"/>
              </a:spcBef>
            </a:pPr>
            <a:endParaRPr lang="en-GB" sz="1200" dirty="0"/>
          </a:p>
          <a:p>
            <a:pPr>
              <a:spcBef>
                <a:spcPct val="20000"/>
              </a:spcBef>
            </a:pPr>
            <a:endParaRPr lang="en-GB" sz="1200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GB" sz="1200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/>
              <a:t>Changing shape</a:t>
            </a:r>
            <a:endParaRPr lang="el-GR" sz="4000" smtClean="0">
              <a:cs typeface="Arial" charset="0"/>
            </a:endParaRPr>
          </a:p>
        </p:txBody>
      </p:sp>
      <p:sp>
        <p:nvSpPr>
          <p:cNvPr id="3553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5483225" cy="40322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Force can also change the shape of an object.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A stretching force puts an object such as a wire or spring under </a:t>
            </a:r>
            <a:r>
              <a:rPr lang="en-GB" sz="2800" b="1" smtClean="0">
                <a:solidFill>
                  <a:srgbClr val="FF0000"/>
                </a:solidFill>
              </a:rPr>
              <a:t>tension</a:t>
            </a:r>
            <a:r>
              <a:rPr lang="en-GB" sz="2800" smtClean="0"/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A squashing force puts an object under </a:t>
            </a:r>
            <a:r>
              <a:rPr lang="en-GB" sz="2800" b="1" smtClean="0">
                <a:solidFill>
                  <a:srgbClr val="FF0000"/>
                </a:solidFill>
              </a:rPr>
              <a:t>compression</a:t>
            </a:r>
            <a:r>
              <a:rPr lang="en-GB" sz="2800" smtClean="0"/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smtClean="0"/>
          </a:p>
        </p:txBody>
      </p:sp>
      <p:sp>
        <p:nvSpPr>
          <p:cNvPr id="355332" name="Rectangle 4"/>
          <p:cNvSpPr>
            <a:spLocks noChangeArrowheads="1"/>
          </p:cNvSpPr>
          <p:nvPr/>
        </p:nvSpPr>
        <p:spPr bwMode="auto">
          <a:xfrm>
            <a:off x="6948488" y="2422525"/>
            <a:ext cx="865187" cy="13668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5341" name="Group 13"/>
          <p:cNvGrpSpPr>
            <a:grpSpLocks/>
          </p:cNvGrpSpPr>
          <p:nvPr/>
        </p:nvGrpSpPr>
        <p:grpSpPr bwMode="auto">
          <a:xfrm>
            <a:off x="6443663" y="2205038"/>
            <a:ext cx="1943100" cy="1800225"/>
            <a:chOff x="2699" y="2931"/>
            <a:chExt cx="1224" cy="1134"/>
          </a:xfrm>
        </p:grpSpPr>
        <p:sp>
          <p:nvSpPr>
            <p:cNvPr id="5129" name="Rectangle 6"/>
            <p:cNvSpPr>
              <a:spLocks noChangeArrowheads="1"/>
            </p:cNvSpPr>
            <p:nvPr/>
          </p:nvSpPr>
          <p:spPr bwMode="auto">
            <a:xfrm>
              <a:off x="2699" y="3249"/>
              <a:ext cx="1224" cy="4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Line 9"/>
            <p:cNvSpPr>
              <a:spLocks noChangeShapeType="1"/>
            </p:cNvSpPr>
            <p:nvPr/>
          </p:nvSpPr>
          <p:spPr bwMode="auto">
            <a:xfrm flipV="1">
              <a:off x="3288" y="3748"/>
              <a:ext cx="0" cy="31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5131" name="Line 10"/>
            <p:cNvSpPr>
              <a:spLocks noChangeShapeType="1"/>
            </p:cNvSpPr>
            <p:nvPr/>
          </p:nvSpPr>
          <p:spPr bwMode="auto">
            <a:xfrm>
              <a:off x="3288" y="2931"/>
              <a:ext cx="0" cy="31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MX"/>
            </a:p>
          </p:txBody>
        </p:sp>
      </p:grpSp>
      <p:grpSp>
        <p:nvGrpSpPr>
          <p:cNvPr id="355340" name="Group 12"/>
          <p:cNvGrpSpPr>
            <a:grpSpLocks/>
          </p:cNvGrpSpPr>
          <p:nvPr/>
        </p:nvGrpSpPr>
        <p:grpSpPr bwMode="auto">
          <a:xfrm>
            <a:off x="7092950" y="1341438"/>
            <a:ext cx="647700" cy="3673475"/>
            <a:chOff x="3923" y="572"/>
            <a:chExt cx="408" cy="2314"/>
          </a:xfrm>
        </p:grpSpPr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4150" y="572"/>
              <a:ext cx="0" cy="231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5128" name="Rectangle 5"/>
            <p:cNvSpPr>
              <a:spLocks noChangeArrowheads="1"/>
            </p:cNvSpPr>
            <p:nvPr/>
          </p:nvSpPr>
          <p:spPr bwMode="auto">
            <a:xfrm>
              <a:off x="3923" y="935"/>
              <a:ext cx="408" cy="16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2" grpId="0" animBg="1"/>
      <p:bldP spid="35533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796925"/>
          </a:xfrm>
        </p:spPr>
        <p:txBody>
          <a:bodyPr/>
          <a:lstStyle/>
          <a:p>
            <a:r>
              <a:rPr lang="en-US" dirty="0" smtClean="0"/>
              <a:t>Hooke’s Law Glossary</a:t>
            </a:r>
            <a:endParaRPr lang="en-GB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2"/>
          </a:xfrm>
        </p:spPr>
        <p:txBody>
          <a:bodyPr>
            <a:normAutofit fontScale="92500" lnSpcReduction="10000"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Elastic </a:t>
            </a:r>
            <a:r>
              <a:rPr lang="en-GB" sz="2000" dirty="0" smtClean="0"/>
              <a:t>materials return to their original shape when the forces on them are removed. </a:t>
            </a:r>
            <a:endParaRPr lang="en-GB" sz="2000" dirty="0" smtClean="0"/>
          </a:p>
          <a:p>
            <a:r>
              <a:rPr lang="en-GB" sz="2000" b="1" dirty="0" smtClean="0">
                <a:solidFill>
                  <a:srgbClr val="FF0000"/>
                </a:solidFill>
              </a:rPr>
              <a:t>Plastic</a:t>
            </a:r>
            <a:r>
              <a:rPr lang="en-GB" sz="2000" dirty="0" smtClean="0"/>
              <a:t> materials retain their new shape, when forces are removed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Hooke’s Law </a:t>
            </a:r>
            <a:r>
              <a:rPr lang="en-US" sz="2000" b="1" dirty="0" smtClean="0"/>
              <a:t>- </a:t>
            </a:r>
            <a:r>
              <a:rPr lang="en-US" sz="2000" dirty="0" smtClean="0"/>
              <a:t>The extension of a spring or wire is directly proportional to the force applied provided the limit of proportionality is not exceeded.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Spring constant  </a:t>
            </a:r>
            <a:r>
              <a:rPr lang="en-US" sz="2000" dirty="0" smtClean="0"/>
              <a:t>is the gradient of  the force (x- axis) against extension (y-axis) the gradient  is the spring constant Units N/m</a:t>
            </a:r>
          </a:p>
          <a:p>
            <a:r>
              <a:rPr lang="en-GB" sz="2000" b="1" dirty="0" smtClean="0">
                <a:solidFill>
                  <a:srgbClr val="FF0000"/>
                </a:solidFill>
              </a:rPr>
              <a:t>A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b="1" dirty="0" smtClean="0">
                <a:solidFill>
                  <a:srgbClr val="FF0000"/>
                </a:solidFill>
              </a:rPr>
              <a:t>stretching force </a:t>
            </a:r>
            <a:r>
              <a:rPr lang="en-GB" sz="2000" dirty="0" smtClean="0"/>
              <a:t>puts an object such as a wire or spring under </a:t>
            </a:r>
            <a:r>
              <a:rPr lang="en-GB" sz="2000" b="1" dirty="0" smtClean="0">
                <a:solidFill>
                  <a:srgbClr val="FF0000"/>
                </a:solidFill>
              </a:rPr>
              <a:t>tension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The </a:t>
            </a:r>
            <a:r>
              <a:rPr lang="en-US" sz="2000" b="1" dirty="0" smtClean="0">
                <a:solidFill>
                  <a:srgbClr val="FF0000"/>
                </a:solidFill>
              </a:rPr>
              <a:t>limit of proportionality </a:t>
            </a:r>
            <a:r>
              <a:rPr lang="en-US" sz="2000" dirty="0" smtClean="0"/>
              <a:t>is the is the point  beyond which Hooke’s law is no longer true when stretching a material.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The elastic limit </a:t>
            </a:r>
            <a:r>
              <a:rPr lang="en-US" sz="2000" dirty="0" smtClean="0"/>
              <a:t>is the point beyond which the material you are stretching becomes permanently stretched so that the material does not return to its original length when the force is removed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•   </a:t>
            </a:r>
            <a:r>
              <a:rPr lang="en-GB" sz="2000" dirty="0" smtClean="0"/>
              <a:t>A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squashing force puts an object under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b="1" dirty="0" smtClean="0">
                <a:solidFill>
                  <a:srgbClr val="FF0000"/>
                </a:solidFill>
              </a:rPr>
              <a:t>compression</a:t>
            </a:r>
            <a:r>
              <a:rPr lang="en-GB" sz="2000" dirty="0" smtClean="0">
                <a:solidFill>
                  <a:srgbClr val="FF0000"/>
                </a:solidFill>
              </a:rPr>
              <a:t>. </a:t>
            </a:r>
          </a:p>
          <a:p>
            <a:endParaRPr lang="en-US" sz="2000" dirty="0" smtClean="0"/>
          </a:p>
          <a:p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404813"/>
            <a:ext cx="4608512" cy="467995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</a:pPr>
            <a:endParaRPr lang="en-GB" sz="28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Brittle</a:t>
            </a:r>
            <a:r>
              <a:rPr lang="en-GB" sz="2800" dirty="0" smtClean="0"/>
              <a:t> </a:t>
            </a:r>
            <a:r>
              <a:rPr lang="en-GB" sz="2800" dirty="0" smtClean="0"/>
              <a:t>materials such as glass do not change shape easily and break before noticeably stretching. </a:t>
            </a:r>
          </a:p>
          <a:p>
            <a:pPr marL="0" indent="0" eaLnBrk="1" hangingPunct="1">
              <a:buFontTx/>
              <a:buNone/>
            </a:pPr>
            <a:endParaRPr lang="en-GB" sz="2800" dirty="0" smtClean="0"/>
          </a:p>
          <a:p>
            <a:pPr marL="0" indent="0" eaLnBrk="1" hangingPunct="1">
              <a:buFontTx/>
              <a:buNone/>
            </a:pPr>
            <a:endParaRPr lang="en-GB" sz="2800" dirty="0" smtClean="0"/>
          </a:p>
          <a:p>
            <a:pPr marL="0" indent="0" eaLnBrk="1" hangingPunct="1">
              <a:buFontTx/>
              <a:buNone/>
            </a:pPr>
            <a:endParaRPr lang="en-GB" sz="28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Resilient</a:t>
            </a:r>
            <a:r>
              <a:rPr lang="en-GB" sz="2800" dirty="0" smtClean="0"/>
              <a:t> materials do not break easily.</a:t>
            </a:r>
          </a:p>
        </p:txBody>
      </p:sp>
      <p:graphicFrame>
        <p:nvGraphicFramePr>
          <p:cNvPr id="7171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292725" y="763588"/>
          <a:ext cx="3381375" cy="345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Bitmap Image" r:id="rId4" imgW="3381847" imgH="3457143" progId="Paint.Picture">
                  <p:embed/>
                </p:oleObj>
              </mc:Choice>
              <mc:Fallback>
                <p:oleObj name="Bitmap Image" r:id="rId4" imgW="3381847" imgH="3457143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763588"/>
                        <a:ext cx="3381375" cy="345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549275"/>
            <a:ext cx="467995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GB" sz="28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Elastic </a:t>
            </a:r>
            <a:r>
              <a:rPr lang="en-GB" sz="2800" dirty="0" smtClean="0"/>
              <a:t>materials return to their original shape when the forces on them are removed. </a:t>
            </a:r>
          </a:p>
          <a:p>
            <a:pPr marL="0" indent="0" eaLnBrk="1" hangingPunct="1">
              <a:buFontTx/>
              <a:buNone/>
            </a:pPr>
            <a:endParaRPr lang="en-GB" sz="2800" dirty="0" smtClean="0"/>
          </a:p>
          <a:p>
            <a:pPr marL="0" indent="0" eaLnBrk="1" hangingPunct="1">
              <a:buFontTx/>
              <a:buNone/>
            </a:pPr>
            <a:endParaRPr lang="en-GB" sz="2800" dirty="0" smtClean="0"/>
          </a:p>
          <a:p>
            <a:pPr marL="0" indent="0" eaLnBrk="1" hangingPunct="1">
              <a:buFontTx/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Plastic</a:t>
            </a:r>
            <a:r>
              <a:rPr lang="en-GB" sz="2800" dirty="0" smtClean="0"/>
              <a:t> materials retain their new shape.</a:t>
            </a:r>
          </a:p>
        </p:txBody>
      </p:sp>
      <p:pic>
        <p:nvPicPr>
          <p:cNvPr id="360456" name="Picture 8" descr="plasticine%20man%20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012160" y="2996952"/>
            <a:ext cx="1895475" cy="2187575"/>
          </a:xfrm>
          <a:noFill/>
        </p:spPr>
      </p:pic>
      <p:graphicFrame>
        <p:nvGraphicFramePr>
          <p:cNvPr id="360459" name="Object 11"/>
          <p:cNvGraphicFramePr>
            <a:graphicFrameLocks noChangeAspect="1"/>
          </p:cNvGraphicFramePr>
          <p:nvPr/>
        </p:nvGraphicFramePr>
        <p:xfrm>
          <a:off x="5724525" y="765175"/>
          <a:ext cx="2200275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Bitmap Image" r:id="rId5" imgW="2200582" imgH="1104762" progId="Paint.Picture">
                  <p:embed/>
                </p:oleObj>
              </mc:Choice>
              <mc:Fallback>
                <p:oleObj name="Bitmap Image" r:id="rId5" imgW="2200582" imgH="1104762" progId="Paint.Picture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765175"/>
                        <a:ext cx="2200275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/>
              <a:t>Stretching Springs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052513"/>
            <a:ext cx="4764088" cy="48148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b="1" smtClean="0"/>
              <a:t>Experimental procedure: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1. Place the weight holder only on the spring and note the position of the pin against the metre rule.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2. Add 1N (100g) to the holder and note the new position of the pin.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3. Calculate the extension of the spring.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4. Repeat stages 1 to 3 for 2N, 3N, 4N, 5N and 6N. </a:t>
            </a:r>
            <a:r>
              <a:rPr lang="en-GB" sz="2400" b="1" smtClean="0">
                <a:solidFill>
                  <a:srgbClr val="FF0000"/>
                </a:solidFill>
              </a:rPr>
              <a:t>DO NOT EXCEED 6N.</a:t>
            </a:r>
            <a:endParaRPr lang="en-GB" sz="2000" b="1" smtClean="0">
              <a:solidFill>
                <a:srgbClr val="FF0000"/>
              </a:solidFill>
            </a:endParaRPr>
          </a:p>
        </p:txBody>
      </p:sp>
      <p:grpSp>
        <p:nvGrpSpPr>
          <p:cNvPr id="345123" name="Group 35"/>
          <p:cNvGrpSpPr>
            <a:grpSpLocks/>
          </p:cNvGrpSpPr>
          <p:nvPr/>
        </p:nvGrpSpPr>
        <p:grpSpPr bwMode="auto">
          <a:xfrm>
            <a:off x="5795963" y="1052513"/>
            <a:ext cx="2808287" cy="4535487"/>
            <a:chOff x="3651" y="845"/>
            <a:chExt cx="1769" cy="2857"/>
          </a:xfrm>
        </p:grpSpPr>
        <p:sp>
          <p:nvSpPr>
            <p:cNvPr id="9221" name="Rectangle 33" descr="Light horizontal"/>
            <p:cNvSpPr>
              <a:spLocks noChangeArrowheads="1"/>
            </p:cNvSpPr>
            <p:nvPr/>
          </p:nvSpPr>
          <p:spPr bwMode="auto">
            <a:xfrm>
              <a:off x="3651" y="845"/>
              <a:ext cx="318" cy="2767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Text Box 13"/>
            <p:cNvSpPr txBox="1">
              <a:spLocks noChangeArrowheads="1"/>
            </p:cNvSpPr>
            <p:nvPr/>
          </p:nvSpPr>
          <p:spPr bwMode="auto">
            <a:xfrm>
              <a:off x="3923" y="3294"/>
              <a:ext cx="90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b="1"/>
                <a:t>metre rule</a:t>
              </a:r>
            </a:p>
          </p:txBody>
        </p:sp>
        <p:sp>
          <p:nvSpPr>
            <p:cNvPr id="9223" name="Text Box 16"/>
            <p:cNvSpPr txBox="1">
              <a:spLocks noChangeArrowheads="1"/>
            </p:cNvSpPr>
            <p:nvPr/>
          </p:nvSpPr>
          <p:spPr bwMode="auto">
            <a:xfrm>
              <a:off x="4332" y="2976"/>
              <a:ext cx="53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/>
                <a:t>pin</a:t>
              </a:r>
            </a:p>
          </p:txBody>
        </p:sp>
        <p:sp>
          <p:nvSpPr>
            <p:cNvPr id="9224" name="Rectangle 23"/>
            <p:cNvSpPr>
              <a:spLocks noChangeArrowheads="1"/>
            </p:cNvSpPr>
            <p:nvPr/>
          </p:nvSpPr>
          <p:spPr bwMode="auto">
            <a:xfrm>
              <a:off x="3923" y="3612"/>
              <a:ext cx="1497" cy="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Rectangle 24"/>
            <p:cNvSpPr>
              <a:spLocks noChangeArrowheads="1"/>
            </p:cNvSpPr>
            <p:nvPr/>
          </p:nvSpPr>
          <p:spPr bwMode="auto">
            <a:xfrm>
              <a:off x="5057" y="845"/>
              <a:ext cx="91" cy="276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Rectangle 25"/>
            <p:cNvSpPr>
              <a:spLocks noChangeArrowheads="1"/>
            </p:cNvSpPr>
            <p:nvPr/>
          </p:nvSpPr>
          <p:spPr bwMode="auto">
            <a:xfrm>
              <a:off x="4195" y="1026"/>
              <a:ext cx="1134" cy="9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27" name="Picture 27" descr="Image:Spring Sample.png">
              <a:hlinkClick r:id="rId3" tooltip="Image:Spring Sample.png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59" y="1253"/>
              <a:ext cx="720" cy="1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8" name="Line 28"/>
            <p:cNvSpPr>
              <a:spLocks noChangeShapeType="1"/>
            </p:cNvSpPr>
            <p:nvPr/>
          </p:nvSpPr>
          <p:spPr bwMode="auto">
            <a:xfrm>
              <a:off x="4422" y="1117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9229" name="Line 29"/>
            <p:cNvSpPr>
              <a:spLocks noChangeShapeType="1"/>
            </p:cNvSpPr>
            <p:nvPr/>
          </p:nvSpPr>
          <p:spPr bwMode="auto">
            <a:xfrm>
              <a:off x="4422" y="2160"/>
              <a:ext cx="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9230" name="Rectangle 30"/>
            <p:cNvSpPr>
              <a:spLocks noChangeArrowheads="1"/>
            </p:cNvSpPr>
            <p:nvPr/>
          </p:nvSpPr>
          <p:spPr bwMode="auto">
            <a:xfrm>
              <a:off x="4150" y="2478"/>
              <a:ext cx="544" cy="9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1" name="Rectangle 31"/>
            <p:cNvSpPr>
              <a:spLocks noChangeArrowheads="1"/>
            </p:cNvSpPr>
            <p:nvPr/>
          </p:nvSpPr>
          <p:spPr bwMode="auto">
            <a:xfrm>
              <a:off x="4150" y="2568"/>
              <a:ext cx="544" cy="9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" name="Line 32"/>
            <p:cNvSpPr>
              <a:spLocks noChangeShapeType="1"/>
            </p:cNvSpPr>
            <p:nvPr/>
          </p:nvSpPr>
          <p:spPr bwMode="auto">
            <a:xfrm flipH="1">
              <a:off x="3742" y="2659"/>
              <a:ext cx="9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9233" name="Text Box 10"/>
            <p:cNvSpPr txBox="1">
              <a:spLocks noChangeArrowheads="1"/>
            </p:cNvSpPr>
            <p:nvPr/>
          </p:nvSpPr>
          <p:spPr bwMode="auto">
            <a:xfrm>
              <a:off x="4604" y="1616"/>
              <a:ext cx="713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/>
                <a:t>spring</a:t>
              </a:r>
            </a:p>
          </p:txBody>
        </p:sp>
        <p:sp>
          <p:nvSpPr>
            <p:cNvPr id="9234" name="Text Box 11"/>
            <p:cNvSpPr txBox="1">
              <a:spLocks noChangeArrowheads="1"/>
            </p:cNvSpPr>
            <p:nvPr/>
          </p:nvSpPr>
          <p:spPr bwMode="auto">
            <a:xfrm>
              <a:off x="4649" y="2251"/>
              <a:ext cx="731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/>
                <a:t>weights</a:t>
              </a:r>
            </a:p>
          </p:txBody>
        </p:sp>
        <p:sp>
          <p:nvSpPr>
            <p:cNvPr id="9235" name="Line 34"/>
            <p:cNvSpPr>
              <a:spLocks noChangeShapeType="1"/>
            </p:cNvSpPr>
            <p:nvPr/>
          </p:nvSpPr>
          <p:spPr bwMode="auto">
            <a:xfrm flipH="1" flipV="1">
              <a:off x="4059" y="2704"/>
              <a:ext cx="273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MX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/>
              <a:t>Typical results</a:t>
            </a:r>
          </a:p>
        </p:txBody>
      </p:sp>
      <p:graphicFrame>
        <p:nvGraphicFramePr>
          <p:cNvPr id="347201" name="Group 65"/>
          <p:cNvGraphicFramePr>
            <a:graphicFrameLocks noGrp="1"/>
          </p:cNvGraphicFramePr>
          <p:nvPr/>
        </p:nvGraphicFramePr>
        <p:xfrm>
          <a:off x="639763" y="1046163"/>
          <a:ext cx="8045450" cy="4554536"/>
        </p:xfrm>
        <a:graphic>
          <a:graphicData uri="http://schemas.openxmlformats.org/drawingml/2006/table">
            <a:tbl>
              <a:tblPr/>
              <a:tblGrid>
                <a:gridCol w="2011362"/>
                <a:gridCol w="2012950"/>
                <a:gridCol w="2009775"/>
                <a:gridCol w="2011363"/>
              </a:tblGrid>
              <a:tr h="10059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Pin position with holder only (mm)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Added weight or Force (N)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Pin position with weight (mm)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Extension (mm)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7202" name="Rectangle 66"/>
          <p:cNvSpPr>
            <a:spLocks noChangeArrowheads="1"/>
          </p:cNvSpPr>
          <p:nvPr/>
        </p:nvSpPr>
        <p:spPr bwMode="auto">
          <a:xfrm>
            <a:off x="1131888" y="2147888"/>
            <a:ext cx="6967537" cy="40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7203" name="Rectangle 67"/>
          <p:cNvSpPr>
            <a:spLocks noChangeArrowheads="1"/>
          </p:cNvSpPr>
          <p:nvPr/>
        </p:nvSpPr>
        <p:spPr bwMode="auto">
          <a:xfrm>
            <a:off x="1187624" y="2780928"/>
            <a:ext cx="6996112" cy="27574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202" grpId="0" animBg="1"/>
      <p:bldP spid="34720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/>
              <a:t>Force against extension graph</a:t>
            </a:r>
          </a:p>
        </p:txBody>
      </p:sp>
      <p:grpSp>
        <p:nvGrpSpPr>
          <p:cNvPr id="349238" name="Group 54"/>
          <p:cNvGrpSpPr>
            <a:grpSpLocks/>
          </p:cNvGrpSpPr>
          <p:nvPr/>
        </p:nvGrpSpPr>
        <p:grpSpPr bwMode="auto">
          <a:xfrm>
            <a:off x="1908175" y="1196975"/>
            <a:ext cx="4968875" cy="4429125"/>
            <a:chOff x="839" y="799"/>
            <a:chExt cx="3130" cy="2790"/>
          </a:xfrm>
        </p:grpSpPr>
        <p:sp>
          <p:nvSpPr>
            <p:cNvPr id="11269" name="Line 48"/>
            <p:cNvSpPr>
              <a:spLocks noChangeShapeType="1"/>
            </p:cNvSpPr>
            <p:nvPr/>
          </p:nvSpPr>
          <p:spPr bwMode="auto">
            <a:xfrm flipV="1">
              <a:off x="1247" y="799"/>
              <a:ext cx="0" cy="25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1270" name="Line 49"/>
            <p:cNvSpPr>
              <a:spLocks noChangeShapeType="1"/>
            </p:cNvSpPr>
            <p:nvPr/>
          </p:nvSpPr>
          <p:spPr bwMode="auto">
            <a:xfrm>
              <a:off x="1111" y="3249"/>
              <a:ext cx="285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1271" name="Text Box 50"/>
            <p:cNvSpPr txBox="1">
              <a:spLocks noChangeArrowheads="1"/>
            </p:cNvSpPr>
            <p:nvPr/>
          </p:nvSpPr>
          <p:spPr bwMode="auto">
            <a:xfrm>
              <a:off x="1111" y="3339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b="1"/>
                <a:t>0</a:t>
              </a:r>
            </a:p>
          </p:txBody>
        </p:sp>
        <p:sp>
          <p:nvSpPr>
            <p:cNvPr id="11272" name="Text Box 51"/>
            <p:cNvSpPr txBox="1">
              <a:spLocks noChangeArrowheads="1"/>
            </p:cNvSpPr>
            <p:nvPr/>
          </p:nvSpPr>
          <p:spPr bwMode="auto">
            <a:xfrm rot="-5400000">
              <a:off x="510" y="1219"/>
              <a:ext cx="90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b="1"/>
                <a:t>Force (N)</a:t>
              </a:r>
            </a:p>
          </p:txBody>
        </p:sp>
        <p:sp>
          <p:nvSpPr>
            <p:cNvPr id="11273" name="Text Box 52"/>
            <p:cNvSpPr txBox="1">
              <a:spLocks noChangeArrowheads="1"/>
            </p:cNvSpPr>
            <p:nvPr/>
          </p:nvSpPr>
          <p:spPr bwMode="auto">
            <a:xfrm>
              <a:off x="884" y="3113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b="1"/>
                <a:t>0</a:t>
              </a:r>
            </a:p>
          </p:txBody>
        </p:sp>
        <p:sp>
          <p:nvSpPr>
            <p:cNvPr id="11274" name="Text Box 53"/>
            <p:cNvSpPr txBox="1">
              <a:spLocks noChangeArrowheads="1"/>
            </p:cNvSpPr>
            <p:nvPr/>
          </p:nvSpPr>
          <p:spPr bwMode="auto">
            <a:xfrm>
              <a:off x="2290" y="3294"/>
              <a:ext cx="14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b="1"/>
                <a:t>Extension (mm)</a:t>
              </a:r>
            </a:p>
          </p:txBody>
        </p:sp>
      </p:grpSp>
      <p:sp>
        <p:nvSpPr>
          <p:cNvPr id="349239" name="Line 55"/>
          <p:cNvSpPr>
            <a:spLocks noChangeShapeType="1"/>
          </p:cNvSpPr>
          <p:nvPr/>
        </p:nvSpPr>
        <p:spPr bwMode="auto">
          <a:xfrm flipV="1">
            <a:off x="2555875" y="1412875"/>
            <a:ext cx="3529013" cy="36734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Comic Sans">
    <a:majorFont>
      <a:latin typeface="Comic Sans MS"/>
      <a:ea typeface=""/>
      <a:cs typeface=""/>
    </a:majorFont>
    <a:minorFont>
      <a:latin typeface="Comic Sans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Comic Sans">
    <a:majorFont>
      <a:latin typeface="Comic Sans MS"/>
      <a:ea typeface=""/>
      <a:cs typeface=""/>
    </a:majorFont>
    <a:minorFont>
      <a:latin typeface="Comic Sans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7236</TotalTime>
  <Words>970</Words>
  <Application>Microsoft Office PowerPoint</Application>
  <PresentationFormat>On-screen Show (4:3)</PresentationFormat>
  <Paragraphs>222</Paragraphs>
  <Slides>22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Bitmap Image</vt:lpstr>
      <vt:lpstr>IGCSE PHYSICS  Forces – Hooke’s Law </vt:lpstr>
      <vt:lpstr> IGCSE Specification</vt:lpstr>
      <vt:lpstr>Changing shape</vt:lpstr>
      <vt:lpstr>Hooke’s Law Glossary</vt:lpstr>
      <vt:lpstr>PowerPoint Presentation</vt:lpstr>
      <vt:lpstr>PowerPoint Presentation</vt:lpstr>
      <vt:lpstr>Stretching Springs</vt:lpstr>
      <vt:lpstr>Typical results</vt:lpstr>
      <vt:lpstr>Force against extension graph</vt:lpstr>
      <vt:lpstr>Hooke’s law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</vt:lpstr>
      <vt:lpstr>Elastic limit</vt:lpstr>
      <vt:lpstr>Force against extension graph if the elastic limit is exceeded</vt:lpstr>
      <vt:lpstr>Stretching an elastic band</vt:lpstr>
      <vt:lpstr>PowerPoint Presentation</vt:lpstr>
      <vt:lpstr>USEFUL LINKS</vt:lpstr>
    </vt:vector>
  </TitlesOfParts>
  <Company>St Georges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ZOR</dc:creator>
  <cp:lastModifiedBy>Zorana Nikodijevic</cp:lastModifiedBy>
  <cp:revision>227</cp:revision>
  <cp:lastPrinted>2011-10-23T05:50:19Z</cp:lastPrinted>
  <dcterms:created xsi:type="dcterms:W3CDTF">2008-08-15T17:24:00Z</dcterms:created>
  <dcterms:modified xsi:type="dcterms:W3CDTF">2015-12-18T11:30:37Z</dcterms:modified>
</cp:coreProperties>
</file>