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3AED0FE-B9DC-493B-9F88-6E53784434CF}" type="datetimeFigureOut">
              <a:rPr lang="en-US" smtClean="0"/>
              <a:pPr/>
              <a:t>3/25/2013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43026B0-C8F2-48A4-9750-2EDCB3191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D0FE-B9DC-493B-9F88-6E53784434CF}" type="datetimeFigureOut">
              <a:rPr lang="en-US" smtClean="0"/>
              <a:pPr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26B0-C8F2-48A4-9750-2EDCB3191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D0FE-B9DC-493B-9F88-6E53784434CF}" type="datetimeFigureOut">
              <a:rPr lang="en-US" smtClean="0"/>
              <a:pPr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26B0-C8F2-48A4-9750-2EDCB3191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3AED0FE-B9DC-493B-9F88-6E53784434CF}" type="datetimeFigureOut">
              <a:rPr lang="en-US" smtClean="0"/>
              <a:pPr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26B0-C8F2-48A4-9750-2EDCB3191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3AED0FE-B9DC-493B-9F88-6E53784434CF}" type="datetimeFigureOut">
              <a:rPr lang="en-US" smtClean="0"/>
              <a:pPr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43026B0-C8F2-48A4-9750-2EDCB319199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3AED0FE-B9DC-493B-9F88-6E53784434CF}" type="datetimeFigureOut">
              <a:rPr lang="en-US" smtClean="0"/>
              <a:pPr/>
              <a:t>3/25/2013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43026B0-C8F2-48A4-9750-2EDCB3191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3AED0FE-B9DC-493B-9F88-6E53784434CF}" type="datetimeFigureOut">
              <a:rPr lang="en-US" smtClean="0"/>
              <a:pPr/>
              <a:t>3/25/2013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43026B0-C8F2-48A4-9750-2EDCB3191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ED0FE-B9DC-493B-9F88-6E53784434CF}" type="datetimeFigureOut">
              <a:rPr lang="en-US" smtClean="0"/>
              <a:pPr/>
              <a:t>3/25/2013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026B0-C8F2-48A4-9750-2EDCB3191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3AED0FE-B9DC-493B-9F88-6E53784434CF}" type="datetimeFigureOut">
              <a:rPr lang="en-US" smtClean="0"/>
              <a:pPr/>
              <a:t>3/25/2013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43026B0-C8F2-48A4-9750-2EDCB3191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3AED0FE-B9DC-493B-9F88-6E53784434CF}" type="datetimeFigureOut">
              <a:rPr lang="en-US" smtClean="0"/>
              <a:pPr/>
              <a:t>3/25/2013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43026B0-C8F2-48A4-9750-2EDCB3191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3AED0FE-B9DC-493B-9F88-6E53784434CF}" type="datetimeFigureOut">
              <a:rPr lang="en-US" smtClean="0"/>
              <a:pPr/>
              <a:t>3/25/2013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43026B0-C8F2-48A4-9750-2EDCB3191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3AED0FE-B9DC-493B-9F88-6E53784434CF}" type="datetimeFigureOut">
              <a:rPr lang="en-US" smtClean="0"/>
              <a:pPr/>
              <a:t>3/25/2013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43026B0-C8F2-48A4-9750-2EDCB31919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smtClean="0"/>
              <a:t>POSSESSIVI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aggettivi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pronomi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Proprio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Proprio</a:t>
            </a: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 può sostituire </a:t>
            </a: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suo</a:t>
            </a: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 e</a:t>
            </a: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 loro </a:t>
            </a: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quando si</a:t>
            </a:r>
          </a:p>
          <a:p>
            <a:pPr>
              <a:buNone/>
            </a:pP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riferisce al soggetto della frase:</a:t>
            </a:r>
            <a:endParaRPr lang="en-US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it-IT" dirty="0" smtClean="0"/>
              <a:t>Luca vive solo nel </a:t>
            </a:r>
            <a:r>
              <a:rPr lang="it-IT" b="1" dirty="0" smtClean="0"/>
              <a:t>proprio</a:t>
            </a:r>
            <a:r>
              <a:rPr lang="it-IT" dirty="0" smtClean="0"/>
              <a:t> appartament</a:t>
            </a:r>
            <a:r>
              <a:rPr lang="it-IT" b="1" dirty="0" smtClean="0"/>
              <a:t>o</a:t>
            </a:r>
            <a:r>
              <a:rPr lang="it-IT" dirty="0" smtClean="0"/>
              <a:t>;</a:t>
            </a:r>
          </a:p>
          <a:p>
            <a:pPr>
              <a:buNone/>
            </a:pPr>
            <a:r>
              <a:rPr lang="it-IT" dirty="0" smtClean="0"/>
              <a:t>Marta è gelosa delle </a:t>
            </a:r>
            <a:r>
              <a:rPr lang="it-IT" b="1" dirty="0" smtClean="0"/>
              <a:t>proprie </a:t>
            </a:r>
            <a:r>
              <a:rPr lang="it-IT" dirty="0" smtClean="0"/>
              <a:t>cos</a:t>
            </a:r>
            <a:r>
              <a:rPr lang="it-IT" b="1" dirty="0" smtClean="0"/>
              <a:t>e</a:t>
            </a:r>
            <a:r>
              <a:rPr lang="it-IT" dirty="0" smtClean="0"/>
              <a:t>; </a:t>
            </a:r>
          </a:p>
          <a:p>
            <a:pPr>
              <a:buNone/>
            </a:pPr>
            <a:r>
              <a:rPr lang="it-IT" dirty="0" smtClean="0"/>
              <a:t>I genitori amano i </a:t>
            </a:r>
            <a:r>
              <a:rPr lang="it-IT" b="1" dirty="0" smtClean="0"/>
              <a:t>propri </a:t>
            </a:r>
            <a:r>
              <a:rPr lang="it-IT" dirty="0" smtClean="0"/>
              <a:t>figl</a:t>
            </a:r>
            <a:r>
              <a:rPr lang="it-IT" b="1" dirty="0" smtClean="0"/>
              <a:t>i</a:t>
            </a:r>
            <a:r>
              <a:rPr lang="it-IT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Attenzione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!</a:t>
            </a:r>
          </a:p>
          <a:p>
            <a:pPr>
              <a:buNone/>
            </a:pPr>
            <a:r>
              <a:rPr lang="it-IT" b="1" dirty="0" smtClean="0"/>
              <a:t>L’uso di proprio</a:t>
            </a:r>
            <a:r>
              <a:rPr lang="it-IT" dirty="0" smtClean="0"/>
              <a:t> al posto di suo – loro </a:t>
            </a:r>
            <a:r>
              <a:rPr lang="it-IT" b="1" dirty="0" smtClean="0"/>
              <a:t>è</a:t>
            </a:r>
          </a:p>
          <a:p>
            <a:pPr>
              <a:buNone/>
            </a:pPr>
            <a:r>
              <a:rPr lang="it-IT" b="1" dirty="0" smtClean="0"/>
              <a:t>obbligatorio</a:t>
            </a:r>
            <a:r>
              <a:rPr lang="it-IT" dirty="0" smtClean="0"/>
              <a:t> </a:t>
            </a:r>
            <a:r>
              <a:rPr lang="it-IT" b="1" dirty="0" smtClean="0"/>
              <a:t>solo quando nella frase c’è un</a:t>
            </a:r>
          </a:p>
          <a:p>
            <a:pPr>
              <a:buNone/>
            </a:pPr>
            <a:r>
              <a:rPr lang="it-IT" b="1" dirty="0" smtClean="0"/>
              <a:t>verbo impersonale</a:t>
            </a:r>
            <a:r>
              <a:rPr lang="it-IT" dirty="0" smtClean="0"/>
              <a:t>: </a:t>
            </a:r>
            <a:r>
              <a:rPr lang="it-IT" b="1" dirty="0" smtClean="0"/>
              <a:t>bisogna</a:t>
            </a:r>
            <a:r>
              <a:rPr lang="it-IT" dirty="0" smtClean="0"/>
              <a:t> sempre</a:t>
            </a:r>
          </a:p>
          <a:p>
            <a:pPr>
              <a:buNone/>
            </a:pPr>
            <a:r>
              <a:rPr lang="it-IT" dirty="0" smtClean="0"/>
              <a:t>fare il </a:t>
            </a:r>
            <a:r>
              <a:rPr lang="it-IT" b="1" dirty="0" smtClean="0"/>
              <a:t>proprio</a:t>
            </a:r>
            <a:r>
              <a:rPr lang="it-IT" dirty="0" smtClean="0"/>
              <a:t> dovere.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Altrui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Altrui</a:t>
            </a: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 significa "</a:t>
            </a: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di un altro</a:t>
            </a: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"; "</a:t>
            </a: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di altri</a:t>
            </a: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" e "</a:t>
            </a: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degli</a:t>
            </a:r>
          </a:p>
          <a:p>
            <a:pPr>
              <a:buNone/>
            </a:pP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altri</a:t>
            </a: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" e </a:t>
            </a: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indica un possessore indefinito</a:t>
            </a: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 di</a:t>
            </a:r>
          </a:p>
          <a:p>
            <a:pPr>
              <a:buNone/>
            </a:pP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solito diverso dal soggetto della frase in cui</a:t>
            </a:r>
          </a:p>
          <a:p>
            <a:pPr>
              <a:buNone/>
            </a:pP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viene usato.</a:t>
            </a: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 </a:t>
            </a:r>
          </a:p>
          <a:p>
            <a:pPr>
              <a:buNone/>
            </a:pPr>
            <a:r>
              <a:rPr lang="it-IT" b="1" dirty="0" smtClean="0"/>
              <a:t>È una forma invariabile </a:t>
            </a:r>
            <a:r>
              <a:rPr lang="it-IT" dirty="0" smtClean="0"/>
              <a:t>e viene collocata</a:t>
            </a:r>
          </a:p>
          <a:p>
            <a:pPr>
              <a:buNone/>
            </a:pPr>
            <a:r>
              <a:rPr lang="it-IT" dirty="0" smtClean="0"/>
              <a:t>dopo il nome a cui si riferisce: </a:t>
            </a:r>
          </a:p>
          <a:p>
            <a:pPr>
              <a:buNone/>
            </a:pPr>
            <a:r>
              <a:rPr lang="it-IT" dirty="0" smtClean="0"/>
              <a:t>le cose</a:t>
            </a:r>
            <a:r>
              <a:rPr lang="it-IT" b="1" dirty="0" smtClean="0"/>
              <a:t> altrui</a:t>
            </a:r>
            <a:r>
              <a:rPr lang="it-IT" dirty="0" smtClean="0"/>
              <a:t> (le cose degli altri); </a:t>
            </a:r>
          </a:p>
          <a:p>
            <a:pPr>
              <a:buNone/>
            </a:pPr>
            <a:r>
              <a:rPr lang="it-IT" dirty="0" smtClean="0"/>
              <a:t>il denaro </a:t>
            </a:r>
            <a:r>
              <a:rPr lang="it-IT" b="1" dirty="0" smtClean="0"/>
              <a:t>altrui</a:t>
            </a:r>
            <a:r>
              <a:rPr lang="it-IT" dirty="0" smtClean="0"/>
              <a:t> (il denaro degli altri) ecc..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Esercizio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it-IT" sz="1300" dirty="0" smtClean="0"/>
              <a:t>1. Stasera Arturo esce con  ........................... amici.</a:t>
            </a:r>
          </a:p>
          <a:p>
            <a:pPr>
              <a:buNone/>
            </a:pPr>
            <a:r>
              <a:rPr lang="it-IT" sz="1300" dirty="0" smtClean="0"/>
              <a:t>2. Elena ha perso ........................... passaporto.</a:t>
            </a:r>
          </a:p>
          <a:p>
            <a:pPr>
              <a:buNone/>
            </a:pPr>
            <a:r>
              <a:rPr lang="it-IT" sz="1300" dirty="0" smtClean="0"/>
              <a:t>3. Domenica andiamo a Volterra, verranno anche Mario e Laura con .......................... figli.</a:t>
            </a:r>
          </a:p>
          <a:p>
            <a:pPr>
              <a:buNone/>
            </a:pPr>
            <a:r>
              <a:rPr lang="it-IT" sz="1300" dirty="0" smtClean="0"/>
              <a:t>4. Arturo ha invitato a pranzo ........................... socio con .......................... moglie.</a:t>
            </a:r>
          </a:p>
          <a:p>
            <a:pPr>
              <a:buNone/>
            </a:pPr>
            <a:r>
              <a:rPr lang="it-IT" sz="1300" dirty="0" smtClean="0"/>
              <a:t>5. Avete messo in ordine ............................... camera?</a:t>
            </a:r>
          </a:p>
          <a:p>
            <a:pPr>
              <a:buNone/>
            </a:pPr>
            <a:r>
              <a:rPr lang="it-IT" sz="1300" dirty="0" smtClean="0"/>
              <a:t>6. Prima di partire Elena ha salutato tutti ................................. amici.</a:t>
            </a:r>
          </a:p>
          <a:p>
            <a:pPr>
              <a:buNone/>
            </a:pPr>
            <a:r>
              <a:rPr lang="it-IT" sz="1300" dirty="0" smtClean="0"/>
              <a:t>7. Mario e Laura dicono che ............................. casa è troppo grande.</a:t>
            </a:r>
          </a:p>
          <a:p>
            <a:pPr>
              <a:buNone/>
            </a:pPr>
            <a:r>
              <a:rPr lang="it-IT" sz="1300" dirty="0" smtClean="0"/>
              <a:t>8. Non abbiamo preso l'ombrello, adesso .................... scarpe e ................. vestiti sono tutti </a:t>
            </a:r>
          </a:p>
          <a:p>
            <a:pPr>
              <a:buNone/>
            </a:pPr>
            <a:r>
              <a:rPr lang="it-IT" sz="1300" dirty="0" smtClean="0"/>
              <a:t>    bagnati.</a:t>
            </a:r>
          </a:p>
          <a:p>
            <a:pPr>
              <a:buNone/>
            </a:pPr>
            <a:r>
              <a:rPr lang="it-IT" sz="1300" dirty="0" smtClean="0"/>
              <a:t>9. Signor Neri, ha trovato ................................. occhiali?</a:t>
            </a:r>
          </a:p>
          <a:p>
            <a:pPr>
              <a:buNone/>
            </a:pPr>
            <a:r>
              <a:rPr lang="it-IT" sz="1300" dirty="0" smtClean="0"/>
              <a:t>10. Se vieni a trovarmi, ti presento  ........................... fratello e  ..................... sorella maggiore.</a:t>
            </a:r>
          </a:p>
          <a:p>
            <a:pPr>
              <a:buNone/>
            </a:pPr>
            <a:r>
              <a:rPr lang="it-IT" sz="1300" dirty="0" smtClean="0"/>
              <a:t>11.  ................... amici di Milano mi hanno invitato per il fine settimana e io ho accettato con</a:t>
            </a:r>
          </a:p>
          <a:p>
            <a:pPr>
              <a:buNone/>
            </a:pPr>
            <a:r>
              <a:rPr lang="it-IT" sz="1300" dirty="0" smtClean="0"/>
              <a:t>     piacere  ....................... invito.</a:t>
            </a:r>
          </a:p>
          <a:p>
            <a:pPr>
              <a:buNone/>
            </a:pPr>
            <a:r>
              <a:rPr lang="it-IT" sz="1300" dirty="0" smtClean="0"/>
              <a:t>12. Arturo, a che ora torna da scuola  ................................. sorella?</a:t>
            </a:r>
          </a:p>
          <a:p>
            <a:pPr>
              <a:buNone/>
            </a:pPr>
            <a:r>
              <a:rPr lang="it-IT" sz="1300" dirty="0" smtClean="0"/>
              <a:t>13. Paola è stanca, è andata a casa ................................... .</a:t>
            </a:r>
          </a:p>
          <a:p>
            <a:pPr>
              <a:buNone/>
            </a:pPr>
            <a:r>
              <a:rPr lang="it-IT" sz="1300" dirty="0" smtClean="0"/>
              <a:t>14. Signorina, può darmi il  ................................ numero  cellulare?</a:t>
            </a:r>
          </a:p>
          <a:p>
            <a:pPr>
              <a:buNone/>
            </a:pPr>
            <a:r>
              <a:rPr lang="it-IT" sz="1300" dirty="0" smtClean="0"/>
              <a:t>15. "Che ore sono?" "Non lo so, ............................ orologio è fermo".</a:t>
            </a:r>
          </a:p>
          <a:p>
            <a:pPr>
              <a:buNone/>
            </a:pPr>
            <a:r>
              <a:rPr lang="it-IT" sz="1300" dirty="0" smtClean="0"/>
              <a:t>16. Giorgio, come sta ...................................... padre? E sorelle?</a:t>
            </a:r>
          </a:p>
          <a:p>
            <a:pPr>
              <a:buNone/>
            </a:pPr>
            <a:r>
              <a:rPr lang="it-IT" sz="1300" dirty="0" smtClean="0"/>
              <a:t>17. Ho regalato a Luigi un disco per ................................ compleanno.</a:t>
            </a:r>
            <a:endParaRPr lang="en-US" sz="13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Pronomi</a:t>
            </a:r>
            <a:r>
              <a:rPr lang="en-US" dirty="0" smtClean="0"/>
              <a:t> </a:t>
            </a:r>
            <a:r>
              <a:rPr lang="en-US" dirty="0" err="1" smtClean="0"/>
              <a:t>possessivi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Il pronome possessivo è sempre preceduto dall'articolo,</a:t>
            </a:r>
          </a:p>
          <a:p>
            <a:pPr>
              <a:buNone/>
            </a:pP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anche se si riferisce a nomi di famiglia al singolare.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Tu hai la tua bici, non usare </a:t>
            </a:r>
            <a:r>
              <a:rPr lang="it-IT" u="sng" dirty="0" smtClean="0"/>
              <a:t>la mia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dirty="0" smtClean="0"/>
              <a:t>Questi sono i miei soldi e questi sono </a:t>
            </a:r>
            <a:r>
              <a:rPr lang="it-IT" u="sng" dirty="0" smtClean="0"/>
              <a:t>i vostri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dirty="0" smtClean="0"/>
              <a:t>Bello quel vestito, più bello </a:t>
            </a:r>
            <a:r>
              <a:rPr lang="it-IT" u="sng" dirty="0" smtClean="0"/>
              <a:t>del mio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dirty="0" smtClean="0"/>
              <a:t>Mia sorella ha 17 anni. Quanti anni ha </a:t>
            </a:r>
            <a:r>
              <a:rPr lang="it-IT" u="sng" dirty="0" smtClean="0"/>
              <a:t>la tua</a:t>
            </a:r>
            <a:r>
              <a:rPr lang="it-IT" dirty="0" smtClean="0"/>
              <a:t>?</a:t>
            </a:r>
          </a:p>
          <a:p>
            <a:pPr>
              <a:buNone/>
            </a:pPr>
            <a:r>
              <a:rPr lang="it-IT" u="sng" dirty="0" smtClean="0"/>
              <a:t>Il tuo </a:t>
            </a:r>
            <a:r>
              <a:rPr lang="it-IT" dirty="0" smtClean="0"/>
              <a:t>è il fratello più buono del mondo.</a:t>
            </a:r>
          </a:p>
          <a:p>
            <a:pPr>
              <a:buNone/>
            </a:pPr>
            <a:endParaRPr lang="it-IT" b="1" dirty="0" smtClean="0"/>
          </a:p>
          <a:p>
            <a:pPr>
              <a:buNone/>
            </a:pP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Quando il pronome possessivo è preceduto dal verbo essere,</a:t>
            </a:r>
          </a:p>
          <a:p>
            <a:pPr>
              <a:buNone/>
            </a:pP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l'uso dell'articolo davanti al pronome possessivo è facoltativo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 smtClean="0"/>
          </a:p>
          <a:p>
            <a:pPr>
              <a:buNone/>
            </a:pPr>
            <a:r>
              <a:rPr lang="it-IT" dirty="0" smtClean="0"/>
              <a:t>Mario, questo libro è (il) tuo? Sì, è (il) mio, grazie.</a:t>
            </a:r>
          </a:p>
          <a:p>
            <a:pPr>
              <a:buNone/>
            </a:pPr>
            <a:r>
              <a:rPr lang="it-IT" dirty="0" smtClean="0"/>
              <a:t>Questa è la mia auto e quella è (la) sua.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Esercizio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95463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1100" dirty="0" smtClean="0"/>
              <a:t>1.Queste fotografie sono tue o di Elena? </a:t>
            </a:r>
          </a:p>
          <a:p>
            <a:pPr>
              <a:buNone/>
            </a:pPr>
            <a:r>
              <a:rPr lang="it-IT" sz="1100" dirty="0" smtClean="0"/>
              <a:t>No, non sono  ................. sono .................... . </a:t>
            </a:r>
          </a:p>
          <a:p>
            <a:pPr>
              <a:buNone/>
            </a:pPr>
            <a:endParaRPr lang="it-IT" sz="1100" dirty="0" smtClean="0"/>
          </a:p>
          <a:p>
            <a:pPr>
              <a:buNone/>
            </a:pPr>
            <a:r>
              <a:rPr lang="it-IT" sz="1100" dirty="0" smtClean="0"/>
              <a:t>2. E' vostro questo gatto? Sì è ...................... . </a:t>
            </a:r>
          </a:p>
          <a:p>
            <a:pPr>
              <a:buNone/>
            </a:pPr>
            <a:endParaRPr lang="it-IT" sz="1100" dirty="0" smtClean="0"/>
          </a:p>
          <a:p>
            <a:pPr>
              <a:buNone/>
            </a:pPr>
            <a:r>
              <a:rPr lang="it-IT" sz="1100" dirty="0" smtClean="0"/>
              <a:t>3. Elena, sono tue questi guanti? No, non sono ................. . </a:t>
            </a:r>
          </a:p>
          <a:p>
            <a:pPr>
              <a:buNone/>
            </a:pPr>
            <a:endParaRPr lang="it-IT" sz="1100" dirty="0" smtClean="0"/>
          </a:p>
          <a:p>
            <a:pPr>
              <a:buNone/>
            </a:pPr>
            <a:r>
              <a:rPr lang="it-IT" sz="1100" dirty="0" smtClean="0"/>
              <a:t>4. Posso prendere la tua bici? </a:t>
            </a:r>
          </a:p>
          <a:p>
            <a:pPr>
              <a:buNone/>
            </a:pPr>
            <a:r>
              <a:rPr lang="it-IT" sz="1100" dirty="0" smtClean="0"/>
              <a:t>No, tu hai  bici, perché vuoi prendere ........................ ?</a:t>
            </a:r>
          </a:p>
          <a:p>
            <a:pPr>
              <a:buNone/>
            </a:pPr>
            <a:endParaRPr lang="it-IT" sz="1100" dirty="0" smtClean="0"/>
          </a:p>
          <a:p>
            <a:pPr>
              <a:buNone/>
            </a:pPr>
            <a:r>
              <a:rPr lang="it-IT" sz="1100" dirty="0" smtClean="0"/>
              <a:t>5. Sono questi i nostri soldi? </a:t>
            </a:r>
          </a:p>
          <a:p>
            <a:pPr>
              <a:buNone/>
            </a:pPr>
            <a:r>
              <a:rPr lang="it-IT" sz="1100" dirty="0" smtClean="0"/>
              <a:t>No, questi sono i miei e quelli sono .......................... .</a:t>
            </a:r>
          </a:p>
          <a:p>
            <a:pPr>
              <a:buNone/>
            </a:pPr>
            <a:endParaRPr lang="it-IT" sz="1100" dirty="0" smtClean="0"/>
          </a:p>
          <a:p>
            <a:pPr>
              <a:buNone/>
            </a:pPr>
            <a:r>
              <a:rPr lang="it-IT" sz="1100" dirty="0" smtClean="0"/>
              <a:t>7. Questi libri sono degli studenti? </a:t>
            </a:r>
          </a:p>
          <a:p>
            <a:pPr>
              <a:buNone/>
            </a:pPr>
            <a:r>
              <a:rPr lang="it-IT" sz="1100" dirty="0" smtClean="0"/>
              <a:t>No, non sono loro sono ..................... .  </a:t>
            </a:r>
          </a:p>
          <a:p>
            <a:pPr>
              <a:buNone/>
            </a:pPr>
            <a:endParaRPr lang="it-IT" sz="1100" dirty="0" smtClean="0"/>
          </a:p>
          <a:p>
            <a:pPr>
              <a:buNone/>
            </a:pPr>
            <a:r>
              <a:rPr lang="it-IT" sz="1100" dirty="0" smtClean="0"/>
              <a:t>8. Sono di tuo padre questi sigari? Sì, sono ...................... .  </a:t>
            </a:r>
          </a:p>
          <a:p>
            <a:pPr>
              <a:buNone/>
            </a:pPr>
            <a:endParaRPr lang="it-IT" sz="1100" dirty="0" smtClean="0"/>
          </a:p>
          <a:p>
            <a:pPr>
              <a:buNone/>
            </a:pPr>
            <a:r>
              <a:rPr lang="it-IT" sz="1100" dirty="0" smtClean="0"/>
              <a:t>9. Signora, è sua questo scialle? </a:t>
            </a:r>
          </a:p>
          <a:p>
            <a:pPr>
              <a:buNone/>
            </a:pPr>
            <a:r>
              <a:rPr lang="it-IT" sz="1100" dirty="0" smtClean="0"/>
              <a:t>No, non è ..................... , me lo ha prestato Elena.</a:t>
            </a:r>
          </a:p>
          <a:p>
            <a:pPr>
              <a:buNone/>
            </a:pPr>
            <a:endParaRPr lang="it-IT" sz="1100" dirty="0" smtClean="0"/>
          </a:p>
          <a:p>
            <a:pPr>
              <a:buNone/>
            </a:pPr>
            <a:r>
              <a:rPr lang="it-IT" sz="1100" dirty="0" smtClean="0"/>
              <a:t>10. E' di Luigi questo cappello? Sì è  ........................... .</a:t>
            </a:r>
          </a:p>
          <a:p>
            <a:pPr>
              <a:buNone/>
            </a:pPr>
            <a:endParaRPr lang="it-IT" sz="1100" dirty="0" smtClean="0"/>
          </a:p>
          <a:p>
            <a:pPr>
              <a:buNone/>
            </a:pPr>
            <a:r>
              <a:rPr lang="it-IT" sz="1100" dirty="0" smtClean="0"/>
              <a:t>11. Sono dei tuoi fratelli questi CD?  </a:t>
            </a:r>
          </a:p>
          <a:p>
            <a:pPr>
              <a:buNone/>
            </a:pPr>
            <a:r>
              <a:rPr lang="it-IT" sz="1100" dirty="0" smtClean="0"/>
              <a:t>No, non sono .................. , sono....................... .  </a:t>
            </a:r>
            <a:endParaRPr lang="en-US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cosa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Gli aggettivi possessivi </a:t>
            </a: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esprimono </a:t>
            </a:r>
          </a:p>
          <a:p>
            <a:pPr>
              <a:buNone/>
            </a:pP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un</a:t>
            </a:r>
            <a:r>
              <a:rPr lang="it-IT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 </a:t>
            </a: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rapporto di </a:t>
            </a:r>
            <a:r>
              <a:rPr lang="it-IT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possesso</a:t>
            </a:r>
            <a:r>
              <a:rPr lang="it-IT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, </a:t>
            </a:r>
            <a:r>
              <a:rPr lang="it-IT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di </a:t>
            </a: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amicizia </a:t>
            </a: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</a:t>
            </a:r>
            <a:r>
              <a:rPr lang="it-IT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 </a:t>
            </a: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di</a:t>
            </a:r>
          </a:p>
          <a:p>
            <a:pPr>
              <a:buNone/>
            </a:pP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vicinanza</a:t>
            </a:r>
            <a:r>
              <a:rPr lang="it-IT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 </a:t>
            </a:r>
            <a:endParaRPr lang="it-IT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 smtClean="0"/>
              <a:t>Indicano a </a:t>
            </a:r>
            <a:r>
              <a:rPr lang="it-IT" dirty="0"/>
              <a:t>chi appartiene una cosa o </a:t>
            </a:r>
            <a:r>
              <a:rPr lang="it-IT" dirty="0" smtClean="0"/>
              <a:t>chi</a:t>
            </a:r>
          </a:p>
          <a:p>
            <a:pPr>
              <a:buNone/>
            </a:pPr>
            <a:r>
              <a:rPr lang="it-IT" dirty="0" smtClean="0"/>
              <a:t>ha </a:t>
            </a:r>
            <a:r>
              <a:rPr lang="it-IT" dirty="0"/>
              <a:t>una </a:t>
            </a:r>
            <a:r>
              <a:rPr lang="it-IT" dirty="0" smtClean="0"/>
              <a:t>relazione con </a:t>
            </a:r>
            <a:r>
              <a:rPr lang="it-IT" dirty="0"/>
              <a:t>una persona.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err="1" smtClean="0"/>
              <a:t>Maschile</a:t>
            </a:r>
            <a:r>
              <a:rPr lang="en-US" sz="3600" dirty="0" smtClean="0"/>
              <a:t> </a:t>
            </a:r>
            <a:r>
              <a:rPr lang="en-US" sz="3600" dirty="0" err="1" smtClean="0"/>
              <a:t>singolare</a:t>
            </a:r>
            <a:r>
              <a:rPr lang="en-US" sz="3600" dirty="0" smtClean="0"/>
              <a:t> → </a:t>
            </a:r>
            <a:r>
              <a:rPr lang="en-US" sz="3600" dirty="0" err="1" smtClean="0"/>
              <a:t>maschile</a:t>
            </a:r>
            <a:r>
              <a:rPr lang="en-US" sz="3600" dirty="0" smtClean="0"/>
              <a:t> </a:t>
            </a:r>
            <a:r>
              <a:rPr lang="en-US" sz="3600" dirty="0" err="1" smtClean="0"/>
              <a:t>plurale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1. il mio amico – i miei amici</a:t>
            </a:r>
          </a:p>
          <a:p>
            <a:pPr>
              <a:buNone/>
            </a:pPr>
            <a:r>
              <a:rPr lang="it-IT" dirty="0" smtClean="0"/>
              <a:t>2. il tuo amico – i tuoi amici</a:t>
            </a:r>
          </a:p>
          <a:p>
            <a:pPr>
              <a:buNone/>
            </a:pPr>
            <a:r>
              <a:rPr lang="it-IT" dirty="0" smtClean="0"/>
              <a:t>3. il suo amico – i suoi amici (di lei, di lui)</a:t>
            </a:r>
          </a:p>
          <a:p>
            <a:pPr>
              <a:buNone/>
            </a:pPr>
            <a:r>
              <a:rPr lang="it-IT" dirty="0" smtClean="0"/>
              <a:t>    il Suo amico – i Suoi amici (di Lei)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1. il nostro amico – i nostri amici</a:t>
            </a:r>
          </a:p>
          <a:p>
            <a:pPr>
              <a:buNone/>
            </a:pPr>
            <a:r>
              <a:rPr lang="it-IT" dirty="0" smtClean="0"/>
              <a:t>2. il vostro amico – i vostri amici</a:t>
            </a:r>
          </a:p>
          <a:p>
            <a:pPr>
              <a:buNone/>
            </a:pPr>
            <a:r>
              <a:rPr lang="it-IT" dirty="0" smtClean="0"/>
              <a:t>3. il loro amico – i loro amici </a:t>
            </a:r>
            <a:r>
              <a:rPr lang="en-US" dirty="0" smtClean="0"/>
              <a:t>(inv)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err="1" smtClean="0"/>
              <a:t>Femminile</a:t>
            </a:r>
            <a:r>
              <a:rPr lang="en-US" sz="3000" dirty="0" smtClean="0"/>
              <a:t> </a:t>
            </a:r>
            <a:r>
              <a:rPr lang="en-US" sz="3000" dirty="0" err="1" smtClean="0"/>
              <a:t>singolare</a:t>
            </a:r>
            <a:r>
              <a:rPr lang="en-US" sz="3000" dirty="0" smtClean="0"/>
              <a:t> → </a:t>
            </a:r>
            <a:r>
              <a:rPr lang="en-US" sz="3000" dirty="0" err="1" smtClean="0"/>
              <a:t>feminnile</a:t>
            </a:r>
            <a:r>
              <a:rPr lang="en-US" sz="3000" dirty="0" smtClean="0"/>
              <a:t> </a:t>
            </a:r>
            <a:r>
              <a:rPr lang="en-US" sz="3000" dirty="0" err="1" smtClean="0"/>
              <a:t>plurale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8358" indent="-514350">
              <a:buNone/>
            </a:pPr>
            <a:r>
              <a:rPr lang="en-US" dirty="0" smtClean="0"/>
              <a:t>1. la </a:t>
            </a:r>
            <a:r>
              <a:rPr lang="en-US" dirty="0" err="1" smtClean="0"/>
              <a:t>mia</a:t>
            </a:r>
            <a:r>
              <a:rPr lang="en-US" dirty="0" smtClean="0"/>
              <a:t> </a:t>
            </a:r>
            <a:r>
              <a:rPr lang="en-US" dirty="0" err="1" smtClean="0"/>
              <a:t>amica</a:t>
            </a:r>
            <a:r>
              <a:rPr lang="en-US" dirty="0" smtClean="0"/>
              <a:t> – le </a:t>
            </a:r>
            <a:r>
              <a:rPr lang="en-US" dirty="0" err="1" smtClean="0"/>
              <a:t>mie</a:t>
            </a:r>
            <a:r>
              <a:rPr lang="en-US" dirty="0" smtClean="0"/>
              <a:t> </a:t>
            </a:r>
            <a:r>
              <a:rPr lang="en-US" dirty="0" err="1" smtClean="0"/>
              <a:t>amiche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2. la </a:t>
            </a:r>
            <a:r>
              <a:rPr lang="en-US" dirty="0" err="1" smtClean="0"/>
              <a:t>tua</a:t>
            </a:r>
            <a:r>
              <a:rPr lang="en-US" dirty="0" smtClean="0"/>
              <a:t> </a:t>
            </a:r>
            <a:r>
              <a:rPr lang="en-US" dirty="0" err="1" smtClean="0"/>
              <a:t>amica</a:t>
            </a:r>
            <a:r>
              <a:rPr lang="en-US" dirty="0" smtClean="0"/>
              <a:t> – le </a:t>
            </a:r>
            <a:r>
              <a:rPr lang="en-US" dirty="0" err="1" smtClean="0"/>
              <a:t>tue</a:t>
            </a:r>
            <a:r>
              <a:rPr lang="en-US" dirty="0" smtClean="0"/>
              <a:t> </a:t>
            </a:r>
            <a:r>
              <a:rPr lang="en-US" dirty="0" err="1" smtClean="0"/>
              <a:t>amiche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3. la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amica</a:t>
            </a:r>
            <a:r>
              <a:rPr lang="en-US" dirty="0" smtClean="0"/>
              <a:t> – le sue </a:t>
            </a:r>
            <a:r>
              <a:rPr lang="en-US" dirty="0" err="1" smtClean="0"/>
              <a:t>amiche</a:t>
            </a:r>
            <a:r>
              <a:rPr lang="en-US" dirty="0" smtClean="0"/>
              <a:t> (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lui,di</a:t>
            </a:r>
            <a:r>
              <a:rPr lang="en-US" dirty="0" smtClean="0"/>
              <a:t> lei)</a:t>
            </a:r>
          </a:p>
          <a:p>
            <a:pPr>
              <a:buNone/>
            </a:pPr>
            <a:r>
              <a:rPr lang="en-US" dirty="0" smtClean="0"/>
              <a:t>    la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amica</a:t>
            </a:r>
            <a:r>
              <a:rPr lang="en-US" dirty="0" smtClean="0"/>
              <a:t> – le Sue </a:t>
            </a:r>
            <a:r>
              <a:rPr lang="en-US" dirty="0" err="1" smtClean="0"/>
              <a:t>amiche</a:t>
            </a:r>
            <a:r>
              <a:rPr lang="en-US" dirty="0" smtClean="0"/>
              <a:t> (</a:t>
            </a:r>
            <a:r>
              <a:rPr lang="en-US" dirty="0" err="1" smtClean="0"/>
              <a:t>di</a:t>
            </a:r>
            <a:r>
              <a:rPr lang="en-US" dirty="0" smtClean="0"/>
              <a:t> Lei)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1. La nostra </a:t>
            </a:r>
            <a:r>
              <a:rPr lang="en-US" dirty="0" err="1" smtClean="0"/>
              <a:t>amica</a:t>
            </a:r>
            <a:r>
              <a:rPr lang="en-US" dirty="0" smtClean="0"/>
              <a:t> – le </a:t>
            </a:r>
            <a:r>
              <a:rPr lang="en-US" dirty="0" err="1" smtClean="0"/>
              <a:t>nostre</a:t>
            </a:r>
            <a:r>
              <a:rPr lang="en-US" dirty="0" smtClean="0"/>
              <a:t> </a:t>
            </a:r>
            <a:r>
              <a:rPr lang="en-US" dirty="0" err="1" smtClean="0"/>
              <a:t>amiche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2. la </a:t>
            </a:r>
            <a:r>
              <a:rPr lang="en-US" dirty="0" err="1" smtClean="0"/>
              <a:t>vosta</a:t>
            </a:r>
            <a:r>
              <a:rPr lang="en-US" dirty="0" smtClean="0"/>
              <a:t> </a:t>
            </a:r>
            <a:r>
              <a:rPr lang="en-US" dirty="0" err="1" smtClean="0"/>
              <a:t>amica</a:t>
            </a:r>
            <a:r>
              <a:rPr lang="en-US" dirty="0" smtClean="0"/>
              <a:t> – le </a:t>
            </a:r>
            <a:r>
              <a:rPr lang="en-US" dirty="0" err="1" smtClean="0"/>
              <a:t>vostre</a:t>
            </a:r>
            <a:r>
              <a:rPr lang="en-US" dirty="0" smtClean="0"/>
              <a:t> </a:t>
            </a:r>
            <a:r>
              <a:rPr lang="en-US" dirty="0" err="1" smtClean="0"/>
              <a:t>amiche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3. la </a:t>
            </a:r>
            <a:r>
              <a:rPr lang="en-US" dirty="0" err="1" smtClean="0"/>
              <a:t>loro</a:t>
            </a:r>
            <a:r>
              <a:rPr lang="en-US" dirty="0" smtClean="0"/>
              <a:t> </a:t>
            </a:r>
            <a:r>
              <a:rPr lang="en-US" dirty="0" err="1" smtClean="0"/>
              <a:t>amica</a:t>
            </a:r>
            <a:r>
              <a:rPr lang="en-US" dirty="0" smtClean="0"/>
              <a:t> – le </a:t>
            </a:r>
            <a:r>
              <a:rPr lang="en-US" dirty="0" err="1" smtClean="0"/>
              <a:t>loro</a:t>
            </a:r>
            <a:r>
              <a:rPr lang="en-US" dirty="0" smtClean="0"/>
              <a:t> </a:t>
            </a:r>
            <a:r>
              <a:rPr lang="en-US" dirty="0" err="1" smtClean="0"/>
              <a:t>amiche</a:t>
            </a:r>
            <a:r>
              <a:rPr lang="en-US" dirty="0" smtClean="0"/>
              <a:t> (inv)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Attenzione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Come tutti gli aggettivi anche quelli</a:t>
            </a:r>
          </a:p>
          <a:p>
            <a:pPr>
              <a:buNone/>
            </a:pPr>
            <a:r>
              <a:rPr lang="it-IT" dirty="0" smtClean="0"/>
              <a:t>possessivi </a:t>
            </a: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concordano nel genere</a:t>
            </a:r>
          </a:p>
          <a:p>
            <a:pPr>
              <a:buNone/>
            </a:pPr>
            <a:r>
              <a:rPr lang="it-IT" dirty="0" smtClean="0"/>
              <a:t>(maschile e femminile) e </a:t>
            </a: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nel</a:t>
            </a:r>
          </a:p>
          <a:p>
            <a:pPr>
              <a:buNone/>
            </a:pP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numero</a:t>
            </a:r>
            <a:r>
              <a:rPr lang="it-IT" dirty="0" smtClean="0"/>
              <a:t> (plurale e singolare) del nome a</a:t>
            </a:r>
          </a:p>
          <a:p>
            <a:pPr>
              <a:buNone/>
            </a:pPr>
            <a:r>
              <a:rPr lang="it-IT" dirty="0" smtClean="0"/>
              <a:t>cui si riferiscono.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Qualche esempio: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b="1" dirty="0" smtClean="0"/>
              <a:t>Maschile singolare</a:t>
            </a:r>
            <a:r>
              <a:rPr lang="it-IT" dirty="0" smtClean="0"/>
              <a:t>: </a:t>
            </a:r>
            <a:r>
              <a:rPr lang="it-IT" b="1" dirty="0" smtClean="0"/>
              <a:t>Il</a:t>
            </a:r>
            <a:r>
              <a:rPr lang="it-IT" dirty="0" smtClean="0"/>
              <a:t> </a:t>
            </a:r>
            <a:r>
              <a:rPr lang="it-IT" b="1" dirty="0" smtClean="0"/>
              <a:t>mio</a:t>
            </a:r>
            <a:r>
              <a:rPr lang="it-IT" dirty="0" smtClean="0"/>
              <a:t> libr</a:t>
            </a:r>
            <a:r>
              <a:rPr lang="it-IT" b="1" dirty="0" smtClean="0"/>
              <a:t>o</a:t>
            </a:r>
            <a:r>
              <a:rPr lang="it-IT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it-IT" b="1" dirty="0" smtClean="0"/>
              <a:t>Maschile plurale</a:t>
            </a:r>
            <a:r>
              <a:rPr lang="it-IT" dirty="0" smtClean="0"/>
              <a:t>: </a:t>
            </a:r>
            <a:r>
              <a:rPr lang="it-IT" b="1" dirty="0" smtClean="0"/>
              <a:t>I</a:t>
            </a:r>
            <a:r>
              <a:rPr lang="it-IT" dirty="0" smtClean="0"/>
              <a:t> </a:t>
            </a:r>
            <a:r>
              <a:rPr lang="it-IT" b="1" dirty="0" smtClean="0"/>
              <a:t>miei</a:t>
            </a:r>
            <a:r>
              <a:rPr lang="it-IT" dirty="0" smtClean="0"/>
              <a:t> libr</a:t>
            </a:r>
            <a:r>
              <a:rPr lang="it-IT" b="1" dirty="0" smtClean="0"/>
              <a:t>i.</a:t>
            </a:r>
            <a:endParaRPr lang="en-US" dirty="0" smtClean="0"/>
          </a:p>
          <a:p>
            <a:pPr>
              <a:buNone/>
            </a:pPr>
            <a:r>
              <a:rPr lang="it-IT" b="1" dirty="0" smtClean="0"/>
              <a:t>Femminile singolare</a:t>
            </a:r>
            <a:r>
              <a:rPr lang="it-IT" dirty="0" smtClean="0"/>
              <a:t>:</a:t>
            </a:r>
            <a:r>
              <a:rPr lang="it-IT" b="1" dirty="0" smtClean="0"/>
              <a:t> La</a:t>
            </a:r>
            <a:r>
              <a:rPr lang="it-IT" dirty="0" smtClean="0"/>
              <a:t> </a:t>
            </a:r>
            <a:r>
              <a:rPr lang="it-IT" b="1" dirty="0" smtClean="0"/>
              <a:t>mia</a:t>
            </a:r>
            <a:r>
              <a:rPr lang="it-IT" dirty="0" smtClean="0"/>
              <a:t> cas</a:t>
            </a:r>
            <a:r>
              <a:rPr lang="it-IT" b="1" dirty="0" smtClean="0"/>
              <a:t>a.</a:t>
            </a:r>
            <a:endParaRPr lang="en-US" dirty="0" smtClean="0"/>
          </a:p>
          <a:p>
            <a:pPr>
              <a:buNone/>
            </a:pPr>
            <a:r>
              <a:rPr lang="it-IT" b="1" dirty="0" smtClean="0"/>
              <a:t>Femminile plurale</a:t>
            </a:r>
            <a:r>
              <a:rPr lang="it-IT" dirty="0" smtClean="0"/>
              <a:t>: </a:t>
            </a:r>
            <a:r>
              <a:rPr lang="it-IT" b="1" dirty="0" smtClean="0"/>
              <a:t>Le</a:t>
            </a:r>
            <a:r>
              <a:rPr lang="it-IT" dirty="0" smtClean="0"/>
              <a:t> </a:t>
            </a:r>
            <a:r>
              <a:rPr lang="it-IT" b="1" dirty="0" smtClean="0"/>
              <a:t>mie</a:t>
            </a:r>
            <a:r>
              <a:rPr lang="it-IT" dirty="0" smtClean="0"/>
              <a:t> cas</a:t>
            </a:r>
            <a:r>
              <a:rPr lang="it-IT" b="1" dirty="0" smtClean="0"/>
              <a:t>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ATTENZIONE!!!</a:t>
            </a:r>
            <a:endParaRPr lang="en-US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Per la terza persona singolare non si</a:t>
            </a:r>
          </a:p>
          <a:p>
            <a:pPr>
              <a:buNone/>
            </a:pP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distingue tra possessore femminile o</a:t>
            </a:r>
          </a:p>
          <a:p>
            <a:pPr>
              <a:buNone/>
            </a:pP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maschile.</a:t>
            </a:r>
            <a:endParaRPr lang="en-US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effectLst/>
              </a:rPr>
              <a:t/>
            </a:r>
            <a:br>
              <a:rPr lang="it-IT" dirty="0" smtClean="0">
                <a:effectLst/>
              </a:rPr>
            </a:br>
            <a:r>
              <a:rPr lang="it-IT" sz="3800" dirty="0" smtClean="0">
                <a:effectLst/>
              </a:rPr>
              <a:t>Posizione dell’aggettivo possessivo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L’aggettivo possessivo </a:t>
            </a: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è collocato </a:t>
            </a:r>
            <a:r>
              <a:rPr lang="it-IT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prima</a:t>
            </a: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del</a:t>
            </a:r>
          </a:p>
          <a:p>
            <a:pPr>
              <a:buNone/>
            </a:pP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nome a cui si riferisce</a:t>
            </a: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:</a:t>
            </a:r>
            <a:r>
              <a:rPr lang="it-IT" dirty="0" smtClean="0"/>
              <a:t> </a:t>
            </a:r>
          </a:p>
          <a:p>
            <a:pPr>
              <a:buNone/>
            </a:pPr>
            <a:r>
              <a:rPr lang="it-IT" dirty="0" smtClean="0"/>
              <a:t>il </a:t>
            </a:r>
            <a:r>
              <a:rPr lang="it-IT" b="1" dirty="0" smtClean="0"/>
              <a:t>mio</a:t>
            </a:r>
            <a:r>
              <a:rPr lang="it-IT" dirty="0" smtClean="0"/>
              <a:t> quaderno; la </a:t>
            </a:r>
            <a:r>
              <a:rPr lang="it-IT" b="1" dirty="0" smtClean="0"/>
              <a:t>mia</a:t>
            </a:r>
            <a:r>
              <a:rPr lang="it-IT" dirty="0" smtClean="0"/>
              <a:t> matita.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In alcuni casi</a:t>
            </a: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 però si può trovare </a:t>
            </a:r>
            <a:r>
              <a:rPr lang="it-IT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dopo</a:t>
            </a: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il nome</a:t>
            </a: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:</a:t>
            </a:r>
            <a:endParaRPr lang="en-US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- in espressioni esclamative o vocative:</a:t>
            </a:r>
          </a:p>
          <a:p>
            <a:pPr>
              <a:buNone/>
            </a:pPr>
            <a:r>
              <a:rPr lang="it-IT" dirty="0" smtClean="0"/>
              <a:t>  amore </a:t>
            </a:r>
            <a:r>
              <a:rPr lang="it-IT" b="1" dirty="0" smtClean="0"/>
              <a:t>mio</a:t>
            </a:r>
            <a:r>
              <a:rPr lang="it-IT" dirty="0" smtClean="0"/>
              <a:t>! figlio </a:t>
            </a:r>
            <a:r>
              <a:rPr lang="it-IT" b="1" dirty="0" smtClean="0"/>
              <a:t>mio</a:t>
            </a:r>
            <a:r>
              <a:rPr lang="it-IT" dirty="0" smtClean="0"/>
              <a:t>!</a:t>
            </a:r>
            <a:endParaRPr lang="en-US" dirty="0" smtClean="0"/>
          </a:p>
          <a:p>
            <a:pPr>
              <a:buFontTx/>
              <a:buChar char="-"/>
            </a:pP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in alcune espressioni fisse: </a:t>
            </a:r>
          </a:p>
          <a:p>
            <a:pPr>
              <a:buNone/>
            </a:pPr>
            <a:r>
              <a:rPr lang="it-IT" dirty="0" smtClean="0"/>
              <a:t>è colpa </a:t>
            </a:r>
            <a:r>
              <a:rPr lang="it-IT" b="1" dirty="0" smtClean="0"/>
              <a:t>tua</a:t>
            </a:r>
            <a:r>
              <a:rPr lang="it-IT" dirty="0" smtClean="0"/>
              <a:t>; per colpa </a:t>
            </a:r>
            <a:r>
              <a:rPr lang="it-IT" b="1" dirty="0" smtClean="0"/>
              <a:t>tua</a:t>
            </a:r>
            <a:r>
              <a:rPr lang="it-IT" dirty="0" smtClean="0"/>
              <a:t>; è merito </a:t>
            </a:r>
            <a:r>
              <a:rPr lang="it-IT" b="1" dirty="0" smtClean="0"/>
              <a:t>nostro</a:t>
            </a:r>
            <a:r>
              <a:rPr lang="it-IT" dirty="0" smtClean="0"/>
              <a:t>; </a:t>
            </a:r>
          </a:p>
          <a:p>
            <a:pPr>
              <a:buNone/>
            </a:pPr>
            <a:r>
              <a:rPr lang="it-IT" dirty="0" smtClean="0"/>
              <a:t>per merito </a:t>
            </a:r>
            <a:r>
              <a:rPr lang="it-IT" b="1" dirty="0" smtClean="0"/>
              <a:t>nostro</a:t>
            </a:r>
            <a:r>
              <a:rPr lang="it-IT" dirty="0" smtClean="0"/>
              <a:t>; di testa </a:t>
            </a:r>
            <a:r>
              <a:rPr lang="it-IT" b="1" dirty="0" smtClean="0"/>
              <a:t>sua </a:t>
            </a:r>
            <a:r>
              <a:rPr lang="it-IT" dirty="0" smtClean="0"/>
              <a:t>(per sua iniziativa); </a:t>
            </a:r>
          </a:p>
          <a:p>
            <a:pPr>
              <a:buNone/>
            </a:pPr>
            <a:r>
              <a:rPr lang="it-IT" dirty="0" smtClean="0"/>
              <a:t>sa il fatto </a:t>
            </a:r>
            <a:r>
              <a:rPr lang="it-IT" b="1" dirty="0" smtClean="0"/>
              <a:t>suo</a:t>
            </a:r>
            <a:r>
              <a:rPr lang="it-IT" dirty="0" smtClean="0"/>
              <a:t> ( sa come cavarsela); a casa </a:t>
            </a:r>
            <a:r>
              <a:rPr lang="it-IT" b="1" dirty="0" smtClean="0"/>
              <a:t>mia</a:t>
            </a:r>
            <a:r>
              <a:rPr lang="it-IT" dirty="0" smtClean="0"/>
              <a:t>;</a:t>
            </a:r>
          </a:p>
          <a:p>
            <a:pPr>
              <a:buNone/>
            </a:pPr>
            <a:r>
              <a:rPr lang="it-IT" dirty="0" smtClean="0"/>
              <a:t>in cuor</a:t>
            </a:r>
            <a:r>
              <a:rPr lang="it-IT" b="1" dirty="0" smtClean="0"/>
              <a:t> mio</a:t>
            </a:r>
            <a:r>
              <a:rPr lang="it-IT" dirty="0" smtClean="0"/>
              <a:t>; da parte </a:t>
            </a:r>
            <a:r>
              <a:rPr lang="it-IT" b="1" dirty="0" smtClean="0"/>
              <a:t>mia</a:t>
            </a:r>
            <a:r>
              <a:rPr lang="it-IT" dirty="0" smtClean="0"/>
              <a:t>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u="sng" dirty="0" smtClean="0"/>
              <a:t/>
            </a:r>
            <a:br>
              <a:rPr lang="it-IT" b="1" u="sng" dirty="0" smtClean="0"/>
            </a:br>
            <a:r>
              <a:rPr lang="it-IT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Uso dell’articolo con l’aggettivo possessivo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L’aggettivo possessivo è di solito preceduto dall’articolo:</a:t>
            </a:r>
          </a:p>
          <a:p>
            <a:pPr>
              <a:buNone/>
            </a:pPr>
            <a:r>
              <a:rPr lang="it-IT" b="1" dirty="0" smtClean="0"/>
              <a:t>i</a:t>
            </a:r>
            <a:r>
              <a:rPr lang="it-IT" dirty="0" smtClean="0"/>
              <a:t> </a:t>
            </a:r>
            <a:r>
              <a:rPr lang="it-IT" b="1" dirty="0" smtClean="0"/>
              <a:t>nostri</a:t>
            </a:r>
            <a:r>
              <a:rPr lang="it-IT" dirty="0" smtClean="0"/>
              <a:t> amici.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Ma attenzione!</a:t>
            </a:r>
            <a:endParaRPr lang="en-US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it-IT" dirty="0" smtClean="0"/>
              <a:t>-</a:t>
            </a:r>
            <a:r>
              <a:rPr lang="it-IT" b="1" dirty="0" smtClean="0"/>
              <a:t>L’articolo</a:t>
            </a:r>
            <a:r>
              <a:rPr lang="it-IT" dirty="0" smtClean="0"/>
              <a:t> </a:t>
            </a:r>
            <a:r>
              <a:rPr lang="it-IT" b="1" dirty="0" smtClean="0"/>
              <a:t>non si adopera</a:t>
            </a:r>
            <a:r>
              <a:rPr lang="it-IT" dirty="0" smtClean="0"/>
              <a:t> </a:t>
            </a:r>
            <a:r>
              <a:rPr lang="it-IT" b="1" dirty="0" smtClean="0"/>
              <a:t>davanti ai nomi di parentela </a:t>
            </a:r>
            <a:r>
              <a:rPr lang="it-IT" b="1" u="sng" dirty="0" smtClean="0"/>
              <a:t>al singolare</a:t>
            </a:r>
            <a:r>
              <a:rPr lang="it-IT" dirty="0" smtClean="0"/>
              <a:t>, </a:t>
            </a:r>
          </a:p>
          <a:p>
            <a:pPr>
              <a:buNone/>
            </a:pPr>
            <a:r>
              <a:rPr lang="it-IT" dirty="0" smtClean="0"/>
              <a:t> fa eccezione la terza persona plurale:</a:t>
            </a:r>
            <a:endParaRPr lang="en-US" dirty="0" smtClean="0"/>
          </a:p>
          <a:p>
            <a:pPr>
              <a:buNone/>
            </a:pPr>
            <a:r>
              <a:rPr lang="it-IT" b="1" dirty="0" smtClean="0"/>
              <a:t> tua</a:t>
            </a:r>
            <a:r>
              <a:rPr lang="it-IT" dirty="0" smtClean="0"/>
              <a:t> madre; </a:t>
            </a:r>
            <a:r>
              <a:rPr lang="it-IT" b="1" dirty="0" smtClean="0"/>
              <a:t>vostro</a:t>
            </a:r>
            <a:r>
              <a:rPr lang="it-IT" dirty="0" smtClean="0"/>
              <a:t> padre; </a:t>
            </a:r>
            <a:r>
              <a:rPr lang="it-IT" b="1" dirty="0" smtClean="0"/>
              <a:t>la loro</a:t>
            </a:r>
            <a:r>
              <a:rPr lang="it-IT" dirty="0" smtClean="0"/>
              <a:t> figlia;</a:t>
            </a:r>
            <a:r>
              <a:rPr lang="it-IT" b="1" dirty="0" smtClean="0"/>
              <a:t> il</a:t>
            </a:r>
            <a:r>
              <a:rPr lang="it-IT" dirty="0" smtClean="0"/>
              <a:t> </a:t>
            </a:r>
            <a:r>
              <a:rPr lang="it-IT" b="1" dirty="0" smtClean="0"/>
              <a:t>loro</a:t>
            </a:r>
            <a:r>
              <a:rPr lang="it-IT" dirty="0" smtClean="0"/>
              <a:t> figlio.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it-IT" dirty="0" smtClean="0"/>
              <a:t>-</a:t>
            </a:r>
            <a:r>
              <a:rPr lang="it-IT" b="1" dirty="0" smtClean="0"/>
              <a:t>Davanti ai nomi di parentela al plurale l’articolo si usa</a:t>
            </a:r>
            <a:r>
              <a:rPr lang="it-IT" dirty="0" smtClean="0"/>
              <a:t>: </a:t>
            </a:r>
          </a:p>
          <a:p>
            <a:pPr>
              <a:buNone/>
            </a:pPr>
            <a:r>
              <a:rPr lang="it-IT" b="1" dirty="0" smtClean="0"/>
              <a:t> le</a:t>
            </a:r>
            <a:r>
              <a:rPr lang="it-IT" dirty="0" smtClean="0"/>
              <a:t> </a:t>
            </a:r>
            <a:r>
              <a:rPr lang="it-IT" b="1" dirty="0" smtClean="0"/>
              <a:t>mie</a:t>
            </a:r>
            <a:r>
              <a:rPr lang="it-IT" dirty="0" smtClean="0"/>
              <a:t> sorelle;</a:t>
            </a:r>
            <a:r>
              <a:rPr lang="it-IT" b="1" dirty="0" smtClean="0"/>
              <a:t> imiei</a:t>
            </a:r>
            <a:r>
              <a:rPr lang="it-IT" dirty="0" smtClean="0"/>
              <a:t> zii.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it-IT" dirty="0" smtClean="0"/>
              <a:t>-</a:t>
            </a:r>
            <a:r>
              <a:rPr lang="it-IT" b="1" dirty="0" smtClean="0"/>
              <a:t>Se il nome di parentela è accompagnato da un aggettivo qualificativo </a:t>
            </a:r>
          </a:p>
          <a:p>
            <a:pPr>
              <a:buNone/>
            </a:pPr>
            <a:r>
              <a:rPr lang="it-IT" dirty="0" smtClean="0"/>
              <a:t>o se è usato come </a:t>
            </a:r>
            <a:r>
              <a:rPr lang="it-IT" b="1" dirty="0" smtClean="0"/>
              <a:t>diminutivo</a:t>
            </a:r>
            <a:r>
              <a:rPr lang="it-IT" dirty="0" smtClean="0"/>
              <a:t> o </a:t>
            </a:r>
            <a:r>
              <a:rPr lang="it-IT" b="1" dirty="0" smtClean="0"/>
              <a:t>vezzeggiativo</a:t>
            </a:r>
            <a:r>
              <a:rPr lang="it-IT" dirty="0" smtClean="0"/>
              <a:t>, </a:t>
            </a:r>
            <a:r>
              <a:rPr lang="it-IT" b="1" dirty="0" smtClean="0"/>
              <a:t>bisogna mettere l’articolo</a:t>
            </a:r>
            <a:r>
              <a:rPr lang="it-IT" dirty="0" smtClean="0"/>
              <a:t>:</a:t>
            </a:r>
            <a:endParaRPr lang="en-US" dirty="0" smtClean="0"/>
          </a:p>
          <a:p>
            <a:pPr>
              <a:buNone/>
            </a:pPr>
            <a:r>
              <a:rPr lang="it-IT" b="1" dirty="0" smtClean="0"/>
              <a:t>Il mio</a:t>
            </a:r>
            <a:r>
              <a:rPr lang="it-IT" dirty="0" smtClean="0"/>
              <a:t> fratello </a:t>
            </a:r>
            <a:r>
              <a:rPr lang="it-IT" u="sng" dirty="0" smtClean="0"/>
              <a:t>maggiore</a:t>
            </a:r>
            <a:r>
              <a:rPr lang="it-IT" dirty="0" smtClean="0"/>
              <a:t>. (aggettivo qualificativo) </a:t>
            </a:r>
            <a:endParaRPr lang="en-US" dirty="0" smtClean="0"/>
          </a:p>
          <a:p>
            <a:pPr>
              <a:buNone/>
            </a:pPr>
            <a:r>
              <a:rPr lang="it-IT" b="1" dirty="0" smtClean="0"/>
              <a:t>La</a:t>
            </a:r>
            <a:r>
              <a:rPr lang="it-IT" dirty="0" smtClean="0"/>
              <a:t> </a:t>
            </a:r>
            <a:r>
              <a:rPr lang="it-IT" b="1" dirty="0" smtClean="0"/>
              <a:t>mia</a:t>
            </a:r>
            <a:r>
              <a:rPr lang="it-IT" dirty="0" smtClean="0"/>
              <a:t> sorellina. (diminutivo)</a:t>
            </a:r>
            <a:endParaRPr lang="en-US" dirty="0" smtClean="0"/>
          </a:p>
          <a:p>
            <a:pPr>
              <a:buNone/>
            </a:pPr>
            <a:r>
              <a:rPr lang="it-IT" b="1" dirty="0" smtClean="0"/>
              <a:t>La</a:t>
            </a:r>
            <a:r>
              <a:rPr lang="it-IT" dirty="0" smtClean="0"/>
              <a:t> </a:t>
            </a:r>
            <a:r>
              <a:rPr lang="it-IT" b="1" dirty="0" smtClean="0"/>
              <a:t>mia </a:t>
            </a:r>
            <a:r>
              <a:rPr lang="it-IT" dirty="0" smtClean="0"/>
              <a:t>cuginetta. (vezzeggiativo)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</a:t>
            </a:r>
            <a:r>
              <a:rPr lang="en-US" dirty="0" err="1" smtClean="0"/>
              <a:t>nomi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parentela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I </a:t>
            </a:r>
            <a:r>
              <a:rPr lang="en-US" dirty="0" err="1" smtClean="0"/>
              <a:t>nomi</a:t>
            </a:r>
            <a:r>
              <a:rPr lang="en-US" dirty="0" smtClean="0"/>
              <a:t> con cui non </a:t>
            </a:r>
            <a:r>
              <a:rPr lang="en-US" dirty="0" err="1" smtClean="0"/>
              <a:t>viene</a:t>
            </a:r>
            <a:r>
              <a:rPr lang="en-US" dirty="0" smtClean="0"/>
              <a:t> </a:t>
            </a:r>
            <a:r>
              <a:rPr lang="en-US" dirty="0" err="1" smtClean="0"/>
              <a:t>usato</a:t>
            </a:r>
            <a:r>
              <a:rPr lang="en-US" dirty="0" smtClean="0"/>
              <a:t> </a:t>
            </a:r>
            <a:r>
              <a:rPr lang="en-US" dirty="0" err="1" smtClean="0"/>
              <a:t>l’articolo</a:t>
            </a:r>
            <a:r>
              <a:rPr lang="en-US" dirty="0" smtClean="0"/>
              <a:t> al </a:t>
            </a:r>
            <a:r>
              <a:rPr lang="en-US" dirty="0" err="1" smtClean="0"/>
              <a:t>singolare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marito</a:t>
            </a:r>
            <a:r>
              <a:rPr lang="en-US" dirty="0" smtClean="0"/>
              <a:t>, </a:t>
            </a:r>
            <a:r>
              <a:rPr lang="en-US" dirty="0" err="1" smtClean="0"/>
              <a:t>moglie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madre</a:t>
            </a:r>
            <a:r>
              <a:rPr lang="en-US" dirty="0" smtClean="0"/>
              <a:t>, padre</a:t>
            </a:r>
          </a:p>
          <a:p>
            <a:pPr>
              <a:buNone/>
            </a:pPr>
            <a:r>
              <a:rPr lang="en-US" dirty="0" err="1" smtClean="0"/>
              <a:t>nipote</a:t>
            </a:r>
            <a:r>
              <a:rPr lang="en-US" dirty="0" smtClean="0"/>
              <a:t>, </a:t>
            </a:r>
            <a:r>
              <a:rPr lang="en-US" dirty="0" err="1" smtClean="0"/>
              <a:t>nipote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figlio</a:t>
            </a:r>
            <a:r>
              <a:rPr lang="en-US" dirty="0" smtClean="0"/>
              <a:t>, </a:t>
            </a:r>
            <a:r>
              <a:rPr lang="en-US" dirty="0" err="1" smtClean="0"/>
              <a:t>figlia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zio</a:t>
            </a:r>
            <a:r>
              <a:rPr lang="en-US" dirty="0" smtClean="0"/>
              <a:t>, </a:t>
            </a:r>
            <a:r>
              <a:rPr lang="en-US" dirty="0" err="1" smtClean="0"/>
              <a:t>zia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fratello</a:t>
            </a:r>
            <a:r>
              <a:rPr lang="en-US" dirty="0" smtClean="0"/>
              <a:t>, </a:t>
            </a:r>
            <a:r>
              <a:rPr lang="en-US" dirty="0" err="1" smtClean="0"/>
              <a:t>sorella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cugino</a:t>
            </a:r>
            <a:r>
              <a:rPr lang="en-US" dirty="0" smtClean="0"/>
              <a:t>, </a:t>
            </a:r>
            <a:r>
              <a:rPr lang="en-US" dirty="0" err="1" smtClean="0"/>
              <a:t>cugina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nonno</a:t>
            </a:r>
            <a:r>
              <a:rPr lang="en-US" dirty="0" smtClean="0"/>
              <a:t>, </a:t>
            </a:r>
            <a:r>
              <a:rPr lang="en-US" dirty="0" err="1" smtClean="0"/>
              <a:t>nonna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cognato</a:t>
            </a:r>
            <a:r>
              <a:rPr lang="en-US" dirty="0" smtClean="0"/>
              <a:t>, </a:t>
            </a:r>
            <a:r>
              <a:rPr lang="en-US" dirty="0" err="1" smtClean="0"/>
              <a:t>cognata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genero</a:t>
            </a:r>
            <a:r>
              <a:rPr lang="en-US" dirty="0" smtClean="0"/>
              <a:t>, </a:t>
            </a:r>
            <a:r>
              <a:rPr lang="en-US" dirty="0" err="1" smtClean="0"/>
              <a:t>nuora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suocero</a:t>
            </a:r>
            <a:r>
              <a:rPr lang="en-US" dirty="0" smtClean="0"/>
              <a:t>, </a:t>
            </a:r>
            <a:r>
              <a:rPr lang="en-US" dirty="0" err="1" smtClean="0"/>
              <a:t>suocera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ecc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76</TotalTime>
  <Words>346</Words>
  <Application>Microsoft Office PowerPoint</Application>
  <PresentationFormat>On-screen Show (4:3)</PresentationFormat>
  <Paragraphs>170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Verve</vt:lpstr>
      <vt:lpstr>POSSESSIVI</vt:lpstr>
      <vt:lpstr>Che cosa sono?</vt:lpstr>
      <vt:lpstr> Maschile singolare → maschile plurale </vt:lpstr>
      <vt:lpstr>Femminile singolare → feminnile plurale</vt:lpstr>
      <vt:lpstr>Attenzione!</vt:lpstr>
      <vt:lpstr> Qualche esempio: </vt:lpstr>
      <vt:lpstr> Posizione dell’aggettivo possessivo </vt:lpstr>
      <vt:lpstr> Uso dell’articolo con l’aggettivo possessivo </vt:lpstr>
      <vt:lpstr>I nomi di parentela </vt:lpstr>
      <vt:lpstr>Proprio </vt:lpstr>
      <vt:lpstr>Altrui </vt:lpstr>
      <vt:lpstr>Esercizio 1</vt:lpstr>
      <vt:lpstr>Pronomi possessivi</vt:lpstr>
      <vt:lpstr>Esercizio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POSSESSIVI</dc:title>
  <dc:creator>JELENA</dc:creator>
  <cp:lastModifiedBy>JELENA</cp:lastModifiedBy>
  <cp:revision>12</cp:revision>
  <dcterms:created xsi:type="dcterms:W3CDTF">2013-03-25T10:07:57Z</dcterms:created>
  <dcterms:modified xsi:type="dcterms:W3CDTF">2013-03-25T15:46:54Z</dcterms:modified>
</cp:coreProperties>
</file>