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11/22/2012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E543D-1B09-4BA5-BD16-29226843F0DE}" type="datetimeFigureOut">
              <a:rPr lang="en-US" smtClean="0"/>
              <a:t>11/23/2012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DE543D-1B09-4BA5-BD16-29226843F0DE}" type="datetimeFigureOut">
              <a:rPr lang="en-US" smtClean="0"/>
              <a:t>11/22/2012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687BF31-10DC-468A-A1E3-46BE6760469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PHOTOSYNTHESIS</a:t>
            </a:r>
          </a:p>
          <a:p>
            <a:endParaRPr lang="sr-Latn-RS" sz="3600" dirty="0" smtClean="0"/>
          </a:p>
          <a:p>
            <a:r>
              <a:rPr lang="sr-Latn-RS" sz="3600" dirty="0" smtClean="0"/>
              <a:t>CO</a:t>
            </a:r>
            <a:r>
              <a:rPr lang="sr-Latn-RS" sz="2800" dirty="0" smtClean="0"/>
              <a:t>2+ </a:t>
            </a:r>
            <a:r>
              <a:rPr lang="sr-Latn-RS" sz="3600" dirty="0" smtClean="0"/>
              <a:t>H</a:t>
            </a:r>
            <a:r>
              <a:rPr lang="sr-Latn-RS" sz="2800" dirty="0" smtClean="0"/>
              <a:t>2</a:t>
            </a:r>
            <a:r>
              <a:rPr lang="sr-Latn-RS" sz="3600" dirty="0" smtClean="0"/>
              <a:t>O</a:t>
            </a:r>
            <a:r>
              <a:rPr lang="sr-Latn-RS" sz="2800" dirty="0" smtClean="0"/>
              <a:t> –  </a:t>
            </a:r>
            <a:r>
              <a:rPr lang="sr-Latn-RS" sz="3600" dirty="0" smtClean="0"/>
              <a:t>C </a:t>
            </a:r>
            <a:r>
              <a:rPr lang="sr-Latn-RS" sz="2800" dirty="0" smtClean="0"/>
              <a:t>6</a:t>
            </a:r>
            <a:r>
              <a:rPr lang="sr-Latn-RS" sz="3600" dirty="0" smtClean="0"/>
              <a:t>H</a:t>
            </a:r>
            <a:r>
              <a:rPr lang="sr-Latn-RS" sz="2800" dirty="0" smtClean="0"/>
              <a:t>12</a:t>
            </a:r>
            <a:r>
              <a:rPr lang="sr-Latn-RS" sz="3600" dirty="0" smtClean="0"/>
              <a:t> O </a:t>
            </a:r>
            <a:r>
              <a:rPr lang="sr-Latn-RS" sz="2800" dirty="0" smtClean="0"/>
              <a:t>6</a:t>
            </a:r>
            <a:r>
              <a:rPr lang="sr-Latn-RS" sz="3600" dirty="0" smtClean="0"/>
              <a:t> + O </a:t>
            </a:r>
            <a:r>
              <a:rPr lang="sr-Latn-RS" sz="2800" dirty="0" smtClean="0"/>
              <a:t>2 + HEAT</a:t>
            </a:r>
          </a:p>
          <a:p>
            <a:endParaRPr lang="sr-Latn-RS" sz="2800" dirty="0" smtClean="0"/>
          </a:p>
          <a:p>
            <a:r>
              <a:rPr lang="sr-Latn-RS" sz="2800" dirty="0" smtClean="0"/>
              <a:t>TRANSFORMATIONS</a:t>
            </a:r>
          </a:p>
          <a:p>
            <a:pPr>
              <a:buNone/>
            </a:pPr>
            <a:r>
              <a:rPr lang="sr-Latn-RS" sz="2800" dirty="0" smtClean="0"/>
              <a:t>- LIGHT ENERGY  TO STORED  CHEMICAL  ENERGY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62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/>
          <a:lstStyle/>
          <a:p>
            <a:endParaRPr lang="sr-Latn-RS" dirty="0" smtClean="0"/>
          </a:p>
          <a:p>
            <a:r>
              <a:rPr lang="sr-Latn-RS" sz="3600" dirty="0" smtClean="0"/>
              <a:t>RESPIRATION</a:t>
            </a:r>
          </a:p>
          <a:p>
            <a:endParaRPr lang="sr-Latn-RS" sz="3600" dirty="0" smtClean="0"/>
          </a:p>
          <a:p>
            <a:r>
              <a:rPr lang="sr-Latn-RS" sz="3600" dirty="0" smtClean="0"/>
              <a:t>C </a:t>
            </a:r>
            <a:r>
              <a:rPr lang="sr-Latn-RS" sz="2800" dirty="0" smtClean="0"/>
              <a:t>6</a:t>
            </a:r>
            <a:r>
              <a:rPr lang="sr-Latn-RS" sz="3600" dirty="0" smtClean="0"/>
              <a:t>H</a:t>
            </a:r>
            <a:r>
              <a:rPr lang="sr-Latn-RS" sz="2800" dirty="0" smtClean="0"/>
              <a:t>12</a:t>
            </a:r>
            <a:r>
              <a:rPr lang="sr-Latn-RS" sz="3600" dirty="0" smtClean="0"/>
              <a:t> O </a:t>
            </a:r>
            <a:r>
              <a:rPr lang="sr-Latn-RS" sz="2800" dirty="0" smtClean="0"/>
              <a:t>6</a:t>
            </a:r>
            <a:r>
              <a:rPr lang="sr-Latn-RS" sz="3600" dirty="0" smtClean="0"/>
              <a:t> + O </a:t>
            </a:r>
            <a:r>
              <a:rPr lang="sr-Latn-RS" sz="2800" dirty="0" smtClean="0"/>
              <a:t>2- </a:t>
            </a:r>
            <a:r>
              <a:rPr lang="sr-Latn-RS" sz="3600" dirty="0" smtClean="0"/>
              <a:t>CO</a:t>
            </a:r>
            <a:r>
              <a:rPr lang="sr-Latn-RS" sz="2800" dirty="0" smtClean="0"/>
              <a:t>2+ </a:t>
            </a:r>
            <a:r>
              <a:rPr lang="sr-Latn-RS" sz="3600" dirty="0" smtClean="0"/>
              <a:t>H</a:t>
            </a:r>
            <a:r>
              <a:rPr lang="sr-Latn-RS" sz="2800" dirty="0" smtClean="0"/>
              <a:t>2</a:t>
            </a:r>
            <a:r>
              <a:rPr lang="sr-Latn-RS" sz="3600" dirty="0" smtClean="0"/>
              <a:t>O + HEAT</a:t>
            </a:r>
            <a:r>
              <a:rPr lang="sr-Latn-RS" sz="2800" dirty="0" smtClean="0"/>
              <a:t> </a:t>
            </a:r>
          </a:p>
          <a:p>
            <a:endParaRPr lang="sr-Latn-RS" sz="2800" dirty="0" smtClean="0"/>
          </a:p>
          <a:p>
            <a:r>
              <a:rPr lang="sr-Latn-RS" sz="2800" dirty="0" smtClean="0"/>
              <a:t>- RELEASES ENERGY FROM GLUCOSE AND OTHER ORGANIC MOLECULES INSIDE ALL LIVING CELLS.</a:t>
            </a:r>
          </a:p>
          <a:p>
            <a:r>
              <a:rPr lang="sr-Latn-RS" sz="2800" dirty="0" smtClean="0"/>
              <a:t>- TRANSFORMATION: STORED CHEMICAL ENERGY  TO  KINETIC ENERGY  AND HEAT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89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TRANSFER  AND  TRANSFORMATION  OF  ENERGY</a:t>
            </a:r>
          </a:p>
          <a:p>
            <a:endParaRPr lang="sr-Latn-RS" dirty="0" smtClean="0"/>
          </a:p>
          <a:p>
            <a:r>
              <a:rPr lang="sr-Latn-RS" dirty="0" smtClean="0"/>
              <a:t>SOLAR RADIATION- REFLECTED, TRANSMITTED OR IS THE WRONG WAVELENGHT  TO BE  ABSORBED</a:t>
            </a:r>
          </a:p>
          <a:p>
            <a:r>
              <a:rPr lang="sr-Latn-RS" dirty="0" smtClean="0"/>
              <a:t>- ECOLOGICAL  EFFICIENCY: THE PERCENTAGE  OF ENERGY  TRANSFERRED  FROM ONE TROPHIC  LEVEL  TO THE  NEXT  (LOW, AND ACCOUNT FOR THE ENERGY  LOSS)  </a:t>
            </a:r>
          </a:p>
          <a:p>
            <a:r>
              <a:rPr lang="sr-Latn-RS" dirty="0" smtClean="0"/>
              <a:t>- on average- 10% of the energy available to one trophic level becomes   available to the next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3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endParaRPr lang="sr-Latn-RS" sz="3600" dirty="0" smtClean="0"/>
          </a:p>
          <a:p>
            <a:r>
              <a:rPr lang="sr-Latn-RS" sz="3600" dirty="0" smtClean="0"/>
              <a:t>CONVERSION  OF  LIGHT ENERGY</a:t>
            </a:r>
          </a:p>
          <a:p>
            <a:pPr>
              <a:buNone/>
            </a:pPr>
            <a:r>
              <a:rPr lang="sr-Latn-RS" sz="3600" dirty="0" smtClean="0"/>
              <a:t>TO  HEAT ENERGY,  BY AN  ECOSYSTEM!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620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sr-Latn-RS" dirty="0" smtClean="0"/>
              <a:t>ENERGY  STORES  AND FLOWS</a:t>
            </a:r>
          </a:p>
          <a:p>
            <a:endParaRPr lang="sr-Latn-RS" dirty="0" smtClean="0"/>
          </a:p>
          <a:p>
            <a:r>
              <a:rPr lang="sr-Latn-RS" dirty="0" smtClean="0"/>
              <a:t>- BOXES  AND ARROWS (ENERGY, BIOMASS, PRODUCTIVITY)</a:t>
            </a:r>
          </a:p>
          <a:p>
            <a:r>
              <a:rPr lang="sr-Latn-RS" dirty="0" smtClean="0"/>
              <a:t>VARYING WIDTH OF THE ARROWS  INDICATES  PROPORTIONALLY   HOW MUCH  ENERGY  OR PRODUCTIVITY  IS FLOWING  AT ANY   POINT  IN  THE  DIAGRAM</a:t>
            </a:r>
          </a:p>
          <a:p>
            <a:endParaRPr lang="sr-Latn-RS" dirty="0" smtClean="0"/>
          </a:p>
          <a:p>
            <a:r>
              <a:rPr lang="sr-Latn-RS" smtClean="0"/>
              <a:t>SANKEY  DIAGRAMS  (PRODUCTIVITY DIAGRAM,  BY  HOWARD ODUM, 1950.)-  A SPRING-FED STREAM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332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50</TotalTime>
  <Words>185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Paper</vt:lpstr>
      <vt:lpstr>FUNCTION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</dc:title>
  <dc:creator>Maja</dc:creator>
  <cp:lastModifiedBy>Maja</cp:lastModifiedBy>
  <cp:revision>10</cp:revision>
  <dcterms:created xsi:type="dcterms:W3CDTF">2012-11-22T22:59:34Z</dcterms:created>
  <dcterms:modified xsi:type="dcterms:W3CDTF">2012-11-22T23:50:12Z</dcterms:modified>
</cp:coreProperties>
</file>