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66" r:id="rId3"/>
    <p:sldId id="257" r:id="rId4"/>
    <p:sldId id="271" r:id="rId5"/>
    <p:sldId id="258" r:id="rId6"/>
    <p:sldId id="259" r:id="rId7"/>
    <p:sldId id="260" r:id="rId8"/>
    <p:sldId id="261" r:id="rId9"/>
    <p:sldId id="267" r:id="rId10"/>
    <p:sldId id="268" r:id="rId11"/>
    <p:sldId id="269" r:id="rId12"/>
    <p:sldId id="270" r:id="rId13"/>
    <p:sldId id="272" r:id="rId14"/>
    <p:sldId id="273" r:id="rId15"/>
    <p:sldId id="274" r:id="rId16"/>
    <p:sldId id="275" r:id="rId17"/>
    <p:sldId id="276" r:id="rId18"/>
    <p:sldId id="277" r:id="rId19"/>
    <p:sldId id="278" r:id="rId20"/>
    <p:sldId id="279" r:id="rId21"/>
    <p:sldId id="262" r:id="rId22"/>
    <p:sldId id="280" r:id="rId23"/>
    <p:sldId id="281" r:id="rId24"/>
    <p:sldId id="282" r:id="rId25"/>
    <p:sldId id="283" r:id="rId26"/>
    <p:sldId id="264" r:id="rId27"/>
    <p:sldId id="265" r:id="rId28"/>
    <p:sldId id="284" r:id="rId29"/>
    <p:sldId id="285" r:id="rId30"/>
    <p:sldId id="286"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85EDCD56-3F13-43FF-BB4E-902FF043EF7A}" type="datetimeFigureOut">
              <a:rPr lang="en-US" smtClean="0"/>
              <a:pPr/>
              <a:t>10/9/2017</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174166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DCD56-3F13-43FF-BB4E-902FF043EF7A}"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3502930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DCD56-3F13-43FF-BB4E-902FF043EF7A}"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3629367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DCD56-3F13-43FF-BB4E-902FF043EF7A}"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ACE40399-362B-4C02-950D-546FDF9DF79F}" type="slidenum">
              <a:rPr lang="en-US" smtClean="0"/>
              <a:pPr/>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401033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DCD56-3F13-43FF-BB4E-902FF043EF7A}"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3619878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5EDCD56-3F13-43FF-BB4E-902FF043EF7A}" type="datetimeFigureOut">
              <a:rPr lang="en-US" smtClean="0"/>
              <a:pPr/>
              <a:t>10/9/2017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2108102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5EDCD56-3F13-43FF-BB4E-902FF043EF7A}" type="datetimeFigureOut">
              <a:rPr lang="en-US" smtClean="0"/>
              <a:pPr/>
              <a:t>10/9/2017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3318540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EDCD56-3F13-43FF-BB4E-902FF043EF7A}" type="datetimeFigureOut">
              <a:rPr lang="en-US" smtClean="0"/>
              <a:pPr/>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2606262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85EDCD56-3F13-43FF-BB4E-902FF043EF7A}" type="datetimeFigureOut">
              <a:rPr lang="en-US" smtClean="0"/>
              <a:pPr/>
              <a:t>10/9/2017</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ACE40399-362B-4C02-950D-546FDF9DF79F}" type="slidenum">
              <a:rPr lang="en-US" smtClean="0"/>
              <a:pPr/>
              <a:t>‹#›</a:t>
            </a:fld>
            <a:endParaRPr lang="en-US"/>
          </a:p>
        </p:txBody>
      </p:sp>
    </p:spTree>
    <p:extLst>
      <p:ext uri="{BB962C8B-B14F-4D97-AF65-F5344CB8AC3E}">
        <p14:creationId xmlns:p14="http://schemas.microsoft.com/office/powerpoint/2010/main" val="211177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EDCD56-3F13-43FF-BB4E-902FF043EF7A}" type="datetimeFigureOut">
              <a:rPr lang="en-US" smtClean="0"/>
              <a:pPr/>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370810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85EDCD56-3F13-43FF-BB4E-902FF043EF7A}" type="datetimeFigureOut">
              <a:rPr lang="en-US" smtClean="0"/>
              <a:pPr/>
              <a:t>10/9/2017</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2817877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5EDCD56-3F13-43FF-BB4E-902FF043EF7A}"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41018438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EDCD56-3F13-43FF-BB4E-902FF043EF7A}" type="datetimeFigureOut">
              <a:rPr lang="en-US" smtClean="0"/>
              <a:pPr/>
              <a:t>10/9/2017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288066966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EDCD56-3F13-43FF-BB4E-902FF043EF7A}" type="datetimeFigureOut">
              <a:rPr lang="en-US" smtClean="0"/>
              <a:pPr/>
              <a:t>10/9/2017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765329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5EDCD56-3F13-43FF-BB4E-902FF043EF7A}" type="datetimeFigureOut">
              <a:rPr lang="en-US" smtClean="0"/>
              <a:pPr/>
              <a:t>10/9/2017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65939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DCD56-3F13-43FF-BB4E-902FF043EF7A}"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241962026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DCD56-3F13-43FF-BB4E-902FF043EF7A}" type="datetimeFigureOut">
              <a:rPr lang="en-US" smtClean="0"/>
              <a:pPr/>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40399-362B-4C02-950D-546FDF9DF79F}" type="slidenum">
              <a:rPr lang="en-US" smtClean="0"/>
              <a:pPr/>
              <a:t>‹#›</a:t>
            </a:fld>
            <a:endParaRPr lang="en-US"/>
          </a:p>
        </p:txBody>
      </p:sp>
    </p:spTree>
    <p:extLst>
      <p:ext uri="{BB962C8B-B14F-4D97-AF65-F5344CB8AC3E}">
        <p14:creationId xmlns:p14="http://schemas.microsoft.com/office/powerpoint/2010/main" val="1364665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5EDCD56-3F13-43FF-BB4E-902FF043EF7A}" type="datetimeFigureOut">
              <a:rPr lang="en-US" smtClean="0"/>
              <a:pPr/>
              <a:t>10/9/2017</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CE40399-362B-4C02-950D-546FDF9DF79F}" type="slidenum">
              <a:rPr lang="en-US" smtClean="0"/>
              <a:pPr/>
              <a:t>‹#›</a:t>
            </a:fld>
            <a:endParaRPr lang="en-US"/>
          </a:p>
        </p:txBody>
      </p:sp>
    </p:spTree>
    <p:extLst>
      <p:ext uri="{BB962C8B-B14F-4D97-AF65-F5344CB8AC3E}">
        <p14:creationId xmlns:p14="http://schemas.microsoft.com/office/powerpoint/2010/main" val="489185709"/>
      </p:ext>
    </p:extLst>
  </p:cSld>
  <p:clrMap bg1="dk1" tx1="lt1" bg2="dk2" tx2="lt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 id="2147484080" r:id="rId12"/>
    <p:sldLayoutId id="2147484081" r:id="rId13"/>
    <p:sldLayoutId id="2147484082" r:id="rId14"/>
    <p:sldLayoutId id="2147484083" r:id="rId15"/>
    <p:sldLayoutId id="2147484084" r:id="rId16"/>
    <p:sldLayoutId id="214748408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dirty="0" smtClean="0"/>
              <a:t>ENVIRONMENTAL  SYSTEMS  AND SOCIETIES</a:t>
            </a:r>
            <a:r>
              <a:rPr lang="en-US" dirty="0" smtClean="0"/>
              <a:t/>
            </a:r>
            <a:br>
              <a:rPr lang="en-US" dirty="0" smtClean="0"/>
            </a:br>
            <a:endParaRPr lang="en-US" dirty="0"/>
          </a:p>
        </p:txBody>
      </p:sp>
      <p:sp>
        <p:nvSpPr>
          <p:cNvPr id="3" name="Subtitle 2"/>
          <p:cNvSpPr>
            <a:spLocks noGrp="1"/>
          </p:cNvSpPr>
          <p:nvPr>
            <p:ph type="subTitle" idx="1"/>
          </p:nvPr>
        </p:nvSpPr>
        <p:spPr/>
        <p:txBody>
          <a:bodyPr/>
          <a:lstStyle/>
          <a:p>
            <a:pPr algn="l"/>
            <a:r>
              <a:rPr lang="en-US" dirty="0" smtClean="0"/>
              <a:t>Maja </a:t>
            </a:r>
            <a:r>
              <a:rPr lang="en-US" dirty="0" err="1" smtClean="0"/>
              <a:t>Serdar</a:t>
            </a:r>
            <a:endParaRPr lang="en-US" dirty="0" smtClean="0"/>
          </a:p>
          <a:p>
            <a:pPr algn="l"/>
            <a:r>
              <a:rPr lang="en-US" smtClean="0"/>
              <a:t>ESS teacher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4"/>
            <a:ext cx="7633742" cy="1903617"/>
          </a:xfrm>
        </p:spPr>
        <p:txBody>
          <a:bodyPr>
            <a:normAutofit/>
          </a:bodyPr>
          <a:lstStyle/>
          <a:p>
            <a:r>
              <a:rPr lang="en-US" b="1" dirty="0"/>
              <a:t>Topic 6: Atmospheric systems and societies </a:t>
            </a:r>
            <a:r>
              <a:rPr lang="en-US" dirty="0"/>
              <a:t>	</a:t>
            </a:r>
            <a:r>
              <a:rPr lang="en-US" dirty="0" smtClean="0"/>
              <a:t>(10 hours)</a:t>
            </a:r>
            <a:r>
              <a:rPr lang="en-US" dirty="0"/>
              <a:t/>
            </a:r>
            <a:br>
              <a:rPr lang="en-US" dirty="0"/>
            </a:br>
            <a:endParaRPr lang="en-GB" dirty="0"/>
          </a:p>
        </p:txBody>
      </p:sp>
      <p:sp>
        <p:nvSpPr>
          <p:cNvPr id="3" name="Content Placeholder 2"/>
          <p:cNvSpPr>
            <a:spLocks noGrp="1"/>
          </p:cNvSpPr>
          <p:nvPr>
            <p:ph idx="1"/>
          </p:nvPr>
        </p:nvSpPr>
        <p:spPr/>
        <p:txBody>
          <a:bodyPr/>
          <a:lstStyle/>
          <a:p>
            <a:r>
              <a:rPr lang="en-US" sz="2800" dirty="0"/>
              <a:t>6.1 Introduction to the atmosphere </a:t>
            </a:r>
          </a:p>
          <a:p>
            <a:r>
              <a:rPr lang="en-GB" sz="2800" dirty="0"/>
              <a:t>6.2 Stratospheric ozone </a:t>
            </a:r>
          </a:p>
          <a:p>
            <a:r>
              <a:rPr lang="en-GB" sz="2800" dirty="0"/>
              <a:t>6.3 Photochemical smog </a:t>
            </a:r>
          </a:p>
          <a:p>
            <a:r>
              <a:rPr lang="en-GB" sz="2800" dirty="0"/>
              <a:t>6.4 Acid deposition 	</a:t>
            </a:r>
            <a:endParaRPr lang="en-US" sz="2800" dirty="0"/>
          </a:p>
          <a:p>
            <a:endParaRPr lang="en-GB" dirty="0"/>
          </a:p>
        </p:txBody>
      </p:sp>
    </p:spTree>
    <p:extLst>
      <p:ext uri="{BB962C8B-B14F-4D97-AF65-F5344CB8AC3E}">
        <p14:creationId xmlns:p14="http://schemas.microsoft.com/office/powerpoint/2010/main" val="388836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4"/>
            <a:ext cx="7633742" cy="1903617"/>
          </a:xfrm>
        </p:spPr>
        <p:txBody>
          <a:bodyPr>
            <a:normAutofit/>
          </a:bodyPr>
          <a:lstStyle/>
          <a:p>
            <a:r>
              <a:rPr lang="en-US" b="1" dirty="0"/>
              <a:t>Topic 7: Climate change and energy production </a:t>
            </a:r>
            <a:r>
              <a:rPr lang="en-US" dirty="0"/>
              <a:t>	</a:t>
            </a:r>
            <a:r>
              <a:rPr lang="en-US" dirty="0" smtClean="0"/>
              <a:t>(13 hours)</a:t>
            </a:r>
            <a:r>
              <a:rPr lang="en-US" dirty="0"/>
              <a:t/>
            </a:r>
            <a:br>
              <a:rPr lang="en-US" dirty="0"/>
            </a:br>
            <a:endParaRPr lang="en-GB" dirty="0"/>
          </a:p>
        </p:txBody>
      </p:sp>
      <p:sp>
        <p:nvSpPr>
          <p:cNvPr id="3" name="Content Placeholder 2"/>
          <p:cNvSpPr>
            <a:spLocks noGrp="1"/>
          </p:cNvSpPr>
          <p:nvPr>
            <p:ph idx="1"/>
          </p:nvPr>
        </p:nvSpPr>
        <p:spPr/>
        <p:txBody>
          <a:bodyPr>
            <a:normAutofit/>
          </a:bodyPr>
          <a:lstStyle/>
          <a:p>
            <a:r>
              <a:rPr lang="en-US" sz="2800" dirty="0"/>
              <a:t>7.1 Energy choices and security </a:t>
            </a:r>
          </a:p>
          <a:p>
            <a:r>
              <a:rPr lang="en-US" sz="2800" dirty="0"/>
              <a:t>7.2 Climate change—causes and impacts </a:t>
            </a:r>
          </a:p>
          <a:p>
            <a:r>
              <a:rPr lang="en-GB" sz="2800" dirty="0"/>
              <a:t>7.3 Climate change—mitigation and adaptation 	</a:t>
            </a:r>
          </a:p>
          <a:p>
            <a:endParaRPr lang="en-GB" sz="2800" dirty="0"/>
          </a:p>
        </p:txBody>
      </p:sp>
    </p:spTree>
    <p:extLst>
      <p:ext uri="{BB962C8B-B14F-4D97-AF65-F5344CB8AC3E}">
        <p14:creationId xmlns:p14="http://schemas.microsoft.com/office/powerpoint/2010/main" val="4153530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Topic 8: Human systems and resource use </a:t>
            </a:r>
            <a:r>
              <a:rPr lang="en-US" b="1" dirty="0" smtClean="0"/>
              <a:t>(16 hours)</a:t>
            </a:r>
            <a:r>
              <a:rPr lang="en-US" dirty="0"/>
              <a:t>	</a:t>
            </a:r>
            <a:br>
              <a:rPr lang="en-US" dirty="0"/>
            </a:br>
            <a:endParaRPr lang="en-GB" dirty="0"/>
          </a:p>
        </p:txBody>
      </p:sp>
      <p:sp>
        <p:nvSpPr>
          <p:cNvPr id="3" name="Content Placeholder 2"/>
          <p:cNvSpPr>
            <a:spLocks noGrp="1"/>
          </p:cNvSpPr>
          <p:nvPr>
            <p:ph idx="1"/>
          </p:nvPr>
        </p:nvSpPr>
        <p:spPr/>
        <p:txBody>
          <a:bodyPr/>
          <a:lstStyle/>
          <a:p>
            <a:r>
              <a:rPr lang="en-GB" sz="2800" dirty="0"/>
              <a:t>8.1 Human population dynamics </a:t>
            </a:r>
          </a:p>
          <a:p>
            <a:r>
              <a:rPr lang="en-US" sz="2800" dirty="0"/>
              <a:t>8.2 Resource use in society </a:t>
            </a:r>
          </a:p>
          <a:p>
            <a:r>
              <a:rPr lang="en-GB" sz="2800" dirty="0"/>
              <a:t>8.3 Solid domestic waste </a:t>
            </a:r>
          </a:p>
          <a:p>
            <a:r>
              <a:rPr lang="en-US" sz="2800" dirty="0"/>
              <a:t>8.4 Human population carrying capacity 	</a:t>
            </a:r>
          </a:p>
          <a:p>
            <a:endParaRPr lang="en-GB" dirty="0"/>
          </a:p>
        </p:txBody>
      </p:sp>
    </p:spTree>
    <p:extLst>
      <p:ext uri="{BB962C8B-B14F-4D97-AF65-F5344CB8AC3E}">
        <p14:creationId xmlns:p14="http://schemas.microsoft.com/office/powerpoint/2010/main" val="2444716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639" y="753228"/>
            <a:ext cx="6896534" cy="803564"/>
          </a:xfrm>
        </p:spPr>
        <p:txBody>
          <a:bodyPr>
            <a:normAutofit fontScale="90000"/>
          </a:bodyPr>
          <a:lstStyle/>
          <a:p>
            <a:r>
              <a:rPr lang="en-GB" dirty="0"/>
              <a:t>Practical work </a:t>
            </a:r>
            <a:br>
              <a:rPr lang="en-GB" dirty="0"/>
            </a:br>
            <a:endParaRPr lang="en-GB" dirty="0"/>
          </a:p>
        </p:txBody>
      </p:sp>
      <p:sp>
        <p:nvSpPr>
          <p:cNvPr id="3" name="Content Placeholder 2"/>
          <p:cNvSpPr>
            <a:spLocks noGrp="1"/>
          </p:cNvSpPr>
          <p:nvPr>
            <p:ph idx="1"/>
          </p:nvPr>
        </p:nvSpPr>
        <p:spPr>
          <a:xfrm>
            <a:off x="533400" y="1988840"/>
            <a:ext cx="6887389" cy="3947349"/>
          </a:xfrm>
        </p:spPr>
        <p:txBody>
          <a:bodyPr>
            <a:normAutofit fontScale="55000" lnSpcReduction="20000"/>
          </a:bodyPr>
          <a:lstStyle/>
          <a:p>
            <a:r>
              <a:rPr lang="en-US" sz="2900" dirty="0" smtClean="0"/>
              <a:t>Practical </a:t>
            </a:r>
            <a:r>
              <a:rPr lang="en-US" sz="2900" dirty="0"/>
              <a:t>work is an important aspect of the ESS course, whether in the laboratory, classroom, or out in the field. The syllabus not only directly requires the use of field techniques, but many components can only be covered effectively through this approach. Practical work in ESS is an opportunity for students to gain and develop skills and techniques beyond the requirements of the assessment model and should be fully integrated with the teaching of the course. </a:t>
            </a:r>
          </a:p>
          <a:p>
            <a:r>
              <a:rPr lang="en-US" sz="2900" dirty="0"/>
              <a:t>In line with the </a:t>
            </a:r>
            <a:r>
              <a:rPr lang="en-US" sz="2900" i="1" dirty="0"/>
              <a:t>IB animal experimentation policy </a:t>
            </a:r>
            <a:r>
              <a:rPr lang="en-US" sz="2900" dirty="0"/>
              <a:t>(see the </a:t>
            </a:r>
            <a:r>
              <a:rPr lang="en-US" sz="2900" i="1" dirty="0"/>
              <a:t>Environmental systems and societies teacher support material </a:t>
            </a:r>
            <a:r>
              <a:rPr lang="en-US" sz="2900" dirty="0"/>
              <a:t>for full details), the following guidelines exist for all practical work undertaken as part of the Diploma </a:t>
            </a:r>
            <a:r>
              <a:rPr lang="en-US" sz="2900" dirty="0" err="1"/>
              <a:t>Programme</a:t>
            </a:r>
            <a:r>
              <a:rPr lang="en-US" sz="2900" dirty="0"/>
              <a:t>. </a:t>
            </a:r>
          </a:p>
          <a:p>
            <a:r>
              <a:rPr lang="en-US" sz="2900" dirty="0"/>
              <a:t>No experiments involving other people will be undertaken without their written consent and their understanding of the nature of the experiment. </a:t>
            </a:r>
          </a:p>
          <a:p>
            <a:r>
              <a:rPr lang="en-US" sz="2900" dirty="0"/>
              <a:t>No experiment will be undertaken that inflicts pain on, or causes distress to, humans or live animals. </a:t>
            </a:r>
          </a:p>
          <a:p>
            <a:r>
              <a:rPr lang="en-US" sz="2900" dirty="0"/>
              <a:t>No experiment or fieldwork will be undertaken that damages the environment.</a:t>
            </a:r>
          </a:p>
          <a:p>
            <a:endParaRPr lang="en-GB" dirty="0"/>
          </a:p>
        </p:txBody>
      </p:sp>
    </p:spTree>
    <p:extLst>
      <p:ext uri="{BB962C8B-B14F-4D97-AF65-F5344CB8AC3E}">
        <p14:creationId xmlns:p14="http://schemas.microsoft.com/office/powerpoint/2010/main" val="1293307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Mathematical requirements </a:t>
            </a:r>
          </a:p>
        </p:txBody>
      </p:sp>
      <p:sp>
        <p:nvSpPr>
          <p:cNvPr id="3" name="Content Placeholder 2"/>
          <p:cNvSpPr>
            <a:spLocks noGrp="1"/>
          </p:cNvSpPr>
          <p:nvPr>
            <p:ph idx="1"/>
          </p:nvPr>
        </p:nvSpPr>
        <p:spPr>
          <a:xfrm>
            <a:off x="533400" y="2060848"/>
            <a:ext cx="7711008" cy="4464496"/>
          </a:xfrm>
        </p:spPr>
        <p:txBody>
          <a:bodyPr>
            <a:normAutofit fontScale="85000" lnSpcReduction="20000"/>
          </a:bodyPr>
          <a:lstStyle/>
          <a:p>
            <a:r>
              <a:rPr lang="en-US"/>
              <a:t>All Diploma Programme ESS students should be able to: </a:t>
            </a:r>
          </a:p>
          <a:p>
            <a:r>
              <a:rPr lang="en-US"/>
              <a:t>perform the basic arithmetic functions: addition, subtraction, multiplication and division </a:t>
            </a:r>
          </a:p>
          <a:p>
            <a:r>
              <a:rPr lang="en-US"/>
              <a:t>carry out calculations involving means, decimals, fractions, percentages, ratios, approximations and reciprocals </a:t>
            </a:r>
          </a:p>
          <a:p>
            <a:r>
              <a:rPr lang="en-US"/>
              <a:t>use standard notation (for example, 3.6 × 106) </a:t>
            </a:r>
          </a:p>
          <a:p>
            <a:r>
              <a:rPr lang="en-US"/>
              <a:t>use direct and inverse proportion </a:t>
            </a:r>
          </a:p>
          <a:p>
            <a:r>
              <a:rPr lang="en-GB"/>
              <a:t>solve simple algebraic equations </a:t>
            </a:r>
          </a:p>
          <a:p>
            <a:r>
              <a:rPr lang="en-US"/>
              <a:t>plot graphs (with suitable scales and axes) including two variables that show linear and non-linear relationships </a:t>
            </a:r>
          </a:p>
          <a:p>
            <a:r>
              <a:rPr lang="en-US"/>
              <a:t>interpret graphs, including the significance of gradients, changes in gradients, intercepts and areas </a:t>
            </a:r>
          </a:p>
          <a:p>
            <a:r>
              <a:rPr lang="en-US"/>
              <a:t>interpret data presented in various forms (for example, bar charts, histograms and pie charts). </a:t>
            </a:r>
          </a:p>
        </p:txBody>
      </p:sp>
    </p:spTree>
    <p:extLst>
      <p:ext uri="{BB962C8B-B14F-4D97-AF65-F5344CB8AC3E}">
        <p14:creationId xmlns:p14="http://schemas.microsoft.com/office/powerpoint/2010/main" val="3026135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638" y="260648"/>
            <a:ext cx="7136705" cy="1573518"/>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Significant </a:t>
            </a:r>
            <a:r>
              <a:rPr lang="en-US" sz="3100" b="1" dirty="0"/>
              <a:t>ideas: </a:t>
            </a:r>
            <a:r>
              <a:rPr lang="en-US" sz="3100" dirty="0"/>
              <a:t>A description of the overarching principles and concepts of the sub-topic. </a:t>
            </a:r>
            <a:r>
              <a:rPr lang="en-US" dirty="0"/>
              <a:t>	</a:t>
            </a:r>
            <a:br>
              <a:rPr lang="en-US" dirty="0"/>
            </a:br>
            <a:endParaRPr lang="en-GB" dirty="0"/>
          </a:p>
        </p:txBody>
      </p:sp>
      <p:sp>
        <p:nvSpPr>
          <p:cNvPr id="3" name="Content Placeholder 2"/>
          <p:cNvSpPr>
            <a:spLocks noGrp="1"/>
          </p:cNvSpPr>
          <p:nvPr>
            <p:ph idx="1"/>
          </p:nvPr>
        </p:nvSpPr>
        <p:spPr>
          <a:xfrm>
            <a:off x="533400" y="1988840"/>
            <a:ext cx="7783016" cy="4536504"/>
          </a:xfrm>
        </p:spPr>
        <p:txBody>
          <a:bodyPr>
            <a:normAutofit fontScale="25000" lnSpcReduction="20000"/>
          </a:bodyPr>
          <a:lstStyle/>
          <a:p>
            <a:r>
              <a:rPr lang="en-GB" sz="4800" b="1" dirty="0"/>
              <a:t>Knowledge and understanding: </a:t>
            </a:r>
            <a:endParaRPr lang="en-GB" sz="4800" dirty="0"/>
          </a:p>
          <a:p>
            <a:pPr marL="0" indent="0">
              <a:buNone/>
            </a:pPr>
            <a:r>
              <a:rPr lang="en-US" sz="4800" dirty="0"/>
              <a:t>Specifics of the content requirements for each sub-topic. </a:t>
            </a:r>
          </a:p>
          <a:p>
            <a:endParaRPr lang="en-GB" sz="4800" dirty="0"/>
          </a:p>
          <a:p>
            <a:r>
              <a:rPr lang="en-GB" sz="4800" b="1" dirty="0"/>
              <a:t>Applications and skills: </a:t>
            </a:r>
            <a:endParaRPr lang="en-GB" sz="4800" dirty="0"/>
          </a:p>
          <a:p>
            <a:pPr marL="0" indent="0">
              <a:buNone/>
            </a:pPr>
            <a:r>
              <a:rPr lang="en-US" sz="4800" dirty="0"/>
              <a:t>Details of how students can apply the understandings. For example, these applications could involve discussions of viewpoints or an evaluation of issues and impacts. </a:t>
            </a:r>
          </a:p>
          <a:p>
            <a:r>
              <a:rPr lang="en-GB" sz="4800" b="1" dirty="0" smtClean="0"/>
              <a:t>Guidance</a:t>
            </a:r>
            <a:r>
              <a:rPr lang="en-GB" sz="4800" b="1" dirty="0"/>
              <a:t>: </a:t>
            </a:r>
            <a:endParaRPr lang="en-GB" sz="4800" dirty="0"/>
          </a:p>
          <a:p>
            <a:pPr marL="0" indent="0">
              <a:buNone/>
            </a:pPr>
            <a:r>
              <a:rPr lang="en-US" sz="4800" dirty="0"/>
              <a:t>Specifics of, and constraints to, the requirements for the knowledge, understandings, applications and skills. </a:t>
            </a:r>
          </a:p>
          <a:p>
            <a:endParaRPr lang="en-GB" sz="4800" dirty="0"/>
          </a:p>
          <a:p>
            <a:r>
              <a:rPr lang="en-GB" sz="4800" b="1" dirty="0"/>
              <a:t>International-mindedness: </a:t>
            </a:r>
            <a:endParaRPr lang="en-GB" sz="4800" dirty="0"/>
          </a:p>
          <a:p>
            <a:pPr marL="0" indent="0">
              <a:buNone/>
            </a:pPr>
            <a:r>
              <a:rPr lang="en-US" sz="4800" dirty="0"/>
              <a:t>Ideas that teachers can easily integrate into the delivery of their lessons. </a:t>
            </a:r>
          </a:p>
          <a:p>
            <a:endParaRPr lang="en-GB" sz="4800" dirty="0"/>
          </a:p>
          <a:p>
            <a:r>
              <a:rPr lang="en-GB" sz="4800" b="1" dirty="0"/>
              <a:t>Theory of knowledge: </a:t>
            </a:r>
            <a:endParaRPr lang="en-GB" sz="4800" dirty="0"/>
          </a:p>
          <a:p>
            <a:pPr marL="0" indent="0">
              <a:buNone/>
            </a:pPr>
            <a:r>
              <a:rPr lang="en-US" sz="4800" dirty="0"/>
              <a:t>Examples of TOK knowledge questions. </a:t>
            </a:r>
          </a:p>
          <a:p>
            <a:endParaRPr lang="en-GB" sz="4800" dirty="0"/>
          </a:p>
          <a:p>
            <a:r>
              <a:rPr lang="en-GB" sz="4800" b="1" dirty="0"/>
              <a:t>Connections: </a:t>
            </a:r>
            <a:endParaRPr lang="en-GB" sz="4800" dirty="0"/>
          </a:p>
          <a:p>
            <a:pPr marL="0" indent="0">
              <a:buNone/>
            </a:pPr>
            <a:r>
              <a:rPr lang="en-GB" sz="4800" dirty="0"/>
              <a:t>Syllabus and cross-curricular links.</a:t>
            </a:r>
          </a:p>
          <a:p>
            <a:pPr marL="0" indent="0">
              <a:buNone/>
            </a:pPr>
            <a:r>
              <a:rPr lang="en-GB" sz="4800" dirty="0"/>
              <a:t>	</a:t>
            </a:r>
          </a:p>
          <a:p>
            <a:endParaRPr lang="en-GB" dirty="0"/>
          </a:p>
        </p:txBody>
      </p:sp>
    </p:spTree>
    <p:extLst>
      <p:ext uri="{BB962C8B-B14F-4D97-AF65-F5344CB8AC3E}">
        <p14:creationId xmlns:p14="http://schemas.microsoft.com/office/powerpoint/2010/main" val="838840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questions</a:t>
            </a:r>
            <a:endParaRPr lang="en-GB" dirty="0"/>
          </a:p>
        </p:txBody>
      </p:sp>
      <p:sp>
        <p:nvSpPr>
          <p:cNvPr id="3" name="Content Placeholder 2"/>
          <p:cNvSpPr>
            <a:spLocks noGrp="1"/>
          </p:cNvSpPr>
          <p:nvPr>
            <p:ph idx="1"/>
          </p:nvPr>
        </p:nvSpPr>
        <p:spPr/>
        <p:txBody>
          <a:bodyPr>
            <a:normAutofit fontScale="62500" lnSpcReduction="20000"/>
          </a:bodyPr>
          <a:lstStyle/>
          <a:p>
            <a:endParaRPr lang="en-GB" dirty="0"/>
          </a:p>
          <a:p>
            <a:r>
              <a:rPr lang="en-US" sz="2600" dirty="0"/>
              <a:t>A. Which strengths and weaknesses of the systems approach and of the use of models have been revealed through this topic? </a:t>
            </a:r>
          </a:p>
          <a:p>
            <a:r>
              <a:rPr lang="en-US" sz="2600" dirty="0"/>
              <a:t>B. To what extent have the solutions emerging from this topic been directed at </a:t>
            </a:r>
            <a:r>
              <a:rPr lang="en-US" sz="2600" b="1" dirty="0"/>
              <a:t>preventing </a:t>
            </a:r>
            <a:r>
              <a:rPr lang="en-US" sz="2600" dirty="0"/>
              <a:t>environmental impacts, </a:t>
            </a:r>
            <a:r>
              <a:rPr lang="en-US" sz="2600" b="1" dirty="0"/>
              <a:t>limiting </a:t>
            </a:r>
            <a:r>
              <a:rPr lang="en-US" sz="2600" dirty="0"/>
              <a:t>the extent of the environmental impacts or </a:t>
            </a:r>
            <a:r>
              <a:rPr lang="en-US" sz="2600" b="1" dirty="0"/>
              <a:t>restoring </a:t>
            </a:r>
            <a:r>
              <a:rPr lang="en-US" sz="2600" dirty="0"/>
              <a:t>systems in which environmental impacts have already occurred? </a:t>
            </a:r>
          </a:p>
          <a:p>
            <a:r>
              <a:rPr lang="en-US" sz="2600" dirty="0"/>
              <a:t>C. What value systems are at play in the causes and approaches to resolving the issues addressed in this topic? </a:t>
            </a:r>
          </a:p>
          <a:p>
            <a:r>
              <a:rPr lang="en-US" sz="2600" dirty="0"/>
              <a:t>D. How does your personal value system compare with the others you have encountered in the context of issues raised in this topic? </a:t>
            </a:r>
          </a:p>
          <a:p>
            <a:r>
              <a:rPr lang="en-US" sz="2600" dirty="0"/>
              <a:t>E. How are the issues addressed in this topic relevant to sustainability or sustainable development? </a:t>
            </a:r>
          </a:p>
          <a:p>
            <a:r>
              <a:rPr lang="en-US" sz="2600" dirty="0"/>
              <a:t>F. In which ways might the solutions explored in this topic alter your predictions for the state of human societies and the biosphere decades from now? </a:t>
            </a:r>
          </a:p>
        </p:txBody>
      </p:sp>
    </p:spTree>
    <p:extLst>
      <p:ext uri="{BB962C8B-B14F-4D97-AF65-F5344CB8AC3E}">
        <p14:creationId xmlns:p14="http://schemas.microsoft.com/office/powerpoint/2010/main" val="3558151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objectives </a:t>
            </a:r>
          </a:p>
        </p:txBody>
      </p:sp>
      <p:sp>
        <p:nvSpPr>
          <p:cNvPr id="3" name="Content Placeholder 2"/>
          <p:cNvSpPr>
            <a:spLocks noGrp="1"/>
          </p:cNvSpPr>
          <p:nvPr>
            <p:ph idx="1"/>
          </p:nvPr>
        </p:nvSpPr>
        <p:spPr/>
        <p:txBody>
          <a:bodyPr>
            <a:normAutofit/>
          </a:bodyPr>
          <a:lstStyle/>
          <a:p>
            <a:endParaRPr lang="en-GB" dirty="0"/>
          </a:p>
          <a:p>
            <a:pPr marL="0" indent="0">
              <a:buNone/>
            </a:pPr>
            <a:r>
              <a:rPr lang="en-US" dirty="0" smtClean="0"/>
              <a:t>1. Demonstrate </a:t>
            </a:r>
            <a:r>
              <a:rPr lang="en-US" dirty="0"/>
              <a:t>knowledge and understanding of relevant: </a:t>
            </a:r>
          </a:p>
          <a:p>
            <a:r>
              <a:rPr lang="en-GB" dirty="0"/>
              <a:t>– facts and concepts </a:t>
            </a:r>
          </a:p>
          <a:p>
            <a:r>
              <a:rPr lang="en-GB" dirty="0"/>
              <a:t>– methodologies and techniques </a:t>
            </a:r>
          </a:p>
          <a:p>
            <a:r>
              <a:rPr lang="en-GB" dirty="0"/>
              <a:t>– values and attitudes. </a:t>
            </a:r>
          </a:p>
        </p:txBody>
      </p:sp>
    </p:spTree>
    <p:extLst>
      <p:ext uri="{BB962C8B-B14F-4D97-AF65-F5344CB8AC3E}">
        <p14:creationId xmlns:p14="http://schemas.microsoft.com/office/powerpoint/2010/main" val="787739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US" dirty="0" smtClean="0"/>
              <a:t>2. Apply </a:t>
            </a:r>
            <a:r>
              <a:rPr lang="en-US" dirty="0"/>
              <a:t>this knowledge and understanding in the analysis of: </a:t>
            </a:r>
          </a:p>
          <a:p>
            <a:endParaRPr lang="en-GB" dirty="0"/>
          </a:p>
          <a:p>
            <a:r>
              <a:rPr lang="en-GB" dirty="0"/>
              <a:t>– explanations, concepts and theories </a:t>
            </a:r>
          </a:p>
          <a:p>
            <a:r>
              <a:rPr lang="en-GB" dirty="0"/>
              <a:t>– data and models </a:t>
            </a:r>
          </a:p>
          <a:p>
            <a:r>
              <a:rPr lang="en-US" dirty="0"/>
              <a:t>– case studies in unfamiliar contexts </a:t>
            </a:r>
          </a:p>
          <a:p>
            <a:r>
              <a:rPr lang="en-GB" dirty="0"/>
              <a:t>– arguments and value systems. </a:t>
            </a:r>
          </a:p>
          <a:p>
            <a:endParaRPr lang="en-GB" dirty="0"/>
          </a:p>
          <a:p>
            <a:endParaRPr lang="en-GB" dirty="0"/>
          </a:p>
        </p:txBody>
      </p:sp>
    </p:spTree>
    <p:extLst>
      <p:ext uri="{BB962C8B-B14F-4D97-AF65-F5344CB8AC3E}">
        <p14:creationId xmlns:p14="http://schemas.microsoft.com/office/powerpoint/2010/main" val="9468218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US" dirty="0" smtClean="0"/>
              <a:t>3. Evaluate</a:t>
            </a:r>
            <a:r>
              <a:rPr lang="en-US" dirty="0"/>
              <a:t>, justify and synthesize, as appropriate: </a:t>
            </a:r>
          </a:p>
          <a:p>
            <a:endParaRPr lang="en-GB" dirty="0"/>
          </a:p>
          <a:p>
            <a:r>
              <a:rPr lang="en-GB" dirty="0"/>
              <a:t>– explanations, theories and models </a:t>
            </a:r>
          </a:p>
          <a:p>
            <a:r>
              <a:rPr lang="en-GB" dirty="0"/>
              <a:t>– arguments and proposed solutions </a:t>
            </a:r>
          </a:p>
          <a:p>
            <a:r>
              <a:rPr lang="en-US" dirty="0"/>
              <a:t>– methods of fieldwork and investigation </a:t>
            </a:r>
          </a:p>
          <a:p>
            <a:r>
              <a:rPr lang="en-US" dirty="0"/>
              <a:t>– cultural viewpoints and value systems. </a:t>
            </a:r>
          </a:p>
          <a:p>
            <a:endParaRPr lang="en-GB" dirty="0"/>
          </a:p>
        </p:txBody>
      </p:sp>
    </p:spTree>
    <p:extLst>
      <p:ext uri="{BB962C8B-B14F-4D97-AF65-F5344CB8AC3E}">
        <p14:creationId xmlns:p14="http://schemas.microsoft.com/office/powerpoint/2010/main" val="95451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1259632" y="188640"/>
            <a:ext cx="6552728" cy="6434304"/>
          </a:xfrm>
          <a:prstGeom prst="rect">
            <a:avLst/>
          </a:prstGeom>
        </p:spPr>
      </p:pic>
    </p:spTree>
    <p:extLst>
      <p:ext uri="{BB962C8B-B14F-4D97-AF65-F5344CB8AC3E}">
        <p14:creationId xmlns:p14="http://schemas.microsoft.com/office/powerpoint/2010/main" val="2479577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pPr marL="0" indent="0">
              <a:buNone/>
            </a:pPr>
            <a:r>
              <a:rPr lang="en-US" dirty="0" smtClean="0"/>
              <a:t>4. Engage </a:t>
            </a:r>
            <a:r>
              <a:rPr lang="en-US" dirty="0"/>
              <a:t>with investigations of environmental and societal issues at the local and global </a:t>
            </a:r>
            <a:r>
              <a:rPr lang="en-US" dirty="0" smtClean="0"/>
              <a:t>level through</a:t>
            </a:r>
            <a:endParaRPr lang="en-US" dirty="0"/>
          </a:p>
          <a:p>
            <a:r>
              <a:rPr lang="en-US" dirty="0"/>
              <a:t>evaluating the political, economic and social contexts of issues </a:t>
            </a:r>
          </a:p>
          <a:p>
            <a:r>
              <a:rPr lang="en-US" dirty="0"/>
              <a:t>– selecting and applying the appropriate research and practical skills necessary to carry out investigations </a:t>
            </a:r>
          </a:p>
          <a:p>
            <a:r>
              <a:rPr lang="en-US" dirty="0"/>
              <a:t>– suggesting collaborative and innovative solutions that demonstrate awareness and respect for the cultural differences and value systems of others.</a:t>
            </a:r>
            <a:endParaRPr lang="en-GB" dirty="0"/>
          </a:p>
        </p:txBody>
      </p:sp>
    </p:spTree>
    <p:extLst>
      <p:ext uri="{BB962C8B-B14F-4D97-AF65-F5344CB8AC3E}">
        <p14:creationId xmlns:p14="http://schemas.microsoft.com/office/powerpoint/2010/main" val="2443222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Assessment outline</a:t>
            </a:r>
            <a:br>
              <a:rPr lang="en-US" dirty="0" smtClean="0"/>
            </a:br>
            <a:endParaRPr lang="en-US" dirty="0"/>
          </a:p>
        </p:txBody>
      </p:sp>
      <p:sp>
        <p:nvSpPr>
          <p:cNvPr id="2" name="Content Placeholder 1"/>
          <p:cNvSpPr>
            <a:spLocks noGrp="1"/>
          </p:cNvSpPr>
          <p:nvPr>
            <p:ph idx="1"/>
          </p:nvPr>
        </p:nvSpPr>
        <p:spPr/>
        <p:txBody>
          <a:bodyPr>
            <a:normAutofit fontScale="70000" lnSpcReduction="20000"/>
          </a:bodyPr>
          <a:lstStyle/>
          <a:p>
            <a:pPr>
              <a:buNone/>
            </a:pPr>
            <a:endParaRPr lang="en-US" b="1" dirty="0" smtClean="0"/>
          </a:p>
          <a:p>
            <a:r>
              <a:rPr lang="en-US" b="1" dirty="0" smtClean="0"/>
              <a:t>Assessment component </a:t>
            </a:r>
          </a:p>
          <a:p>
            <a:r>
              <a:rPr lang="en-US" b="1" dirty="0" smtClean="0"/>
              <a:t>External assessment (written papers, 3 hours)                75%</a:t>
            </a:r>
          </a:p>
          <a:p>
            <a:endParaRPr lang="en-US" b="1" dirty="0" smtClean="0"/>
          </a:p>
          <a:p>
            <a:r>
              <a:rPr lang="en-US" b="1" dirty="0" smtClean="0"/>
              <a:t>Paper 1—1 hour                                                               25%</a:t>
            </a:r>
          </a:p>
          <a:p>
            <a:r>
              <a:rPr lang="en-US" dirty="0" smtClean="0"/>
              <a:t>35 marks</a:t>
            </a:r>
          </a:p>
          <a:p>
            <a:endParaRPr lang="en-US" dirty="0" smtClean="0"/>
          </a:p>
          <a:p>
            <a:r>
              <a:rPr lang="en-US" b="1" dirty="0" smtClean="0"/>
              <a:t>Paper 2—2 hours                                                             50%</a:t>
            </a:r>
          </a:p>
          <a:p>
            <a:r>
              <a:rPr lang="en-US" dirty="0" smtClean="0"/>
              <a:t>65 marks</a:t>
            </a:r>
          </a:p>
          <a:p>
            <a:pPr>
              <a:buNone/>
            </a:pPr>
            <a:endParaRPr lang="en-US" b="1" dirty="0" smtClean="0"/>
          </a:p>
          <a:p>
            <a:r>
              <a:rPr lang="en-US" b="1" dirty="0" smtClean="0"/>
              <a:t>Internal assessment—30 hours                                         25%</a:t>
            </a:r>
          </a:p>
          <a:p>
            <a:pPr marL="0" indent="0">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objectives in practice</a:t>
            </a:r>
          </a:p>
        </p:txBody>
      </p:sp>
      <p:pic>
        <p:nvPicPr>
          <p:cNvPr id="4" name="Content Placeholder 3"/>
          <p:cNvPicPr>
            <a:picLocks noGrp="1" noChangeAspect="1"/>
          </p:cNvPicPr>
          <p:nvPr>
            <p:ph idx="1"/>
          </p:nvPr>
        </p:nvPicPr>
        <p:blipFill>
          <a:blip r:embed="rId2"/>
          <a:stretch>
            <a:fillRect/>
          </a:stretch>
        </p:blipFill>
        <p:spPr>
          <a:xfrm>
            <a:off x="323528" y="1834166"/>
            <a:ext cx="8426519" cy="4259130"/>
          </a:xfrm>
          <a:prstGeom prst="rect">
            <a:avLst/>
          </a:prstGeom>
        </p:spPr>
      </p:pic>
    </p:spTree>
    <p:extLst>
      <p:ext uri="{BB962C8B-B14F-4D97-AF65-F5344CB8AC3E}">
        <p14:creationId xmlns:p14="http://schemas.microsoft.com/office/powerpoint/2010/main" val="31320840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1</a:t>
            </a:r>
            <a:endParaRPr lang="en-GB" dirty="0"/>
          </a:p>
        </p:txBody>
      </p:sp>
      <p:sp>
        <p:nvSpPr>
          <p:cNvPr id="3" name="Content Placeholder 2"/>
          <p:cNvSpPr>
            <a:spLocks noGrp="1"/>
          </p:cNvSpPr>
          <p:nvPr>
            <p:ph idx="1"/>
          </p:nvPr>
        </p:nvSpPr>
        <p:spPr/>
        <p:txBody>
          <a:bodyPr>
            <a:normAutofit fontScale="92500" lnSpcReduction="20000"/>
          </a:bodyPr>
          <a:lstStyle/>
          <a:p>
            <a:r>
              <a:rPr lang="en-GB" b="1" dirty="0"/>
              <a:t>Duration: 1 hour </a:t>
            </a:r>
            <a:endParaRPr lang="en-GB" dirty="0"/>
          </a:p>
          <a:p>
            <a:r>
              <a:rPr lang="en-GB" b="1" dirty="0"/>
              <a:t>Weighting: 25% </a:t>
            </a:r>
            <a:endParaRPr lang="en-GB" dirty="0"/>
          </a:p>
          <a:p>
            <a:r>
              <a:rPr lang="en-GB" b="1" dirty="0"/>
              <a:t>Marks: 35 </a:t>
            </a:r>
            <a:endParaRPr lang="en-GB" dirty="0"/>
          </a:p>
          <a:p>
            <a:r>
              <a:rPr lang="en-US" dirty="0"/>
              <a:t>Students will be provided with a range of data in a variety of forms relating to a specific, previously unseen case study. </a:t>
            </a:r>
          </a:p>
          <a:p>
            <a:r>
              <a:rPr lang="en-US" dirty="0"/>
              <a:t>Questions will be based on the analysis and evaluation of the data in the case study. </a:t>
            </a:r>
          </a:p>
          <a:p>
            <a:r>
              <a:rPr lang="en-US" dirty="0"/>
              <a:t>All of the questions are compulsory. </a:t>
            </a:r>
          </a:p>
          <a:p>
            <a:r>
              <a:rPr lang="en-US" dirty="0"/>
              <a:t>The questions test assessment objectives 1, 2 and 3. </a:t>
            </a:r>
          </a:p>
          <a:p>
            <a:endParaRPr lang="en-GB" dirty="0"/>
          </a:p>
        </p:txBody>
      </p:sp>
    </p:spTree>
    <p:extLst>
      <p:ext uri="{BB962C8B-B14F-4D97-AF65-F5344CB8AC3E}">
        <p14:creationId xmlns:p14="http://schemas.microsoft.com/office/powerpoint/2010/main" val="3878542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2</a:t>
            </a:r>
            <a:endParaRPr lang="en-GB" dirty="0"/>
          </a:p>
        </p:txBody>
      </p:sp>
      <p:sp>
        <p:nvSpPr>
          <p:cNvPr id="3" name="Content Placeholder 2"/>
          <p:cNvSpPr>
            <a:spLocks noGrp="1"/>
          </p:cNvSpPr>
          <p:nvPr>
            <p:ph idx="1"/>
          </p:nvPr>
        </p:nvSpPr>
        <p:spPr/>
        <p:txBody>
          <a:bodyPr>
            <a:normAutofit fontScale="85000" lnSpcReduction="20000"/>
          </a:bodyPr>
          <a:lstStyle/>
          <a:p>
            <a:r>
              <a:rPr lang="en-GB" b="1" dirty="0"/>
              <a:t>Duration: 2 hours </a:t>
            </a:r>
            <a:endParaRPr lang="en-GB" dirty="0"/>
          </a:p>
          <a:p>
            <a:r>
              <a:rPr lang="en-GB" b="1" dirty="0"/>
              <a:t>Weighting 50% </a:t>
            </a:r>
            <a:endParaRPr lang="en-GB" dirty="0"/>
          </a:p>
          <a:p>
            <a:r>
              <a:rPr lang="en-GB" b="1" dirty="0"/>
              <a:t>Marks: 65 </a:t>
            </a:r>
            <a:endParaRPr lang="en-GB" dirty="0"/>
          </a:p>
          <a:p>
            <a:r>
              <a:rPr lang="en-US" dirty="0"/>
              <a:t>Paper 2 consists of two sections, A and B. </a:t>
            </a:r>
          </a:p>
          <a:p>
            <a:r>
              <a:rPr lang="en-US" dirty="0"/>
              <a:t>Section A (25 marks) is made up of short-answer and data-based questions. </a:t>
            </a:r>
          </a:p>
          <a:p>
            <a:endParaRPr lang="en-GB" dirty="0"/>
          </a:p>
          <a:p>
            <a:r>
              <a:rPr lang="en-US" dirty="0"/>
              <a:t>Section B (40 marks) requires students to answer two structured essay questions from a choice of four. Each question is worth 20 marks. </a:t>
            </a:r>
          </a:p>
          <a:p>
            <a:r>
              <a:rPr lang="en-US" dirty="0"/>
              <a:t>• The questions test assessment objectives 1, 2 and 3. </a:t>
            </a:r>
          </a:p>
          <a:p>
            <a:endParaRPr lang="en-GB" dirty="0"/>
          </a:p>
        </p:txBody>
      </p:sp>
    </p:spTree>
    <p:extLst>
      <p:ext uri="{BB962C8B-B14F-4D97-AF65-F5344CB8AC3E}">
        <p14:creationId xmlns:p14="http://schemas.microsoft.com/office/powerpoint/2010/main" val="18149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assessment</a:t>
            </a:r>
            <a:endParaRPr lang="en-GB" dirty="0"/>
          </a:p>
        </p:txBody>
      </p:sp>
      <p:sp>
        <p:nvSpPr>
          <p:cNvPr id="3" name="Content Placeholder 2"/>
          <p:cNvSpPr>
            <a:spLocks noGrp="1"/>
          </p:cNvSpPr>
          <p:nvPr>
            <p:ph idx="1"/>
          </p:nvPr>
        </p:nvSpPr>
        <p:spPr/>
        <p:txBody>
          <a:bodyPr/>
          <a:lstStyle/>
          <a:p>
            <a:r>
              <a:rPr lang="en-GB" b="1" dirty="0"/>
              <a:t>Duration: 10 hours </a:t>
            </a:r>
            <a:endParaRPr lang="en-GB" dirty="0"/>
          </a:p>
          <a:p>
            <a:r>
              <a:rPr lang="en-GB" b="1" dirty="0"/>
              <a:t>Weighting: 25% </a:t>
            </a:r>
            <a:endParaRPr lang="en-GB" dirty="0"/>
          </a:p>
          <a:p>
            <a:r>
              <a:rPr lang="en-GB" dirty="0"/>
              <a:t>Individual investigation </a:t>
            </a:r>
          </a:p>
          <a:p>
            <a:r>
              <a:rPr lang="en-US" dirty="0"/>
              <a:t>The investigation covers assessment objectives 1, 2, 3 and 4. </a:t>
            </a:r>
          </a:p>
          <a:p>
            <a:endParaRPr lang="en-GB" dirty="0"/>
          </a:p>
        </p:txBody>
      </p:sp>
    </p:spTree>
    <p:extLst>
      <p:ext uri="{BB962C8B-B14F-4D97-AF65-F5344CB8AC3E}">
        <p14:creationId xmlns:p14="http://schemas.microsoft.com/office/powerpoint/2010/main" val="1499921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endParaRPr lang="en-US" dirty="0"/>
          </a:p>
        </p:txBody>
      </p:sp>
      <p:sp>
        <p:nvSpPr>
          <p:cNvPr id="2" name="Content Placeholder 1"/>
          <p:cNvSpPr>
            <a:spLocks noGrp="1"/>
          </p:cNvSpPr>
          <p:nvPr>
            <p:ph idx="1"/>
          </p:nvPr>
        </p:nvSpPr>
        <p:spPr/>
        <p:txBody>
          <a:bodyPr>
            <a:normAutofit fontScale="85000" lnSpcReduction="10000"/>
          </a:bodyPr>
          <a:lstStyle/>
          <a:p>
            <a:r>
              <a:rPr lang="en-US" dirty="0" smtClean="0"/>
              <a:t>The internal assessment model is flexible enough to allow a wide variety of investigations to be carried out.</a:t>
            </a:r>
          </a:p>
          <a:p>
            <a:r>
              <a:rPr lang="en-US" dirty="0" smtClean="0"/>
              <a:t>These could include:</a:t>
            </a:r>
          </a:p>
          <a:p>
            <a:r>
              <a:rPr lang="en-US" dirty="0" smtClean="0"/>
              <a:t>• short laboratory </a:t>
            </a:r>
            <a:r>
              <a:rPr lang="en-US" dirty="0" err="1" smtClean="0"/>
              <a:t>practicals</a:t>
            </a:r>
            <a:r>
              <a:rPr lang="en-US" dirty="0" smtClean="0"/>
              <a:t> over one or two lessons and long-term </a:t>
            </a:r>
            <a:r>
              <a:rPr lang="en-US" dirty="0" err="1" smtClean="0"/>
              <a:t>practicals</a:t>
            </a:r>
            <a:r>
              <a:rPr lang="en-US" dirty="0" smtClean="0"/>
              <a:t> or projects extending over several weeks</a:t>
            </a:r>
          </a:p>
          <a:p>
            <a:r>
              <a:rPr lang="en-US" dirty="0" smtClean="0"/>
              <a:t>• computer simulations</a:t>
            </a:r>
          </a:p>
          <a:p>
            <a:r>
              <a:rPr lang="en-US" dirty="0" smtClean="0"/>
              <a:t>• </a:t>
            </a:r>
            <a:r>
              <a:rPr lang="en-US" dirty="0" err="1" smtClean="0"/>
              <a:t>data‑gathering</a:t>
            </a:r>
            <a:r>
              <a:rPr lang="en-US" dirty="0" smtClean="0"/>
              <a:t> exercises such as questionnaires and surveys</a:t>
            </a:r>
          </a:p>
          <a:p>
            <a:r>
              <a:rPr lang="en-US" dirty="0" smtClean="0"/>
              <a:t>• </a:t>
            </a:r>
            <a:r>
              <a:rPr lang="en-US" dirty="0" err="1" smtClean="0"/>
              <a:t>data‑analysis</a:t>
            </a:r>
            <a:r>
              <a:rPr lang="en-US" dirty="0" smtClean="0"/>
              <a:t> exercises</a:t>
            </a:r>
          </a:p>
          <a:p>
            <a:r>
              <a:rPr lang="en-US" dirty="0" smtClean="0"/>
              <a:t>• general laboratory work and fieldwork.</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u="sng" dirty="0"/>
              <a:t>M</a:t>
            </a:r>
            <a:r>
              <a:rPr lang="en-US" u="sng" dirty="0" smtClean="0"/>
              <a:t>ethodologies </a:t>
            </a:r>
            <a:endParaRPr lang="en-US" dirty="0"/>
          </a:p>
        </p:txBody>
      </p:sp>
      <p:sp>
        <p:nvSpPr>
          <p:cNvPr id="2" name="Content Placeholder 1"/>
          <p:cNvSpPr>
            <a:spLocks noGrp="1"/>
          </p:cNvSpPr>
          <p:nvPr>
            <p:ph idx="1"/>
          </p:nvPr>
        </p:nvSpPr>
        <p:spPr/>
        <p:txBody>
          <a:bodyPr>
            <a:normAutofit fontScale="55000" lnSpcReduction="20000"/>
          </a:bodyPr>
          <a:lstStyle/>
          <a:p>
            <a:endParaRPr lang="en-GB" dirty="0"/>
          </a:p>
          <a:p>
            <a:r>
              <a:rPr lang="fr-FR" dirty="0"/>
              <a:t>Values and attitude </a:t>
            </a:r>
            <a:r>
              <a:rPr lang="fr-FR" dirty="0" err="1"/>
              <a:t>surveys</a:t>
            </a:r>
            <a:r>
              <a:rPr lang="fr-FR" dirty="0"/>
              <a:t> or questionnaires </a:t>
            </a:r>
          </a:p>
          <a:p>
            <a:r>
              <a:rPr lang="en-GB" dirty="0"/>
              <a:t>• Interviews </a:t>
            </a:r>
          </a:p>
          <a:p>
            <a:r>
              <a:rPr lang="en-US" dirty="0"/>
              <a:t>• Issues-based inquiries to inform decision-making </a:t>
            </a:r>
          </a:p>
          <a:p>
            <a:r>
              <a:rPr lang="en-GB" dirty="0"/>
              <a:t>• Observational fieldwork (natural experiments) </a:t>
            </a:r>
          </a:p>
          <a:p>
            <a:r>
              <a:rPr lang="en-GB" dirty="0"/>
              <a:t>• Field manipulation experiments </a:t>
            </a:r>
          </a:p>
          <a:p>
            <a:r>
              <a:rPr lang="en-US" dirty="0"/>
              <a:t>• Ecosystem modelling (including </a:t>
            </a:r>
            <a:r>
              <a:rPr lang="en-US" dirty="0" err="1"/>
              <a:t>mesocosms</a:t>
            </a:r>
            <a:r>
              <a:rPr lang="en-US" dirty="0"/>
              <a:t> or bottle experiments) </a:t>
            </a:r>
          </a:p>
          <a:p>
            <a:r>
              <a:rPr lang="en-GB" dirty="0"/>
              <a:t>• Laboratory work </a:t>
            </a:r>
          </a:p>
          <a:p>
            <a:r>
              <a:rPr lang="en-GB" dirty="0"/>
              <a:t>• Models of sustainability </a:t>
            </a:r>
          </a:p>
          <a:p>
            <a:r>
              <a:rPr lang="en-US" dirty="0"/>
              <a:t>• Use of systems diagrams or other valid holistic modelling approaches </a:t>
            </a:r>
          </a:p>
          <a:p>
            <a:r>
              <a:rPr lang="en-US" dirty="0"/>
              <a:t>• Elements of environmental impact assessments </a:t>
            </a:r>
          </a:p>
          <a:p>
            <a:r>
              <a:rPr lang="en-US" dirty="0"/>
              <a:t>• Secondary demographic, development and environmental data </a:t>
            </a:r>
          </a:p>
          <a:p>
            <a:r>
              <a:rPr lang="en-US" dirty="0"/>
              <a:t>• Collection of both qualitative and quantitative data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179512" y="1988840"/>
            <a:ext cx="8640960" cy="4104456"/>
          </a:xfrm>
          <a:prstGeom prst="rect">
            <a:avLst/>
          </a:prstGeom>
        </p:spPr>
      </p:pic>
    </p:spTree>
    <p:extLst>
      <p:ext uri="{BB962C8B-B14F-4D97-AF65-F5344CB8AC3E}">
        <p14:creationId xmlns:p14="http://schemas.microsoft.com/office/powerpoint/2010/main" val="39746255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Command terms for environmental systems and societies </a:t>
            </a:r>
            <a:endParaRPr lang="en-GB" dirty="0"/>
          </a:p>
        </p:txBody>
      </p:sp>
      <p:sp>
        <p:nvSpPr>
          <p:cNvPr id="3" name="Content Placeholder 2"/>
          <p:cNvSpPr>
            <a:spLocks noGrp="1"/>
          </p:cNvSpPr>
          <p:nvPr>
            <p:ph idx="1"/>
          </p:nvPr>
        </p:nvSpPr>
        <p:spPr>
          <a:xfrm>
            <a:off x="533400" y="1988840"/>
            <a:ext cx="7711008" cy="4176464"/>
          </a:xfrm>
        </p:spPr>
        <p:txBody>
          <a:bodyPr>
            <a:normAutofit fontScale="77500" lnSpcReduction="20000"/>
          </a:bodyPr>
          <a:lstStyle/>
          <a:p>
            <a:pPr marL="0" indent="0">
              <a:buNone/>
            </a:pPr>
            <a:r>
              <a:rPr lang="en-GB" dirty="0"/>
              <a:t>Objective 1 </a:t>
            </a:r>
            <a:endParaRPr lang="en-GB" dirty="0" smtClean="0"/>
          </a:p>
          <a:p>
            <a:pPr marL="0" indent="0">
              <a:buNone/>
            </a:pPr>
            <a:endParaRPr lang="en-GB" dirty="0"/>
          </a:p>
          <a:p>
            <a:r>
              <a:rPr lang="en-US" b="1" dirty="0"/>
              <a:t>Define </a:t>
            </a:r>
            <a:r>
              <a:rPr lang="en-US" b="1" dirty="0" smtClean="0"/>
              <a:t>-</a:t>
            </a:r>
            <a:r>
              <a:rPr lang="en-US" dirty="0"/>
              <a:t>	Give the precise meaning of a word, phrase, concept or physical quantity. 	</a:t>
            </a:r>
          </a:p>
          <a:p>
            <a:r>
              <a:rPr lang="en-US" b="1" dirty="0"/>
              <a:t>Draw </a:t>
            </a:r>
            <a:r>
              <a:rPr lang="en-US" b="1" dirty="0" smtClean="0"/>
              <a:t>-</a:t>
            </a:r>
            <a:r>
              <a:rPr lang="en-US" dirty="0"/>
              <a:t>	Represent by means of a labelled, accurate diagram or graph, using a pencil. A ruler (straight edge) should be used for straight lines. Diagrams should be drawn to scale. Graphs should have points correctly plotted (if appropriate) and joined in a straight line or smooth curve. 	</a:t>
            </a:r>
          </a:p>
          <a:p>
            <a:r>
              <a:rPr lang="en-US" b="1" dirty="0"/>
              <a:t>Label </a:t>
            </a:r>
            <a:r>
              <a:rPr lang="en-US" b="1" dirty="0" smtClean="0"/>
              <a:t>-</a:t>
            </a:r>
            <a:r>
              <a:rPr lang="en-US" dirty="0"/>
              <a:t>	Add labels to a diagram. 	</a:t>
            </a:r>
          </a:p>
          <a:p>
            <a:r>
              <a:rPr lang="en-US" b="1" dirty="0"/>
              <a:t>List </a:t>
            </a:r>
            <a:r>
              <a:rPr lang="en-US" b="1" dirty="0" smtClean="0"/>
              <a:t>-</a:t>
            </a:r>
            <a:r>
              <a:rPr lang="en-US" dirty="0"/>
              <a:t>	Give a sequence of brief answers with no explanation. </a:t>
            </a:r>
            <a:endParaRPr lang="en-US" dirty="0" smtClean="0"/>
          </a:p>
          <a:p>
            <a:r>
              <a:rPr lang="en-US" b="1" dirty="0"/>
              <a:t>Measure </a:t>
            </a:r>
            <a:r>
              <a:rPr lang="en-US" dirty="0" smtClean="0"/>
              <a:t>- Obtain </a:t>
            </a:r>
            <a:r>
              <a:rPr lang="en-US" dirty="0"/>
              <a:t>a value for a quantity. 	</a:t>
            </a:r>
          </a:p>
          <a:p>
            <a:r>
              <a:rPr lang="en-US" b="1" dirty="0"/>
              <a:t>State </a:t>
            </a:r>
            <a:r>
              <a:rPr lang="en-US" b="1" dirty="0" smtClean="0"/>
              <a:t>-</a:t>
            </a:r>
            <a:r>
              <a:rPr lang="en-US" dirty="0"/>
              <a:t>	Give a specific name, value or other brief answer without explanation or calculation 	</a:t>
            </a:r>
          </a:p>
          <a:p>
            <a:r>
              <a:rPr lang="en-US" dirty="0"/>
              <a:t>	</a:t>
            </a:r>
          </a:p>
          <a:p>
            <a:endParaRPr lang="en-GB" dirty="0"/>
          </a:p>
        </p:txBody>
      </p:sp>
    </p:spTree>
    <p:extLst>
      <p:ext uri="{BB962C8B-B14F-4D97-AF65-F5344CB8AC3E}">
        <p14:creationId xmlns:p14="http://schemas.microsoft.com/office/powerpoint/2010/main" val="611365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4" name="Content Placeholder 3"/>
          <p:cNvSpPr>
            <a:spLocks noGrp="1"/>
          </p:cNvSpPr>
          <p:nvPr>
            <p:ph idx="1"/>
          </p:nvPr>
        </p:nvSpPr>
        <p:spPr>
          <a:xfrm>
            <a:off x="938758" y="1268760"/>
            <a:ext cx="7633742" cy="4610833"/>
          </a:xfrm>
        </p:spPr>
        <p:txBody>
          <a:bodyPr>
            <a:normAutofit fontScale="92500" lnSpcReduction="10000"/>
          </a:bodyPr>
          <a:lstStyle/>
          <a:p>
            <a:r>
              <a:rPr lang="en-GB" b="1" dirty="0"/>
              <a:t>Core content </a:t>
            </a:r>
            <a:r>
              <a:rPr lang="en-GB" b="1" dirty="0" smtClean="0"/>
              <a:t>  (120 hours)</a:t>
            </a:r>
            <a:endParaRPr lang="en-GB" dirty="0"/>
          </a:p>
          <a:p>
            <a:r>
              <a:rPr lang="en-US" dirty="0"/>
              <a:t>Topic 1—Foundations of environmental systems and societies </a:t>
            </a:r>
          </a:p>
          <a:p>
            <a:r>
              <a:rPr lang="en-GB" dirty="0"/>
              <a:t>Topic 2—Ecosystems and ecology </a:t>
            </a:r>
          </a:p>
          <a:p>
            <a:r>
              <a:rPr lang="en-GB" dirty="0"/>
              <a:t>Topic 3—Biodiversity and conservation </a:t>
            </a:r>
          </a:p>
          <a:p>
            <a:r>
              <a:rPr lang="en-US" dirty="0"/>
              <a:t>Topic 4—Water and aquatic food production systems and societies </a:t>
            </a:r>
          </a:p>
          <a:p>
            <a:r>
              <a:rPr lang="en-US" dirty="0"/>
              <a:t>Topic 5—Soil systems and terrestrial food production systems and societies </a:t>
            </a:r>
          </a:p>
          <a:p>
            <a:r>
              <a:rPr lang="en-US" dirty="0"/>
              <a:t>Topic 6—Atmospheric systems and societies </a:t>
            </a:r>
          </a:p>
          <a:p>
            <a:r>
              <a:rPr lang="en-US" dirty="0"/>
              <a:t>Topic 7—Climate change and energy production </a:t>
            </a:r>
          </a:p>
          <a:p>
            <a:r>
              <a:rPr lang="en-US" dirty="0"/>
              <a:t>Topic 8—Human systems and resource use 	</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2</a:t>
            </a:r>
            <a:endParaRPr lang="en-GB" dirty="0"/>
          </a:p>
        </p:txBody>
      </p:sp>
      <p:sp>
        <p:nvSpPr>
          <p:cNvPr id="3" name="Content Placeholder 2"/>
          <p:cNvSpPr>
            <a:spLocks noGrp="1"/>
          </p:cNvSpPr>
          <p:nvPr>
            <p:ph idx="1"/>
          </p:nvPr>
        </p:nvSpPr>
        <p:spPr>
          <a:xfrm>
            <a:off x="533400" y="1988840"/>
            <a:ext cx="7927032" cy="4536504"/>
          </a:xfrm>
        </p:spPr>
        <p:txBody>
          <a:bodyPr>
            <a:normAutofit fontScale="92500" lnSpcReduction="20000"/>
          </a:bodyPr>
          <a:lstStyle/>
          <a:p>
            <a:r>
              <a:rPr lang="en-US" b="1" dirty="0"/>
              <a:t>Annotate </a:t>
            </a:r>
            <a:r>
              <a:rPr lang="en-US" dirty="0"/>
              <a:t>	Add brief notes to a diagram or graph. 	</a:t>
            </a:r>
          </a:p>
          <a:p>
            <a:r>
              <a:rPr lang="en-US" b="1" dirty="0"/>
              <a:t>Apply </a:t>
            </a:r>
            <a:r>
              <a:rPr lang="en-US" dirty="0"/>
              <a:t>	Use an idea, equation, principle, theory or law in relation to a given problem or issue. 	</a:t>
            </a:r>
          </a:p>
          <a:p>
            <a:r>
              <a:rPr lang="en-US" b="1" dirty="0"/>
              <a:t>Calculate </a:t>
            </a:r>
            <a:r>
              <a:rPr lang="en-US" dirty="0"/>
              <a:t>	Obtain a numerical answer showing the relevant stages of working. 	</a:t>
            </a:r>
          </a:p>
          <a:p>
            <a:r>
              <a:rPr lang="en-US" b="1" dirty="0"/>
              <a:t>Describe </a:t>
            </a:r>
            <a:r>
              <a:rPr lang="en-US" dirty="0"/>
              <a:t>	Give a detailed account. 	</a:t>
            </a:r>
          </a:p>
          <a:p>
            <a:r>
              <a:rPr lang="en-US" b="1" dirty="0"/>
              <a:t>Distinguish </a:t>
            </a:r>
            <a:r>
              <a:rPr lang="en-US" dirty="0"/>
              <a:t>	Make clear the differences between two or more concepts or items. 	</a:t>
            </a:r>
          </a:p>
          <a:p>
            <a:r>
              <a:rPr lang="en-US" b="1" dirty="0"/>
              <a:t>Estimate </a:t>
            </a:r>
            <a:r>
              <a:rPr lang="en-US" dirty="0"/>
              <a:t>	Obtain an approximate value. 	</a:t>
            </a:r>
          </a:p>
          <a:p>
            <a:r>
              <a:rPr lang="en-US" b="1" dirty="0"/>
              <a:t>Identify </a:t>
            </a:r>
            <a:r>
              <a:rPr lang="en-US" dirty="0"/>
              <a:t>	Provide an answer from a number of possibilities. 	</a:t>
            </a:r>
          </a:p>
          <a:p>
            <a:r>
              <a:rPr lang="en-US" b="1" dirty="0"/>
              <a:t>Interpret </a:t>
            </a:r>
            <a:r>
              <a:rPr lang="en-US" dirty="0"/>
              <a:t>	Use knowledge and understanding to recognize trends and draw conclusions from given information. 	</a:t>
            </a:r>
          </a:p>
          <a:p>
            <a:r>
              <a:rPr lang="en-US" b="1" dirty="0"/>
              <a:t>Outline </a:t>
            </a:r>
            <a:r>
              <a:rPr lang="en-US" dirty="0"/>
              <a:t>	Give a brief account or summary. 	</a:t>
            </a:r>
          </a:p>
          <a:p>
            <a:endParaRPr lang="en-GB" dirty="0"/>
          </a:p>
        </p:txBody>
      </p:sp>
    </p:spTree>
    <p:extLst>
      <p:ext uri="{BB962C8B-B14F-4D97-AF65-F5344CB8AC3E}">
        <p14:creationId xmlns:p14="http://schemas.microsoft.com/office/powerpoint/2010/main" val="1088972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3 and 4</a:t>
            </a:r>
            <a:endParaRPr lang="en-GB" dirty="0"/>
          </a:p>
        </p:txBody>
      </p:sp>
      <p:sp>
        <p:nvSpPr>
          <p:cNvPr id="3" name="Content Placeholder 2"/>
          <p:cNvSpPr>
            <a:spLocks noGrp="1"/>
          </p:cNvSpPr>
          <p:nvPr>
            <p:ph idx="1"/>
          </p:nvPr>
        </p:nvSpPr>
        <p:spPr>
          <a:xfrm>
            <a:off x="533400" y="2060848"/>
            <a:ext cx="7927032" cy="4320480"/>
          </a:xfrm>
        </p:spPr>
        <p:txBody>
          <a:bodyPr>
            <a:normAutofit fontScale="62500" lnSpcReduction="20000"/>
          </a:bodyPr>
          <a:lstStyle/>
          <a:p>
            <a:r>
              <a:rPr lang="en-US" b="1" dirty="0" err="1"/>
              <a:t>Analyse</a:t>
            </a:r>
            <a:r>
              <a:rPr lang="en-US" b="1" dirty="0"/>
              <a:t> </a:t>
            </a:r>
            <a:r>
              <a:rPr lang="en-US" dirty="0"/>
              <a:t>	Break down in order to bring out the essential elements or structure. 	</a:t>
            </a:r>
          </a:p>
          <a:p>
            <a:r>
              <a:rPr lang="en-US" b="1" dirty="0"/>
              <a:t>Comment </a:t>
            </a:r>
            <a:r>
              <a:rPr lang="en-US" dirty="0"/>
              <a:t>	Give a judgment based on a given statement or result of a calculation. 	</a:t>
            </a:r>
          </a:p>
          <a:p>
            <a:r>
              <a:rPr lang="en-US" b="1" dirty="0"/>
              <a:t>Compare and contrast </a:t>
            </a:r>
            <a:r>
              <a:rPr lang="en-US" dirty="0"/>
              <a:t>	Give an account of similarities and differences between two (or more) items or situations, referring to both (all) of them throughout. 	</a:t>
            </a:r>
          </a:p>
          <a:p>
            <a:r>
              <a:rPr lang="en-US" b="1" dirty="0"/>
              <a:t>Construct </a:t>
            </a:r>
            <a:r>
              <a:rPr lang="en-US" dirty="0"/>
              <a:t>	Display information in a diagrammatic or logical form. 	</a:t>
            </a:r>
          </a:p>
          <a:p>
            <a:r>
              <a:rPr lang="en-US" b="1" dirty="0"/>
              <a:t>Deduce </a:t>
            </a:r>
            <a:r>
              <a:rPr lang="en-US" dirty="0"/>
              <a:t>	Reach a conclusion from the information given. 	</a:t>
            </a:r>
          </a:p>
          <a:p>
            <a:r>
              <a:rPr lang="en-US" b="1" dirty="0"/>
              <a:t>Demonstrate </a:t>
            </a:r>
            <a:r>
              <a:rPr lang="en-US" dirty="0"/>
              <a:t>	Make clear by reasoning or evidence, illustrating with examples or practical application. 	</a:t>
            </a:r>
          </a:p>
          <a:p>
            <a:r>
              <a:rPr lang="en-US" b="1" dirty="0"/>
              <a:t>Derive </a:t>
            </a:r>
            <a:r>
              <a:rPr lang="en-US" dirty="0"/>
              <a:t>	Manipulate a mathematical relationship to give a new equation or relationship. 	</a:t>
            </a:r>
          </a:p>
          <a:p>
            <a:r>
              <a:rPr lang="en-US" b="1" dirty="0"/>
              <a:t>Design </a:t>
            </a:r>
            <a:r>
              <a:rPr lang="en-US" dirty="0"/>
              <a:t>	Produce a plan, simulation or model. 	</a:t>
            </a:r>
          </a:p>
          <a:p>
            <a:r>
              <a:rPr lang="en-US" b="1" dirty="0"/>
              <a:t>Determine </a:t>
            </a:r>
            <a:r>
              <a:rPr lang="en-US" dirty="0"/>
              <a:t>	Obtain the only possible answer. 	</a:t>
            </a:r>
          </a:p>
          <a:p>
            <a:r>
              <a:rPr lang="en-US" b="1" dirty="0"/>
              <a:t>Discuss </a:t>
            </a:r>
            <a:r>
              <a:rPr lang="en-US" dirty="0"/>
              <a:t>	Offer a considered and balanced review that includes a range of arguments, factors or hypotheses. Opinions or conclusions should be presented clearly and supported by 	</a:t>
            </a:r>
            <a:r>
              <a:rPr lang="en-GB" dirty="0"/>
              <a:t>appropriate evidence. 	</a:t>
            </a:r>
          </a:p>
          <a:p>
            <a:endParaRPr lang="en-US" dirty="0"/>
          </a:p>
          <a:p>
            <a:endParaRPr lang="en-GB" dirty="0"/>
          </a:p>
        </p:txBody>
      </p:sp>
    </p:spTree>
    <p:extLst>
      <p:ext uri="{BB962C8B-B14F-4D97-AF65-F5344CB8AC3E}">
        <p14:creationId xmlns:p14="http://schemas.microsoft.com/office/powerpoint/2010/main" val="35810439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533400" y="1052736"/>
            <a:ext cx="8215064" cy="5256584"/>
          </a:xfrm>
        </p:spPr>
        <p:txBody>
          <a:bodyPr>
            <a:normAutofit fontScale="85000" lnSpcReduction="20000"/>
          </a:bodyPr>
          <a:lstStyle/>
          <a:p>
            <a:r>
              <a:rPr lang="en-US" b="1" dirty="0"/>
              <a:t>Evaluate </a:t>
            </a:r>
            <a:r>
              <a:rPr lang="en-US" dirty="0"/>
              <a:t>	Make an appraisal by weighing up the strengths and limitations. 	</a:t>
            </a:r>
          </a:p>
          <a:p>
            <a:r>
              <a:rPr lang="en-US" b="1" dirty="0"/>
              <a:t>Explain </a:t>
            </a:r>
            <a:r>
              <a:rPr lang="en-US" dirty="0"/>
              <a:t>	Give a detailed account, including reasons or causes. 	</a:t>
            </a:r>
          </a:p>
          <a:p>
            <a:r>
              <a:rPr lang="en-US" b="1" dirty="0"/>
              <a:t>Examine </a:t>
            </a:r>
            <a:r>
              <a:rPr lang="en-US" dirty="0"/>
              <a:t>	Consider an argument or concept in a way that uncovers the assumptions and interrelationships of the issue. 	</a:t>
            </a:r>
          </a:p>
          <a:p>
            <a:r>
              <a:rPr lang="en-US" b="1" dirty="0"/>
              <a:t>Justify </a:t>
            </a:r>
            <a:r>
              <a:rPr lang="en-US" dirty="0"/>
              <a:t>	Provide evidence to support or defend a choice, decision, strategy or course of action. 	</a:t>
            </a:r>
          </a:p>
          <a:p>
            <a:r>
              <a:rPr lang="en-US" b="1" dirty="0"/>
              <a:t>Predict </a:t>
            </a:r>
            <a:r>
              <a:rPr lang="en-US" dirty="0"/>
              <a:t>	Give an expected result. 	</a:t>
            </a:r>
          </a:p>
          <a:p>
            <a:r>
              <a:rPr lang="en-US" b="1" dirty="0"/>
              <a:t>Sketch </a:t>
            </a:r>
            <a:r>
              <a:rPr lang="en-US" dirty="0"/>
              <a:t>	Represent by means of a diagram or graph (labelled as appropriate). The sketch should give a general idea of the required shape or relationship, and should include relevant features. 	</a:t>
            </a:r>
          </a:p>
          <a:p>
            <a:r>
              <a:rPr lang="en-US" b="1" dirty="0"/>
              <a:t>Suggest </a:t>
            </a:r>
            <a:r>
              <a:rPr lang="en-US" dirty="0"/>
              <a:t>	Propose a solution, hypothesis or other possible answer. 	</a:t>
            </a:r>
          </a:p>
          <a:p>
            <a:r>
              <a:rPr lang="en-US" b="1" dirty="0"/>
              <a:t>To what extent </a:t>
            </a:r>
            <a:r>
              <a:rPr lang="en-US" dirty="0"/>
              <a:t>	Consider the merits or otherwise of an argument or concept. Opinions and conclusions should be presented clearly and supported with appropriate evidence </a:t>
            </a:r>
            <a:r>
              <a:rPr lang="en-GB" dirty="0" smtClean="0"/>
              <a:t>and </a:t>
            </a:r>
            <a:r>
              <a:rPr lang="en-GB" dirty="0"/>
              <a:t>sound argument	</a:t>
            </a:r>
          </a:p>
          <a:p>
            <a:pPr marL="0" indent="0">
              <a:buNone/>
            </a:pPr>
            <a:endParaRPr lang="en-US" dirty="0"/>
          </a:p>
          <a:p>
            <a:endParaRPr lang="en-GB" dirty="0"/>
          </a:p>
        </p:txBody>
      </p:sp>
    </p:spTree>
    <p:extLst>
      <p:ext uri="{BB962C8B-B14F-4D97-AF65-F5344CB8AC3E}">
        <p14:creationId xmlns:p14="http://schemas.microsoft.com/office/powerpoint/2010/main" val="4203459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Practical scheme of work        (30 hours)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Practical </a:t>
            </a:r>
            <a:r>
              <a:rPr lang="en-GB" dirty="0"/>
              <a:t>activities </a:t>
            </a:r>
            <a:r>
              <a:rPr lang="en-GB" dirty="0" smtClean="0"/>
              <a:t>                        (20 hours)</a:t>
            </a:r>
            <a:endParaRPr lang="en-GB" dirty="0"/>
          </a:p>
          <a:p>
            <a:r>
              <a:rPr lang="en-GB" dirty="0"/>
              <a:t>Individual investigation 	</a:t>
            </a:r>
            <a:r>
              <a:rPr lang="en-GB" dirty="0" smtClean="0"/>
              <a:t>               (10 hours)</a:t>
            </a:r>
          </a:p>
          <a:p>
            <a:endParaRPr lang="en-US" dirty="0"/>
          </a:p>
          <a:p>
            <a:pPr marL="0" indent="0">
              <a:buNone/>
            </a:pPr>
            <a:endParaRPr lang="en-GB" dirty="0"/>
          </a:p>
          <a:p>
            <a:r>
              <a:rPr lang="en-GB" b="1" dirty="0"/>
              <a:t>Total teaching hours </a:t>
            </a:r>
            <a:r>
              <a:rPr lang="en-GB" dirty="0"/>
              <a:t>	</a:t>
            </a:r>
            <a:r>
              <a:rPr lang="en-GB" dirty="0" smtClean="0"/>
              <a:t>              (150 hours)</a:t>
            </a:r>
            <a:endParaRPr lang="en-GB" dirty="0"/>
          </a:p>
          <a:p>
            <a:endParaRPr lang="en-GB" dirty="0"/>
          </a:p>
        </p:txBody>
      </p:sp>
    </p:spTree>
    <p:extLst>
      <p:ext uri="{BB962C8B-B14F-4D97-AF65-F5344CB8AC3E}">
        <p14:creationId xmlns:p14="http://schemas.microsoft.com/office/powerpoint/2010/main" val="662522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000108"/>
            <a:ext cx="7888960" cy="1924836"/>
          </a:xfrm>
        </p:spPr>
        <p:txBody>
          <a:bodyPr>
            <a:normAutofit/>
          </a:bodyPr>
          <a:lstStyle/>
          <a:p>
            <a:r>
              <a:rPr lang="en-US" b="1" dirty="0"/>
              <a:t>Topic 1: Foundations of environmental systems and societies </a:t>
            </a:r>
            <a:r>
              <a:rPr lang="en-US" b="1" dirty="0" smtClean="0"/>
              <a:t>(16 hours)</a:t>
            </a:r>
            <a:endParaRPr lang="en-US" dirty="0"/>
          </a:p>
        </p:txBody>
      </p:sp>
      <p:sp>
        <p:nvSpPr>
          <p:cNvPr id="3" name="Content Placeholder 2"/>
          <p:cNvSpPr>
            <a:spLocks noGrp="1"/>
          </p:cNvSpPr>
          <p:nvPr>
            <p:ph idx="1"/>
          </p:nvPr>
        </p:nvSpPr>
        <p:spPr>
          <a:xfrm>
            <a:off x="612648" y="2924944"/>
            <a:ext cx="8031318" cy="3171056"/>
          </a:xfrm>
        </p:spPr>
        <p:txBody>
          <a:bodyPr>
            <a:normAutofit/>
          </a:bodyPr>
          <a:lstStyle/>
          <a:p>
            <a:r>
              <a:rPr lang="en-GB" sz="2800" dirty="0" smtClean="0"/>
              <a:t>1.1 </a:t>
            </a:r>
            <a:r>
              <a:rPr lang="en-GB" sz="2800" dirty="0"/>
              <a:t>Environmental value systems </a:t>
            </a:r>
          </a:p>
          <a:p>
            <a:r>
              <a:rPr lang="en-GB" sz="2800" dirty="0"/>
              <a:t>1.2 Systems and models </a:t>
            </a:r>
          </a:p>
          <a:p>
            <a:r>
              <a:rPr lang="en-GB" sz="2800" dirty="0"/>
              <a:t>1.3 Energy and </a:t>
            </a:r>
            <a:r>
              <a:rPr lang="en-GB" sz="2800" dirty="0" err="1"/>
              <a:t>equilibria</a:t>
            </a:r>
            <a:r>
              <a:rPr lang="en-GB" sz="2800" dirty="0"/>
              <a:t> </a:t>
            </a:r>
          </a:p>
          <a:p>
            <a:r>
              <a:rPr lang="en-GB" sz="2800" dirty="0"/>
              <a:t>1.4 Sustainability </a:t>
            </a:r>
          </a:p>
          <a:p>
            <a:r>
              <a:rPr lang="en-GB" sz="2800" dirty="0"/>
              <a:t>1.5 Humans and pollution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Topic 2: Ecosystems and </a:t>
            </a:r>
            <a:r>
              <a:rPr lang="en-US" b="1" dirty="0" smtClean="0"/>
              <a:t>ecology (25 hours)</a:t>
            </a:r>
            <a:endParaRPr lang="en-US" dirty="0"/>
          </a:p>
        </p:txBody>
      </p:sp>
      <p:sp>
        <p:nvSpPr>
          <p:cNvPr id="3" name="Content Placeholder 2"/>
          <p:cNvSpPr>
            <a:spLocks noGrp="1"/>
          </p:cNvSpPr>
          <p:nvPr>
            <p:ph idx="1"/>
          </p:nvPr>
        </p:nvSpPr>
        <p:spPr/>
        <p:txBody>
          <a:bodyPr/>
          <a:lstStyle/>
          <a:p>
            <a:pPr marL="0" indent="0">
              <a:buNone/>
            </a:pPr>
            <a:r>
              <a:rPr lang="en-US" b="1" dirty="0" smtClean="0"/>
              <a:t> </a:t>
            </a:r>
            <a:endParaRPr lang="en-US" dirty="0"/>
          </a:p>
          <a:p>
            <a:r>
              <a:rPr lang="en-GB" sz="2800" dirty="0"/>
              <a:t>2.1 Species and populations </a:t>
            </a:r>
          </a:p>
          <a:p>
            <a:r>
              <a:rPr lang="en-GB" sz="2800" dirty="0"/>
              <a:t>2.2 Communities and ecosystems </a:t>
            </a:r>
          </a:p>
          <a:p>
            <a:r>
              <a:rPr lang="en-US" sz="2800" dirty="0"/>
              <a:t>2.3 Flows of energy and matter </a:t>
            </a:r>
          </a:p>
          <a:p>
            <a:r>
              <a:rPr lang="en-US" sz="2800" dirty="0"/>
              <a:t>2.4 Biomes, zonation and succession </a:t>
            </a:r>
          </a:p>
          <a:p>
            <a:r>
              <a:rPr lang="en-GB" sz="2800" dirty="0"/>
              <a:t>2.5 Investigating ecosystems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4"/>
            <a:ext cx="7633742" cy="1903617"/>
          </a:xfrm>
        </p:spPr>
        <p:txBody>
          <a:bodyPr>
            <a:normAutofit/>
          </a:bodyPr>
          <a:lstStyle/>
          <a:p>
            <a:r>
              <a:rPr lang="en-US" b="1" dirty="0"/>
              <a:t>Topic 3: Biodiversity and conservation </a:t>
            </a:r>
            <a:r>
              <a:rPr lang="en-US" dirty="0"/>
              <a:t>	</a:t>
            </a:r>
            <a:br>
              <a:rPr lang="en-US" dirty="0"/>
            </a:br>
            <a:r>
              <a:rPr lang="en-US" dirty="0" smtClean="0"/>
              <a:t> (13 hours)</a:t>
            </a:r>
            <a:endParaRPr lang="en-US" dirty="0"/>
          </a:p>
        </p:txBody>
      </p:sp>
      <p:sp>
        <p:nvSpPr>
          <p:cNvPr id="3" name="Content Placeholder 2"/>
          <p:cNvSpPr>
            <a:spLocks noGrp="1"/>
          </p:cNvSpPr>
          <p:nvPr>
            <p:ph idx="1"/>
          </p:nvPr>
        </p:nvSpPr>
        <p:spPr/>
        <p:txBody>
          <a:bodyPr>
            <a:normAutofit/>
          </a:bodyPr>
          <a:lstStyle/>
          <a:p>
            <a:r>
              <a:rPr lang="en-US" sz="2800" dirty="0"/>
              <a:t>3.1 An introduction to biodiversity </a:t>
            </a:r>
          </a:p>
          <a:p>
            <a:r>
              <a:rPr lang="en-GB" sz="2800" dirty="0"/>
              <a:t>3.2 Origins of biodiversity </a:t>
            </a:r>
          </a:p>
          <a:p>
            <a:r>
              <a:rPr lang="en-GB" sz="2800" dirty="0"/>
              <a:t>3.3 Threats to biodiversity </a:t>
            </a:r>
          </a:p>
          <a:p>
            <a:r>
              <a:rPr lang="en-GB" sz="2800" dirty="0"/>
              <a:t>3.4 Conservation of biodiversity 	</a:t>
            </a:r>
          </a:p>
          <a:p>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4"/>
            <a:ext cx="7633742" cy="1903617"/>
          </a:xfrm>
        </p:spPr>
        <p:txBody>
          <a:bodyPr>
            <a:normAutofit fontScale="90000"/>
          </a:bodyPr>
          <a:lstStyle/>
          <a:p>
            <a:r>
              <a:rPr lang="en-US" b="1" dirty="0"/>
              <a:t>Topic 4: Water and aquatic food production systems and societies </a:t>
            </a:r>
            <a:r>
              <a:rPr lang="en-US" dirty="0"/>
              <a:t>	</a:t>
            </a:r>
            <a:r>
              <a:rPr lang="en-US" dirty="0" smtClean="0"/>
              <a:t>(15 hours)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dirty="0"/>
              <a:t>4.1 Introduction to water systems </a:t>
            </a:r>
          </a:p>
          <a:p>
            <a:r>
              <a:rPr lang="en-US" sz="2800" dirty="0"/>
              <a:t>4.2 Access to fresh water </a:t>
            </a:r>
          </a:p>
          <a:p>
            <a:r>
              <a:rPr lang="en-US" sz="2800" dirty="0"/>
              <a:t>4.3 Aquatic food production systems </a:t>
            </a:r>
          </a:p>
          <a:p>
            <a:r>
              <a:rPr lang="en-GB" sz="2800" dirty="0"/>
              <a:t>4.4 Water pollution 		</a:t>
            </a:r>
          </a:p>
          <a:p>
            <a:pPr>
              <a:buNone/>
            </a:pP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4"/>
            <a:ext cx="7633742" cy="2614568"/>
          </a:xfrm>
        </p:spPr>
        <p:txBody>
          <a:bodyPr>
            <a:normAutofit/>
          </a:bodyPr>
          <a:lstStyle/>
          <a:p>
            <a:r>
              <a:rPr lang="en-US" b="1" dirty="0"/>
              <a:t>Topic 5: Soil systems and terrestrial food production systems and </a:t>
            </a:r>
            <a:r>
              <a:rPr lang="en-US" b="1" dirty="0" smtClean="0"/>
              <a:t>societies</a:t>
            </a:r>
            <a:r>
              <a:rPr lang="en-US" dirty="0"/>
              <a:t>	</a:t>
            </a:r>
            <a:r>
              <a:rPr lang="en-US" dirty="0" smtClean="0"/>
              <a:t>(12 hours)</a:t>
            </a:r>
            <a:r>
              <a:rPr lang="en-US" dirty="0"/>
              <a:t/>
            </a:r>
            <a:br>
              <a:rPr lang="en-US" dirty="0"/>
            </a:br>
            <a:endParaRPr lang="en-GB" dirty="0"/>
          </a:p>
        </p:txBody>
      </p:sp>
      <p:sp>
        <p:nvSpPr>
          <p:cNvPr id="3" name="Content Placeholder 2"/>
          <p:cNvSpPr>
            <a:spLocks noGrp="1"/>
          </p:cNvSpPr>
          <p:nvPr>
            <p:ph idx="1"/>
          </p:nvPr>
        </p:nvSpPr>
        <p:spPr>
          <a:xfrm>
            <a:off x="938758" y="3140968"/>
            <a:ext cx="7633742" cy="2738625"/>
          </a:xfrm>
        </p:spPr>
        <p:txBody>
          <a:bodyPr/>
          <a:lstStyle/>
          <a:p>
            <a:r>
              <a:rPr lang="en-US" sz="2800" dirty="0"/>
              <a:t>5.1 Introduction to soil systems </a:t>
            </a:r>
          </a:p>
          <a:p>
            <a:r>
              <a:rPr lang="en-US" sz="2800" dirty="0"/>
              <a:t>5.2 Terrestrial food production systems and food choices </a:t>
            </a:r>
          </a:p>
          <a:p>
            <a:r>
              <a:rPr lang="en-US" sz="2800" dirty="0"/>
              <a:t>5.3 Soil degradation and conservation </a:t>
            </a:r>
            <a:r>
              <a:rPr lang="en-US" dirty="0"/>
              <a:t>	</a:t>
            </a:r>
          </a:p>
          <a:p>
            <a:endParaRPr lang="en-GB" dirty="0"/>
          </a:p>
        </p:txBody>
      </p:sp>
    </p:spTree>
    <p:extLst>
      <p:ext uri="{BB962C8B-B14F-4D97-AF65-F5344CB8AC3E}">
        <p14:creationId xmlns:p14="http://schemas.microsoft.com/office/powerpoint/2010/main" val="227378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199</TotalTime>
  <Words>1371</Words>
  <Application>Microsoft Office PowerPoint</Application>
  <PresentationFormat>On-screen Show (4:3)</PresentationFormat>
  <Paragraphs>219</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Trebuchet MS</vt:lpstr>
      <vt:lpstr>Berlin</vt:lpstr>
      <vt:lpstr>ENVIRONMENTAL  SYSTEMS  AND SOCIETIES </vt:lpstr>
      <vt:lpstr>PowerPoint Presentation</vt:lpstr>
      <vt:lpstr>SYLLABUS</vt:lpstr>
      <vt:lpstr>Practical scheme of work        (30 hours) </vt:lpstr>
      <vt:lpstr>Topic 1: Foundations of environmental systems and societies (16 hours)</vt:lpstr>
      <vt:lpstr>Topic 2: Ecosystems and ecology (25 hours)</vt:lpstr>
      <vt:lpstr>Topic 3: Biodiversity and conservation    (13 hours)</vt:lpstr>
      <vt:lpstr>Topic 4: Water and aquatic food production systems and societies  (15 hours) </vt:lpstr>
      <vt:lpstr>Topic 5: Soil systems and terrestrial food production systems and societies (12 hours) </vt:lpstr>
      <vt:lpstr>Topic 6: Atmospheric systems and societies  (10 hours) </vt:lpstr>
      <vt:lpstr>Topic 7: Climate change and energy production  (13 hours) </vt:lpstr>
      <vt:lpstr>Topic 8: Human systems and resource use (16 hours)  </vt:lpstr>
      <vt:lpstr>Practical work  </vt:lpstr>
      <vt:lpstr>Mathematical requirements </vt:lpstr>
      <vt:lpstr>  Significant ideas: A description of the overarching principles and concepts of the sub-topic.   </vt:lpstr>
      <vt:lpstr>Big questions</vt:lpstr>
      <vt:lpstr>Assessment objectives </vt:lpstr>
      <vt:lpstr>PowerPoint Presentation</vt:lpstr>
      <vt:lpstr>PowerPoint Presentation</vt:lpstr>
      <vt:lpstr>PowerPoint Presentation</vt:lpstr>
      <vt:lpstr>Assessment outline </vt:lpstr>
      <vt:lpstr>Assessment objectives in practice</vt:lpstr>
      <vt:lpstr>paper 1</vt:lpstr>
      <vt:lpstr>paper 2</vt:lpstr>
      <vt:lpstr>Internal assessment</vt:lpstr>
      <vt:lpstr>PowerPoint Presentation</vt:lpstr>
      <vt:lpstr>Methodologies </vt:lpstr>
      <vt:lpstr>PowerPoint Presentation</vt:lpstr>
      <vt:lpstr>Command terms for environmental systems and societies </vt:lpstr>
      <vt:lpstr>objective 2</vt:lpstr>
      <vt:lpstr>objectives  3 and 4</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Maja</dc:creator>
  <cp:lastModifiedBy>Maja</cp:lastModifiedBy>
  <cp:revision>43</cp:revision>
  <dcterms:created xsi:type="dcterms:W3CDTF">2012-09-03T20:17:27Z</dcterms:created>
  <dcterms:modified xsi:type="dcterms:W3CDTF">2017-10-08T22:23:49Z</dcterms:modified>
</cp:coreProperties>
</file>