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2" r:id="rId8"/>
    <p:sldId id="260" r:id="rId9"/>
    <p:sldId id="266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577" autoAdjust="0"/>
  </p:normalViewPr>
  <p:slideViewPr>
    <p:cSldViewPr>
      <p:cViewPr varScale="1">
        <p:scale>
          <a:sx n="67" d="100"/>
          <a:sy n="67" d="100"/>
        </p:scale>
        <p:origin x="-14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9A78C62-B2F2-435E-92C3-E89C74503DF1}" type="datetimeFigureOut">
              <a:rPr lang="en-US" smtClean="0"/>
              <a:pPr/>
              <a:t>9/23/2015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526917-07A3-4AB1-A075-B08A53BD07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eg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Volume and Density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Measuring volume and density</a:t>
            </a:r>
            <a:endParaRPr lang="en-US" sz="32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2. Using a displacement can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Measure and record the mass of the irregular solid using a beam balance and record it as </a:t>
            </a:r>
            <a:r>
              <a:rPr lang="en-US" b="1" i="1" dirty="0" smtClean="0"/>
              <a:t>m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Lower the solid into the displacement can.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volume of water collected in a beaker is equivalent to the volume of the solid.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Empty the displaced water from the beaker into a measuring cylinder and record the volume </a:t>
            </a:r>
            <a:r>
              <a:rPr lang="en-US" b="1" i="1" dirty="0" smtClean="0"/>
              <a:t>V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Calculate the density of the solid.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method was discovered by accident, by Greek mathematician Archimedes.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1981200" y="381000"/>
            <a:ext cx="41910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Q</a:t>
            </a:r>
            <a:r>
              <a:rPr lang="en-US" dirty="0" smtClean="0"/>
              <a:t>uestion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505200" cy="52119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       A  student is collecting water as it runs into a measuring cylinder. She uses a clock to measure the time interval between measurements.  Figure shows the level of  water  in the cylinder at two times, together with the clock at these times. Calculate: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   </a:t>
            </a:r>
            <a:r>
              <a:rPr lang="en-US" sz="2000" b="1" dirty="0" smtClean="0">
                <a:solidFill>
                  <a:srgbClr val="FF0000"/>
                </a:solidFill>
              </a:rPr>
              <a:t>a </a:t>
            </a:r>
            <a:r>
              <a:rPr lang="en-US" sz="2000" b="1" dirty="0" smtClean="0">
                <a:solidFill>
                  <a:schemeClr val="tx2"/>
                </a:solidFill>
              </a:rPr>
              <a:t> the volume of water collected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   between these two times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b  </a:t>
            </a:r>
            <a:r>
              <a:rPr lang="en-US" sz="2000" b="1" dirty="0" smtClean="0">
                <a:solidFill>
                  <a:schemeClr val="tx2"/>
                </a:solidFill>
              </a:rPr>
              <a:t>the time interval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5" name="Content Placeholder 4" descr="zad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5800" y="990600"/>
            <a:ext cx="4355206" cy="52410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Volume</a:t>
            </a:r>
            <a:r>
              <a:rPr lang="en-US" dirty="0" smtClean="0"/>
              <a:t> is the amount of space an object takes up.</a:t>
            </a:r>
          </a:p>
          <a:p>
            <a:r>
              <a:rPr lang="en-US" dirty="0" smtClean="0"/>
              <a:t>SI unit of volume is the cubic </a:t>
            </a:r>
            <a:r>
              <a:rPr lang="en-US" dirty="0" err="1" smtClean="0"/>
              <a:t>metre</a:t>
            </a:r>
            <a:r>
              <a:rPr lang="en-US" dirty="0" smtClean="0"/>
              <a:t> - </a:t>
            </a:r>
            <a:r>
              <a:rPr lang="en-US" b="1" dirty="0" smtClean="0"/>
              <a:t>m</a:t>
            </a:r>
            <a:r>
              <a:rPr lang="en-US" b="1" baseline="30000" dirty="0" smtClean="0"/>
              <a:t>3</a:t>
            </a:r>
            <a:r>
              <a:rPr lang="en-US" b="1" dirty="0" smtClean="0"/>
              <a:t>, </a:t>
            </a:r>
            <a:r>
              <a:rPr lang="en-US" dirty="0" smtClean="0"/>
              <a:t>but for convenience  we often use  </a:t>
            </a:r>
            <a:r>
              <a:rPr lang="en-US" dirty="0" err="1" smtClean="0"/>
              <a:t>litre</a:t>
            </a:r>
            <a:r>
              <a:rPr lang="en-US" dirty="0" smtClean="0"/>
              <a:t> – </a:t>
            </a:r>
            <a:r>
              <a:rPr lang="en-US" b="1" dirty="0" smtClean="0"/>
              <a:t>L</a:t>
            </a:r>
            <a:r>
              <a:rPr lang="en-US" dirty="0" smtClean="0"/>
              <a:t> or </a:t>
            </a:r>
            <a:r>
              <a:rPr lang="en-US" dirty="0" err="1" smtClean="0"/>
              <a:t>millilitre</a:t>
            </a:r>
            <a:r>
              <a:rPr lang="en-US" dirty="0" smtClean="0"/>
              <a:t>  </a:t>
            </a:r>
            <a:r>
              <a:rPr lang="en-US" b="1" dirty="0" smtClean="0"/>
              <a:t>ml</a:t>
            </a:r>
            <a:r>
              <a:rPr lang="en-US" dirty="0" smtClean="0"/>
              <a:t>.</a:t>
            </a:r>
            <a:endParaRPr lang="en-US" b="1" baseline="30000" dirty="0" smtClean="0"/>
          </a:p>
          <a:p>
            <a:r>
              <a:rPr lang="en-US" b="1" dirty="0" smtClean="0"/>
              <a:t>Mass </a:t>
            </a:r>
            <a:r>
              <a:rPr lang="en-US" dirty="0" smtClean="0"/>
              <a:t> is the amount of matter  an object  is made  of.</a:t>
            </a:r>
          </a:p>
          <a:p>
            <a:r>
              <a:rPr lang="en-US" dirty="0" smtClean="0"/>
              <a:t>SI unit of mass is kilogram – </a:t>
            </a:r>
            <a:r>
              <a:rPr lang="en-US" b="1" dirty="0" smtClean="0"/>
              <a:t>kg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To describe how concentrated mass of some material is we use density</a:t>
            </a:r>
          </a:p>
          <a:p>
            <a:r>
              <a:rPr lang="en-US" b="1" dirty="0" smtClean="0"/>
              <a:t>Density</a:t>
            </a:r>
            <a:r>
              <a:rPr lang="en-US" dirty="0" smtClean="0"/>
              <a:t> is defined as mass per unit volume.</a:t>
            </a:r>
          </a:p>
          <a:p>
            <a:endParaRPr lang="en-US" dirty="0" smtClean="0"/>
          </a:p>
          <a:p>
            <a:r>
              <a:rPr lang="en-US" dirty="0" smtClean="0"/>
              <a:t>Density   =                                                   </a:t>
            </a:r>
            <a:r>
              <a:rPr lang="el-GR" dirty="0" smtClean="0"/>
              <a:t>ρ</a:t>
            </a:r>
            <a:r>
              <a:rPr lang="en-US" dirty="0" smtClean="0"/>
              <a:t> - density         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62200" y="5181600"/>
          <a:ext cx="1828800" cy="851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5" imgW="787320" imgH="419040" progId="Equation.3">
                  <p:embed/>
                </p:oleObj>
              </mc:Choice>
              <mc:Fallback>
                <p:oleObj name="Equation" r:id="rId5" imgW="78732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81600"/>
                        <a:ext cx="1828800" cy="8517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724400" y="5029200"/>
          <a:ext cx="1358900" cy="1203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7" imgW="444240" imgH="393480" progId="Equation.3">
                  <p:embed/>
                </p:oleObj>
              </mc:Choice>
              <mc:Fallback>
                <p:oleObj name="Equation" r:id="rId7" imgW="44424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029200"/>
                        <a:ext cx="1358900" cy="12035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1752600" y="609600"/>
            <a:ext cx="4495800" cy="76200"/>
          </a:xfrm>
        </p:spPr>
        <p:txBody>
          <a:bodyPr>
            <a:normAutofit fontScale="90000"/>
          </a:bodyPr>
          <a:lstStyle/>
          <a:p>
            <a:endParaRPr lang="es-MX" sz="4000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4695825" y="5170488"/>
          <a:ext cx="893763" cy="168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825" y="5170488"/>
                        <a:ext cx="893763" cy="168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38400" y="17526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</a:t>
            </a:r>
            <a:endParaRPr lang="es-MX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5029200"/>
            <a:ext cx="7696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 </a:t>
            </a:r>
            <a:r>
              <a:rPr lang="en-US" sz="2000" dirty="0" smtClean="0"/>
              <a:t> </a:t>
            </a:r>
            <a:r>
              <a:rPr lang="en-US" sz="2600" dirty="0" smtClean="0"/>
              <a:t>the densities of solids and liquids vary slightly with temperature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 the densities of gases can vary enormously depending how compressed they  are</a:t>
            </a:r>
            <a:endParaRPr lang="es-MX" sz="2600" dirty="0"/>
          </a:p>
        </p:txBody>
      </p:sp>
      <p:pic>
        <p:nvPicPr>
          <p:cNvPr id="9" name="Picture 8" descr="density-tab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" y="762000"/>
            <a:ext cx="7772400" cy="39799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2362201" y="5410199"/>
            <a:ext cx="1676400" cy="11430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5486400" cy="6096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Density calculations</a:t>
            </a:r>
            <a:endParaRPr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dirty="0" smtClean="0"/>
              <a:t> A sample of ethanol has a volume of 240 cm</a:t>
            </a:r>
            <a:r>
              <a:rPr lang="en-US" baseline="30000" dirty="0" smtClean="0"/>
              <a:t>3</a:t>
            </a:r>
            <a:r>
              <a:rPr lang="en-US" dirty="0" smtClean="0"/>
              <a:t>. Its mass is found to be 190 g. What is the density of  ethanol?</a:t>
            </a:r>
          </a:p>
          <a:p>
            <a:pPr>
              <a:buNone/>
            </a:pPr>
            <a:r>
              <a:rPr lang="en-US" dirty="0" smtClean="0"/>
              <a:t>   Express the result with two significant figures.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from the density triangle        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s-MX" dirty="0"/>
          </a:p>
        </p:txBody>
      </p:sp>
      <p:sp>
        <p:nvSpPr>
          <p:cNvPr id="4" name="Isosceles Triangle 3"/>
          <p:cNvSpPr/>
          <p:nvPr/>
        </p:nvSpPr>
        <p:spPr>
          <a:xfrm>
            <a:off x="838200" y="2971800"/>
            <a:ext cx="2667000" cy="1752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Straight Connector 5"/>
          <p:cNvCxnSpPr>
            <a:stCxn id="4" idx="1"/>
            <a:endCxn id="4" idx="5"/>
          </p:cNvCxnSpPr>
          <p:nvPr/>
        </p:nvCxnSpPr>
        <p:spPr>
          <a:xfrm>
            <a:off x="1504950" y="3848100"/>
            <a:ext cx="1333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81200" y="3429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</a:t>
            </a:r>
            <a:endParaRPr lang="es-MX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4114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ρ</a:t>
            </a:r>
            <a:endParaRPr lang="es-MX" dirty="0"/>
          </a:p>
        </p:txBody>
      </p:sp>
      <p:sp>
        <p:nvSpPr>
          <p:cNvPr id="15" name="TextBox 14"/>
          <p:cNvSpPr txBox="1"/>
          <p:nvPr/>
        </p:nvSpPr>
        <p:spPr>
          <a:xfrm>
            <a:off x="2514600" y="4191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V</a:t>
            </a:r>
            <a:endParaRPr lang="es-MX" dirty="0"/>
          </a:p>
        </p:txBody>
      </p:sp>
      <p:cxnSp>
        <p:nvCxnSpPr>
          <p:cNvPr id="21" name="Straight Connector 20"/>
          <p:cNvCxnSpPr>
            <a:stCxn id="4" idx="3"/>
          </p:cNvCxnSpPr>
          <p:nvPr/>
        </p:nvCxnSpPr>
        <p:spPr>
          <a:xfrm flipH="1" flipV="1">
            <a:off x="2133600" y="3886200"/>
            <a:ext cx="381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3676650" y="3232150"/>
          <a:ext cx="501015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3" imgW="1790640" imgH="393480" progId="Equation.3">
                  <p:embed/>
                </p:oleObj>
              </mc:Choice>
              <mc:Fallback>
                <p:oleObj name="Equation" r:id="rId3" imgW="179064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6650" y="3232150"/>
                        <a:ext cx="5010150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2514600" y="5334000"/>
          <a:ext cx="1286164" cy="1212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5" imgW="444240" imgH="419040" progId="Equation.3">
                  <p:embed/>
                </p:oleObj>
              </mc:Choice>
              <mc:Fallback>
                <p:oleObj name="Equation" r:id="rId5" imgW="444240" imgH="419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334000"/>
                        <a:ext cx="1286164" cy="12126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ounded Rectangle 29"/>
          <p:cNvSpPr/>
          <p:nvPr/>
        </p:nvSpPr>
        <p:spPr>
          <a:xfrm>
            <a:off x="4876800" y="5486400"/>
            <a:ext cx="1905000" cy="1143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953000" y="5715000"/>
          <a:ext cx="17573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7" imgW="520560" imgH="203040" progId="Equation.3">
                  <p:embed/>
                </p:oleObj>
              </mc:Choice>
              <mc:Fallback>
                <p:oleObj name="Equation" r:id="rId7" imgW="5205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715000"/>
                        <a:ext cx="17573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 Determining the density of a liquid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determine density of a liquid, we need mass and volume.</a:t>
            </a:r>
          </a:p>
          <a:p>
            <a:r>
              <a:rPr lang="en-US" dirty="0" smtClean="0"/>
              <a:t>Apparatus:</a:t>
            </a:r>
          </a:p>
          <a:p>
            <a:pPr lvl="1"/>
            <a:r>
              <a:rPr lang="en-US" dirty="0" smtClean="0"/>
              <a:t>Measuring cylinder</a:t>
            </a:r>
          </a:p>
          <a:p>
            <a:pPr lvl="1"/>
            <a:r>
              <a:rPr lang="en-US" dirty="0" smtClean="0"/>
              <a:t>Beam balance</a:t>
            </a:r>
          </a:p>
          <a:p>
            <a:r>
              <a:rPr lang="en-US" dirty="0" smtClean="0"/>
              <a:t>Procedure:</a:t>
            </a:r>
          </a:p>
          <a:p>
            <a:pPr marL="880110" lvl="1" indent="-51435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1. </a:t>
            </a:r>
            <a:r>
              <a:rPr lang="en-US" dirty="0" smtClean="0"/>
              <a:t>Measure the mass of an empty measuring</a:t>
            </a:r>
          </a:p>
          <a:p>
            <a:pPr marL="880110" lvl="1" indent="-514350">
              <a:buNone/>
            </a:pPr>
            <a:r>
              <a:rPr lang="en-US" dirty="0" smtClean="0"/>
              <a:t>  cylinder  and record it as m</a:t>
            </a:r>
            <a:r>
              <a:rPr lang="en-US" baseline="-25000" dirty="0" smtClean="0"/>
              <a:t>1</a:t>
            </a:r>
            <a:r>
              <a:rPr lang="en-US" dirty="0" smtClean="0"/>
              <a:t> in grams. </a:t>
            </a:r>
          </a:p>
          <a:p>
            <a:pPr marL="880110" lvl="1" indent="-51435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2. </a:t>
            </a:r>
            <a:r>
              <a:rPr lang="en-US" dirty="0" smtClean="0"/>
              <a:t>Pour the given liquid into a measuring cylinder </a:t>
            </a:r>
          </a:p>
          <a:p>
            <a:pPr marL="880110" lvl="1" indent="-514350">
              <a:buNone/>
            </a:pPr>
            <a:r>
              <a:rPr lang="en-US" dirty="0" smtClean="0"/>
              <a:t>    and take the readings in cm</a:t>
            </a:r>
            <a:r>
              <a:rPr lang="en-US" baseline="30000" dirty="0" smtClean="0"/>
              <a:t>3</a:t>
            </a:r>
            <a:r>
              <a:rPr lang="en-US" dirty="0" smtClean="0"/>
              <a:t>(same as ml).</a:t>
            </a:r>
          </a:p>
          <a:p>
            <a:pPr marL="880110" lvl="1" indent="-51435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en-US" dirty="0" smtClean="0"/>
              <a:t>Measure the mass of the measuring cylinder </a:t>
            </a:r>
          </a:p>
          <a:p>
            <a:pPr marL="880110" lvl="1" indent="-514350">
              <a:buNone/>
            </a:pPr>
            <a:r>
              <a:rPr lang="en-US" dirty="0" smtClean="0"/>
              <a:t>    with water in it and record it as m</a:t>
            </a:r>
            <a:r>
              <a:rPr lang="en-US" baseline="-25000" dirty="0" smtClean="0"/>
              <a:t>2</a:t>
            </a:r>
            <a:r>
              <a:rPr lang="en-US" dirty="0" smtClean="0"/>
              <a:t> in grams. </a:t>
            </a:r>
          </a:p>
          <a:p>
            <a:pPr marL="880110" lvl="1" indent="-51435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4. </a:t>
            </a:r>
            <a:r>
              <a:rPr lang="en-US" dirty="0" smtClean="0"/>
              <a:t>Calculate the mass of the liquid:</a:t>
            </a:r>
          </a:p>
          <a:p>
            <a:pPr marL="880110" lvl="1" indent="-514350">
              <a:buNone/>
            </a:pPr>
            <a:r>
              <a:rPr lang="en-US" dirty="0" smtClean="0"/>
              <a:t>               Mass of liquid = m</a:t>
            </a:r>
            <a:r>
              <a:rPr lang="en-US" baseline="-25000" dirty="0" smtClean="0"/>
              <a:t>2</a:t>
            </a:r>
            <a:r>
              <a:rPr lang="en-US" dirty="0" smtClean="0"/>
              <a:t> – m</a:t>
            </a:r>
            <a:r>
              <a:rPr lang="en-US" baseline="-25000" dirty="0" smtClean="0"/>
              <a:t>1</a:t>
            </a:r>
          </a:p>
          <a:p>
            <a:pPr marL="880110" lvl="1" indent="-514350"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5. </a:t>
            </a:r>
            <a:r>
              <a:rPr lang="en-US" dirty="0" smtClean="0"/>
              <a:t>Calculate the density of the liquid</a:t>
            </a:r>
          </a:p>
          <a:p>
            <a:pPr marL="880110" lvl="1" indent="-514350">
              <a:buNone/>
            </a:pPr>
            <a:r>
              <a:rPr lang="en-US" dirty="0" smtClean="0"/>
              <a:t>           Density of liquid = mass of liquid / volume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 descr="measuring-cylin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14920" y="1447800"/>
            <a:ext cx="2729080" cy="31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dirty="0" smtClean="0"/>
              <a:t>Density of a regular solid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To calculate the density of a regular solid, you need mass and volume.</a:t>
            </a:r>
          </a:p>
          <a:p>
            <a:r>
              <a:rPr lang="en-US" dirty="0" smtClean="0"/>
              <a:t>The mass of the solid can be measured using a beam balance.</a:t>
            </a:r>
          </a:p>
          <a:p>
            <a:r>
              <a:rPr lang="en-US" dirty="0" smtClean="0"/>
              <a:t>The volume of the solid is calculated using the formula:</a:t>
            </a:r>
          </a:p>
          <a:p>
            <a:pPr algn="ctr">
              <a:buNone/>
            </a:pPr>
            <a:r>
              <a:rPr lang="en-US" sz="2200" dirty="0" smtClean="0"/>
              <a:t>volume of a rectangular block = length × width  × height</a:t>
            </a:r>
          </a:p>
          <a:p>
            <a:pPr>
              <a:buNone/>
            </a:pPr>
            <a:r>
              <a:rPr lang="en-US" sz="2200" dirty="0" smtClean="0"/>
              <a:t>           volume of a cylinder = </a:t>
            </a:r>
            <a:r>
              <a:rPr lang="el-GR" sz="2200" dirty="0" smtClean="0"/>
              <a:t>π</a:t>
            </a:r>
            <a:r>
              <a:rPr lang="en-US" sz="2200" dirty="0" smtClean="0"/>
              <a:t> × radius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 × height</a:t>
            </a:r>
          </a:p>
        </p:txBody>
      </p:sp>
      <p:sp>
        <p:nvSpPr>
          <p:cNvPr id="4" name="Cube 3"/>
          <p:cNvSpPr/>
          <p:nvPr/>
        </p:nvSpPr>
        <p:spPr>
          <a:xfrm>
            <a:off x="2514600" y="4800600"/>
            <a:ext cx="3505200" cy="1295400"/>
          </a:xfrm>
          <a:prstGeom prst="cube">
            <a:avLst>
              <a:gd name="adj" fmla="val 36073"/>
            </a:avLst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24200" y="6135469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i="1" dirty="0" smtClean="0"/>
              <a:t>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8967480">
            <a:off x="5743470" y="5653406"/>
            <a:ext cx="580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i="1" dirty="0" smtClean="0"/>
              <a:t>w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4724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i="1" dirty="0" smtClean="0"/>
              <a:t>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515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   </a:t>
            </a:r>
            <a:r>
              <a:rPr lang="en-US" sz="4000" dirty="0" smtClean="0"/>
              <a:t>Measuring density of a regular solid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800600"/>
          </a:xfrm>
          <a:solidFill>
            <a:schemeClr val="bg2"/>
          </a:solidFill>
        </p:spPr>
        <p:txBody>
          <a:bodyPr/>
          <a:lstStyle/>
          <a:p>
            <a:r>
              <a:rPr lang="en-US" dirty="0" smtClean="0"/>
              <a:t> Apparatus:</a:t>
            </a:r>
          </a:p>
          <a:p>
            <a:pPr lvl="1"/>
            <a:r>
              <a:rPr lang="en-US" dirty="0" smtClean="0"/>
              <a:t>Rule/</a:t>
            </a:r>
            <a:r>
              <a:rPr lang="en-US" dirty="0" err="1" smtClean="0"/>
              <a:t>Vernier</a:t>
            </a:r>
            <a:r>
              <a:rPr lang="en-US" dirty="0" smtClean="0"/>
              <a:t> caliper/Micrometer screw gauge</a:t>
            </a:r>
          </a:p>
          <a:p>
            <a:pPr lvl="1"/>
            <a:r>
              <a:rPr lang="en-US" dirty="0" smtClean="0"/>
              <a:t>Beam balance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Measure the length, width and height of the solid block.</a:t>
            </a:r>
          </a:p>
          <a:p>
            <a:r>
              <a:rPr lang="en-US" dirty="0" smtClean="0"/>
              <a:t>Calculate the volume.</a:t>
            </a:r>
          </a:p>
          <a:p>
            <a:r>
              <a:rPr lang="en-US" dirty="0" smtClean="0"/>
              <a:t>Measure the mass of the block.</a:t>
            </a:r>
          </a:p>
          <a:p>
            <a:r>
              <a:rPr lang="en-US" dirty="0" smtClean="0"/>
              <a:t>Calculate the density.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7802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Density of an irregular solid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3000" b="1" dirty="0" smtClean="0">
                <a:solidFill>
                  <a:schemeClr val="tx2"/>
                </a:solidFill>
              </a:rPr>
              <a:t>1. Using submissive method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Use a beam balance to measure the mass of a solid. Record it as </a:t>
            </a:r>
            <a:r>
              <a:rPr lang="en-US" i="1" dirty="0" smtClean="0"/>
              <a:t>m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Half-fill a measuring cylinder with water. Measure and record the volume as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  <a:endParaRPr lang="en-US" baseline="-25000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Carefully lower the irregular solid into the measuring cylinder. The level of the water rises.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Record the new volume as V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  <a:endParaRPr lang="en-US" baseline="-25000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Calculate the volume of the solid using:</a:t>
            </a:r>
          </a:p>
          <a:p>
            <a:pPr algn="ctr">
              <a:buNone/>
            </a:pPr>
            <a:r>
              <a:rPr lang="en-US" dirty="0" smtClean="0"/>
              <a:t>Volume of irregular solid = V</a:t>
            </a:r>
            <a:r>
              <a:rPr lang="en-US" baseline="-25000" dirty="0" smtClean="0"/>
              <a:t>2</a:t>
            </a:r>
            <a:r>
              <a:rPr lang="en-US" dirty="0" smtClean="0"/>
              <a:t> – V</a:t>
            </a:r>
            <a:r>
              <a:rPr lang="en-US" baseline="-25000" dirty="0" smtClean="0"/>
              <a:t>1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Calculate the density of the irregular solid.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Measuring the volume of a small solid</a:t>
            </a:r>
            <a:endParaRPr lang="es-MX" sz="4000" dirty="0"/>
          </a:p>
        </p:txBody>
      </p:sp>
      <p:pic>
        <p:nvPicPr>
          <p:cNvPr id="4" name="Content Placeholder 3" descr="cy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828800"/>
            <a:ext cx="3841571" cy="4267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 descr="displacement-c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1828800"/>
            <a:ext cx="3200400" cy="4267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 Physics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 Physics</Template>
  <TotalTime>398</TotalTime>
  <Words>657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AS Physics</vt:lpstr>
      <vt:lpstr>Equation</vt:lpstr>
      <vt:lpstr>Volume and Density</vt:lpstr>
      <vt:lpstr>PowerPoint Presentation</vt:lpstr>
      <vt:lpstr>PowerPoint Presentation</vt:lpstr>
      <vt:lpstr>Density calculations</vt:lpstr>
      <vt:lpstr> Determining the density of a liquid</vt:lpstr>
      <vt:lpstr>Density of a regular solid</vt:lpstr>
      <vt:lpstr>   Measuring density of a regular solid</vt:lpstr>
      <vt:lpstr>Density of an irregular solid</vt:lpstr>
      <vt:lpstr>Measuring the volume of a small solid</vt:lpstr>
      <vt:lpstr>PowerPoint Presentation</vt:lpstr>
      <vt:lpstr> 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</dc:title>
  <dc:creator>zn</dc:creator>
  <cp:lastModifiedBy>Zorana Nikodijevic</cp:lastModifiedBy>
  <cp:revision>70</cp:revision>
  <dcterms:created xsi:type="dcterms:W3CDTF">2015-01-02T17:00:32Z</dcterms:created>
  <dcterms:modified xsi:type="dcterms:W3CDTF">2015-09-23T07:16:40Z</dcterms:modified>
</cp:coreProperties>
</file>