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BE0CD0-8CEF-4629-AA9E-CB5A15FF3E72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449B8A-C1C5-42A4-8374-6C7B945C23F1}" type="slidenum">
              <a:rPr lang="es-MX" smtClean="0"/>
              <a:t>‹#›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annica.com/science/British-Imperial-System" TargetMode="External"/><Relationship Id="rId2" Type="http://schemas.openxmlformats.org/officeDocument/2006/relationships/hyperlink" Target="http://www.britannica.com/science/International-System-of-Uni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UNITS AND MEASUREMENT</a:t>
            </a:r>
            <a:endParaRPr lang="es-MX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 smtClean="0"/>
              <a:t>         Measuring matters</a:t>
            </a:r>
            <a:endParaRPr lang="es-MX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96752"/>
            <a:ext cx="8373616" cy="4738531"/>
          </a:xfrm>
        </p:spPr>
        <p:txBody>
          <a:bodyPr lIns="36000" rIns="36000"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Over the centuries, people have used a wide variety of units for making measurements. Most of them were based on the human body. Here are some examples.</a:t>
            </a:r>
          </a:p>
          <a:p>
            <a:pPr>
              <a:buNone/>
            </a:pPr>
            <a:r>
              <a:rPr lang="en-US" sz="2400" dirty="0" smtClean="0"/>
              <a:t>The</a:t>
            </a:r>
            <a:r>
              <a:rPr lang="en-US" sz="2400" b="1" dirty="0" smtClean="0"/>
              <a:t> foot</a:t>
            </a:r>
            <a:r>
              <a:rPr lang="en-US" sz="2400" dirty="0" smtClean="0"/>
              <a:t>(unit of length) was originally the length of Roman’s foot.</a:t>
            </a:r>
          </a:p>
          <a:p>
            <a:pPr>
              <a:buNone/>
            </a:pPr>
            <a:r>
              <a:rPr lang="en-US" sz="2400" dirty="0" smtClean="0"/>
              <a:t>The </a:t>
            </a:r>
            <a:r>
              <a:rPr lang="en-US" sz="2400" b="1" dirty="0" smtClean="0"/>
              <a:t>yard</a:t>
            </a:r>
            <a:r>
              <a:rPr lang="en-US" sz="2400" dirty="0" smtClean="0"/>
              <a:t>(English unit of length) was defined as the distance from the tip of King Henry I’s nose to the end of his outstretched arm.</a:t>
            </a:r>
          </a:p>
          <a:p>
            <a:pPr>
              <a:buNone/>
            </a:pPr>
            <a:r>
              <a:rPr lang="en-US" sz="2400" dirty="0" smtClean="0"/>
              <a:t>The </a:t>
            </a:r>
            <a:r>
              <a:rPr lang="en-US" sz="2400" b="1" dirty="0" smtClean="0"/>
              <a:t>hand</a:t>
            </a:r>
            <a:r>
              <a:rPr lang="en-US" sz="2400" dirty="0" smtClean="0"/>
              <a:t>(unit of length) is the width of an average hand(it is still used for measuring the height of horses).</a:t>
            </a:r>
          </a:p>
          <a:p>
            <a:pPr>
              <a:buNone/>
            </a:pPr>
            <a:r>
              <a:rPr lang="en-US" sz="2400" dirty="0" smtClean="0"/>
              <a:t>The </a:t>
            </a:r>
            <a:r>
              <a:rPr lang="en-US" sz="2400" b="1" dirty="0" smtClean="0"/>
              <a:t>acre</a:t>
            </a:r>
            <a:r>
              <a:rPr lang="en-US" sz="2400" dirty="0" smtClean="0"/>
              <a:t>(unit of area)was the area of a field that could be ploughed in one day by a team of two oxen.</a:t>
            </a:r>
            <a:endParaRPr lang="es-MX" sz="24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4896544" cy="864096"/>
          </a:xfrm>
        </p:spPr>
        <p:txBody>
          <a:bodyPr>
            <a:normAutofit/>
          </a:bodyPr>
          <a:lstStyle/>
          <a:p>
            <a:r>
              <a:rPr lang="en-US" dirty="0" smtClean="0"/>
              <a:t>Metric system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373616" cy="50558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Most scientists now use units based on the metric system - system of measuring based on the power of 10.</a:t>
            </a:r>
          </a:p>
          <a:p>
            <a:r>
              <a:rPr lang="en-US" dirty="0" smtClean="0"/>
              <a:t>This system uses prefixes to denote smaller and larger values.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Some prefixes missing from the pictures are: G(</a:t>
            </a:r>
            <a:r>
              <a:rPr lang="en-US" dirty="0" err="1" smtClean="0"/>
              <a:t>giga</a:t>
            </a:r>
            <a:r>
              <a:rPr lang="en-US" dirty="0" smtClean="0"/>
              <a:t>), T(</a:t>
            </a:r>
            <a:r>
              <a:rPr lang="en-US" dirty="0" err="1" smtClean="0"/>
              <a:t>tera</a:t>
            </a:r>
            <a:r>
              <a:rPr lang="en-US" dirty="0" smtClean="0"/>
              <a:t>), n(</a:t>
            </a:r>
            <a:r>
              <a:rPr lang="en-US" dirty="0" err="1" smtClean="0"/>
              <a:t>nano</a:t>
            </a:r>
            <a:r>
              <a:rPr lang="en-US" dirty="0" smtClean="0"/>
              <a:t>), p(</a:t>
            </a:r>
            <a:r>
              <a:rPr lang="en-US" dirty="0" err="1" smtClean="0"/>
              <a:t>pico</a:t>
            </a:r>
            <a:r>
              <a:rPr lang="en-US" dirty="0" smtClean="0"/>
              <a:t> ), f(</a:t>
            </a:r>
            <a:r>
              <a:rPr lang="en-US" dirty="0" err="1" smtClean="0"/>
              <a:t>femto</a:t>
            </a:r>
            <a:r>
              <a:rPr lang="en-US" dirty="0" smtClean="0"/>
              <a:t>) …</a:t>
            </a:r>
          </a:p>
          <a:p>
            <a:endParaRPr lang="en-US" dirty="0" smtClean="0"/>
          </a:p>
          <a:p>
            <a:pPr>
              <a:buNone/>
            </a:pPr>
            <a:endParaRPr lang="es-MX" dirty="0"/>
          </a:p>
        </p:txBody>
      </p:sp>
      <p:pic>
        <p:nvPicPr>
          <p:cNvPr id="4" name="Picture 3" descr="metric20units20numb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996952"/>
            <a:ext cx="8236345" cy="216024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ded Corner 3"/>
          <p:cNvSpPr/>
          <p:nvPr/>
        </p:nvSpPr>
        <p:spPr>
          <a:xfrm>
            <a:off x="3131840" y="3717032"/>
            <a:ext cx="3024336" cy="2592288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3384376" cy="216024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760640"/>
          </a:xfrm>
          <a:ln>
            <a:noFill/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   Examples from nature:</a:t>
            </a:r>
          </a:p>
          <a:p>
            <a:pPr>
              <a:buNone/>
            </a:pPr>
            <a:r>
              <a:rPr lang="en-US" dirty="0" smtClean="0"/>
              <a:t>   6.4 Mm = radius of the </a:t>
            </a:r>
            <a:r>
              <a:rPr lang="en-US" dirty="0" smtClean="0"/>
              <a:t>Earth</a:t>
            </a:r>
            <a:endParaRPr lang="es-MX" dirty="0" smtClean="0"/>
          </a:p>
          <a:p>
            <a:pPr>
              <a:buNone/>
            </a:pPr>
            <a:r>
              <a:rPr lang="en-US" dirty="0" smtClean="0"/>
              <a:t>      10 µm  = size of a white blood cell</a:t>
            </a:r>
            <a:endParaRPr lang="es-MX" dirty="0" smtClean="0"/>
          </a:p>
          <a:p>
            <a:pPr>
              <a:buNone/>
            </a:pPr>
            <a:r>
              <a:rPr lang="en-US" dirty="0" smtClean="0"/>
              <a:t>   0.154 nm = distance between carbon nuclei in an ethane molecule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British Imperial system of units </a:t>
            </a:r>
            <a:r>
              <a:rPr lang="en-US" dirty="0" smtClean="0"/>
              <a:t>is using inches, feet, yard…</a:t>
            </a:r>
          </a:p>
          <a:p>
            <a:pPr algn="ctr">
              <a:buNone/>
            </a:pPr>
            <a:r>
              <a:rPr lang="en-US" dirty="0" smtClean="0"/>
              <a:t>  </a:t>
            </a:r>
            <a:r>
              <a:rPr lang="en-US" sz="2400" dirty="0" smtClean="0"/>
              <a:t>12 inches=1 foot </a:t>
            </a:r>
          </a:p>
          <a:p>
            <a:pPr algn="ctr">
              <a:buNone/>
            </a:pPr>
            <a:r>
              <a:rPr lang="en-US" sz="2400" dirty="0" smtClean="0"/>
              <a:t>    3 feet=1 yard</a:t>
            </a:r>
          </a:p>
          <a:p>
            <a:pPr algn="ctr">
              <a:buNone/>
            </a:pPr>
            <a:r>
              <a:rPr lang="en-US" sz="2400" dirty="0" smtClean="0"/>
              <a:t>   22 yards=1 chain</a:t>
            </a:r>
          </a:p>
          <a:p>
            <a:pPr algn="ctr">
              <a:buNone/>
            </a:pPr>
            <a:r>
              <a:rPr lang="en-US" sz="2400" dirty="0" smtClean="0"/>
              <a:t>  10 chains=1 furlong</a:t>
            </a:r>
          </a:p>
          <a:p>
            <a:pPr algn="ctr">
              <a:buNone/>
            </a:pPr>
            <a:r>
              <a:rPr lang="en-US" sz="2400" dirty="0" smtClean="0"/>
              <a:t>   8 furlongs= 1 mile</a:t>
            </a:r>
          </a:p>
          <a:p>
            <a:pPr algn="ctr"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640960" cy="564672"/>
          </a:xfrm>
        </p:spPr>
        <p:txBody>
          <a:bodyPr>
            <a:noAutofit/>
          </a:bodyPr>
          <a:lstStyle/>
          <a:p>
            <a:r>
              <a:rPr lang="en-US" sz="4000" dirty="0" smtClean="0"/>
              <a:t>SI units(</a:t>
            </a:r>
            <a:r>
              <a:rPr lang="en-US" sz="4000" i="1" dirty="0" smtClean="0"/>
              <a:t>The International System of Units)</a:t>
            </a:r>
            <a:endParaRPr lang="es-MX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en-US" dirty="0" smtClean="0"/>
              <a:t>The SI is founded on seven </a:t>
            </a:r>
            <a:r>
              <a:rPr lang="en-US" i="1" dirty="0" smtClean="0"/>
              <a:t>SI base units</a:t>
            </a:r>
            <a:r>
              <a:rPr lang="en-US" dirty="0" smtClean="0"/>
              <a:t> for seven </a:t>
            </a:r>
            <a:r>
              <a:rPr lang="en-US" i="1" dirty="0" smtClean="0"/>
              <a:t>base quantities</a:t>
            </a:r>
            <a:r>
              <a:rPr lang="en-US" dirty="0" smtClean="0"/>
              <a:t> assumed to be mutually independent.</a:t>
            </a:r>
          </a:p>
          <a:p>
            <a:pPr>
              <a:buNone/>
            </a:pPr>
            <a:endParaRPr lang="es-MX" dirty="0"/>
          </a:p>
        </p:txBody>
      </p:sp>
      <p:pic>
        <p:nvPicPr>
          <p:cNvPr id="4" name="Picture 3" descr="fundament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204864"/>
            <a:ext cx="8030344" cy="4373669"/>
          </a:xfrm>
          <a:prstGeom prst="rect">
            <a:avLst/>
          </a:prstGeom>
        </p:spPr>
      </p:pic>
    </p:spTree>
  </p:cSld>
  <p:clrMapOvr>
    <a:masterClrMapping/>
  </p:clrMapOvr>
  <p:transition spd="slow" advTm="2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5328592" cy="864096"/>
          </a:xfrm>
        </p:spPr>
        <p:txBody>
          <a:bodyPr/>
          <a:lstStyle/>
          <a:p>
            <a:r>
              <a:rPr lang="en-US" dirty="0" smtClean="0"/>
              <a:t>Derived quantities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Defined in terms of the seven base quantities via a system of quantity equations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dirty="0" smtClean="0"/>
              <a:t>mass density                        </a:t>
            </a:r>
            <a:r>
              <a:rPr lang="el-GR" dirty="0" smtClean="0"/>
              <a:t>ρ</a:t>
            </a:r>
            <a:r>
              <a:rPr lang="en-US" dirty="0" smtClean="0"/>
              <a:t>                                          kg/m</a:t>
            </a:r>
            <a:r>
              <a:rPr lang="en-US" baseline="30000" dirty="0" smtClean="0"/>
              <a:t>3</a:t>
            </a:r>
            <a:endParaRPr lang="en-US" dirty="0" smtClean="0"/>
          </a:p>
          <a:p>
            <a:r>
              <a:rPr lang="en-US" dirty="0" smtClean="0"/>
              <a:t>acceleration                          a                                          m/s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smtClean="0"/>
              <a:t>magnetic flux                 Weber             </a:t>
            </a:r>
            <a:r>
              <a:rPr lang="en-US" dirty="0" err="1" smtClean="0"/>
              <a:t>Wb</a:t>
            </a:r>
            <a:r>
              <a:rPr lang="en-US" dirty="0" smtClean="0"/>
              <a:t> = Vs = kgm</a:t>
            </a:r>
            <a:r>
              <a:rPr lang="en-US" baseline="30000" dirty="0" smtClean="0"/>
              <a:t>2</a:t>
            </a:r>
            <a:r>
              <a:rPr lang="en-US" dirty="0" smtClean="0"/>
              <a:t>/s</a:t>
            </a:r>
            <a:r>
              <a:rPr lang="en-US" baseline="30000" dirty="0" smtClean="0"/>
              <a:t>2</a:t>
            </a:r>
            <a:r>
              <a:rPr lang="en-US" dirty="0" smtClean="0"/>
              <a:t>A</a:t>
            </a:r>
          </a:p>
          <a:p>
            <a:r>
              <a:rPr lang="en-US" dirty="0" smtClean="0"/>
              <a:t>energy                              Joule                                J = kgm</a:t>
            </a:r>
            <a:r>
              <a:rPr lang="en-US" baseline="30000" dirty="0" smtClean="0"/>
              <a:t>2</a:t>
            </a:r>
            <a:r>
              <a:rPr lang="en-US" dirty="0" smtClean="0"/>
              <a:t>/s</a:t>
            </a:r>
            <a:r>
              <a:rPr lang="en-US" baseline="30000" dirty="0" smtClean="0"/>
              <a:t>2</a:t>
            </a:r>
            <a:r>
              <a:rPr lang="en-US" dirty="0" smtClean="0"/>
              <a:t>       </a:t>
            </a:r>
          </a:p>
          <a:p>
            <a:r>
              <a:rPr lang="en-US" dirty="0" smtClean="0"/>
              <a:t>pressure                           Pascal           Pa= N/m</a:t>
            </a:r>
            <a:r>
              <a:rPr lang="en-US" baseline="30000" dirty="0" smtClean="0"/>
              <a:t>2</a:t>
            </a:r>
            <a:r>
              <a:rPr lang="en-US" dirty="0" smtClean="0"/>
              <a:t>= kg/(ms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</a:p>
          <a:p>
            <a:r>
              <a:rPr lang="en-US" dirty="0" smtClean="0"/>
              <a:t> power                              Watt                      W= J/s = kgm</a:t>
            </a:r>
            <a:r>
              <a:rPr lang="en-US" baseline="30000" dirty="0" smtClean="0"/>
              <a:t>2</a:t>
            </a:r>
            <a:r>
              <a:rPr lang="en-US" dirty="0" smtClean="0"/>
              <a:t>/s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magnetic induction        Tesla                  T=</a:t>
            </a:r>
            <a:r>
              <a:rPr lang="en-US" dirty="0" err="1" smtClean="0"/>
              <a:t>Wb</a:t>
            </a:r>
            <a:r>
              <a:rPr lang="en-US" dirty="0" smtClean="0"/>
              <a:t>/m</a:t>
            </a:r>
            <a:r>
              <a:rPr lang="en-US" baseline="30000" dirty="0" smtClean="0"/>
              <a:t>2</a:t>
            </a:r>
            <a:r>
              <a:rPr lang="en-US" dirty="0" smtClean="0"/>
              <a:t>= kg/s</a:t>
            </a:r>
            <a:r>
              <a:rPr lang="en-US" baseline="30000" dirty="0" smtClean="0"/>
              <a:t>2</a:t>
            </a:r>
            <a:r>
              <a:rPr lang="en-US" dirty="0" smtClean="0"/>
              <a:t>A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620688"/>
            <a:ext cx="8229600" cy="83400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415880"/>
          </a:xfrm>
        </p:spPr>
        <p:txBody>
          <a:bodyPr/>
          <a:lstStyle/>
          <a:p>
            <a:r>
              <a:rPr lang="en-US" dirty="0" smtClean="0"/>
              <a:t>MKS (Meter-Kilogram-Second)system</a:t>
            </a:r>
          </a:p>
          <a:p>
            <a:r>
              <a:rPr lang="en-US" dirty="0"/>
              <a:t>M</a:t>
            </a:r>
            <a:r>
              <a:rPr lang="en-US" dirty="0" smtClean="0"/>
              <a:t>any </a:t>
            </a:r>
            <a:r>
              <a:rPr lang="en-US" dirty="0" smtClean="0"/>
              <a:t>units are based on these  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dirty="0" smtClean="0"/>
              <a:t>The </a:t>
            </a:r>
            <a:r>
              <a:rPr lang="en-US" b="1" dirty="0" err="1" smtClean="0"/>
              <a:t>metre</a:t>
            </a:r>
            <a:r>
              <a:rPr lang="en-US" dirty="0" smtClean="0"/>
              <a:t> m is the SI unit of length.</a:t>
            </a:r>
          </a:p>
          <a:p>
            <a:pPr>
              <a:buNone/>
            </a:pPr>
            <a:r>
              <a:rPr lang="en-US" dirty="0" smtClean="0"/>
              <a:t>   The </a:t>
            </a:r>
            <a:r>
              <a:rPr lang="en-US" b="1" dirty="0" smtClean="0"/>
              <a:t>kilogram </a:t>
            </a:r>
            <a:r>
              <a:rPr lang="en-US" dirty="0" smtClean="0"/>
              <a:t>kg is the SI unit of mass.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 </a:t>
            </a:r>
            <a:r>
              <a:rPr lang="en-US" dirty="0" smtClean="0"/>
              <a:t>The </a:t>
            </a:r>
            <a:r>
              <a:rPr lang="en-US" b="1" dirty="0" smtClean="0"/>
              <a:t>second </a:t>
            </a:r>
            <a:r>
              <a:rPr lang="en-US" dirty="0" smtClean="0"/>
              <a:t>s is the SI unit of time.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Mass </a:t>
            </a:r>
            <a:r>
              <a:rPr lang="en-US" dirty="0" smtClean="0"/>
              <a:t> is the amount of matter in something.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Volume </a:t>
            </a:r>
            <a:r>
              <a:rPr lang="en-US" dirty="0" smtClean="0"/>
              <a:t>is the amount of space something takes up.</a:t>
            </a:r>
          </a:p>
          <a:p>
            <a:pPr>
              <a:buNone/>
            </a:pPr>
            <a:r>
              <a:rPr lang="en-US" dirty="0" smtClean="0"/>
              <a:t>   SI unit of volume is </a:t>
            </a:r>
            <a:r>
              <a:rPr lang="en-US" b="1" dirty="0" smtClean="0"/>
              <a:t> cubic </a:t>
            </a:r>
            <a:r>
              <a:rPr lang="en-US" b="1" dirty="0" err="1" smtClean="0"/>
              <a:t>metre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4536504" cy="7806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Useful links: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International System of Units</a:t>
            </a:r>
          </a:p>
          <a:p>
            <a:pPr>
              <a:buNone/>
            </a:pPr>
            <a:r>
              <a:rPr lang="en-US" sz="2800" dirty="0" smtClean="0"/>
              <a:t>   </a:t>
            </a:r>
            <a:r>
              <a:rPr lang="en-US" sz="2800" dirty="0" smtClean="0">
                <a:hlinkClick r:id="rId2"/>
              </a:rPr>
              <a:t>http://www.britannica.com/science/International-System-of-Units</a:t>
            </a:r>
            <a:endParaRPr lang="en-US" sz="2800" dirty="0" smtClean="0"/>
          </a:p>
          <a:p>
            <a:r>
              <a:rPr lang="en-US" sz="3200" dirty="0" smtClean="0"/>
              <a:t>British Imperial System of Units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smtClean="0">
                <a:hlinkClick r:id="rId3"/>
              </a:rPr>
              <a:t>http://www.britannica.com/science/British-Imperial-System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Useful conversions</a:t>
            </a:r>
          </a:p>
          <a:p>
            <a:pPr>
              <a:buNone/>
            </a:pPr>
            <a:r>
              <a:rPr lang="en-US" sz="2800" b="1" dirty="0" smtClean="0"/>
              <a:t>     1 inch = 2.54 cm</a:t>
            </a:r>
            <a:endParaRPr lang="es-MX" sz="2800" b="1" dirty="0" smtClean="0"/>
          </a:p>
          <a:p>
            <a:pPr>
              <a:buNone/>
            </a:pPr>
            <a:r>
              <a:rPr lang="en-US" sz="2800" dirty="0" smtClean="0"/>
              <a:t>     An object with a weight on Earth of 2.2 pounds has a mass of 1 kg.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b="1" dirty="0" smtClean="0"/>
              <a:t>2.2lb=1kg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s-MX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444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Chapter 1</vt:lpstr>
      <vt:lpstr>         Measuring matters</vt:lpstr>
      <vt:lpstr>Metric system</vt:lpstr>
      <vt:lpstr>PowerPoint Presentation</vt:lpstr>
      <vt:lpstr>SI units(The International System of Units)</vt:lpstr>
      <vt:lpstr>Derived quantities</vt:lpstr>
      <vt:lpstr>PowerPoint Presentation</vt:lpstr>
      <vt:lpstr>Useful links: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UNITS AND MEASUREMENT</dc:title>
  <dc:creator>User</dc:creator>
  <cp:lastModifiedBy>Zorana Nikodijevic</cp:lastModifiedBy>
  <cp:revision>14</cp:revision>
  <dcterms:created xsi:type="dcterms:W3CDTF">2015-09-22T23:40:50Z</dcterms:created>
  <dcterms:modified xsi:type="dcterms:W3CDTF">2015-09-23T07:20:14Z</dcterms:modified>
</cp:coreProperties>
</file>