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3"/>
  </p:notesMasterIdLst>
  <p:handoutMasterIdLst>
    <p:handoutMasterId r:id="rId34"/>
  </p:handoutMasterIdLst>
  <p:sldIdLst>
    <p:sldId id="256" r:id="rId2"/>
    <p:sldId id="262" r:id="rId3"/>
    <p:sldId id="276" r:id="rId4"/>
    <p:sldId id="273" r:id="rId5"/>
    <p:sldId id="263" r:id="rId6"/>
    <p:sldId id="259" r:id="rId7"/>
    <p:sldId id="260" r:id="rId8"/>
    <p:sldId id="265" r:id="rId9"/>
    <p:sldId id="258" r:id="rId10"/>
    <p:sldId id="261" r:id="rId11"/>
    <p:sldId id="257" r:id="rId12"/>
    <p:sldId id="303" r:id="rId13"/>
    <p:sldId id="277" r:id="rId14"/>
    <p:sldId id="279" r:id="rId15"/>
    <p:sldId id="280" r:id="rId16"/>
    <p:sldId id="298" r:id="rId17"/>
    <p:sldId id="299" r:id="rId18"/>
    <p:sldId id="302" r:id="rId19"/>
    <p:sldId id="300" r:id="rId20"/>
    <p:sldId id="301" r:id="rId21"/>
    <p:sldId id="295" r:id="rId22"/>
    <p:sldId id="305" r:id="rId23"/>
    <p:sldId id="283" r:id="rId24"/>
    <p:sldId id="287" r:id="rId25"/>
    <p:sldId id="286" r:id="rId26"/>
    <p:sldId id="306" r:id="rId27"/>
    <p:sldId id="288" r:id="rId28"/>
    <p:sldId id="308" r:id="rId29"/>
    <p:sldId id="309" r:id="rId30"/>
    <p:sldId id="310" r:id="rId31"/>
    <p:sldId id="307" r:id="rId32"/>
  </p:sldIdLst>
  <p:sldSz cx="9144000" cy="6858000" type="screen4x3"/>
  <p:notesSz cx="6934200" cy="92329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3300"/>
    <a:srgbClr val="CC0099"/>
    <a:srgbClr val="336600"/>
    <a:srgbClr val="FF66CC"/>
    <a:srgbClr val="FFFFFF"/>
    <a:srgbClr val="00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48" autoAdjust="0"/>
    <p:restoredTop sz="90929"/>
  </p:normalViewPr>
  <p:slideViewPr>
    <p:cSldViewPr>
      <p:cViewPr varScale="1">
        <p:scale>
          <a:sx n="67" d="100"/>
          <a:sy n="67" d="100"/>
        </p:scale>
        <p:origin x="-876"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32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2382" tIns="46191" rIns="92382" bIns="46191" rtlCol="0"/>
          <a:lstStyle>
            <a:lvl1pPr algn="l">
              <a:defRPr sz="1200" smtClean="0"/>
            </a:lvl1pPr>
          </a:lstStyle>
          <a:p>
            <a:pPr>
              <a:defRPr/>
            </a:pPr>
            <a:endParaRPr lang="en-GB"/>
          </a:p>
        </p:txBody>
      </p:sp>
      <p:sp>
        <p:nvSpPr>
          <p:cNvPr id="3" name="Date Placeholder 2"/>
          <p:cNvSpPr>
            <a:spLocks noGrp="1"/>
          </p:cNvSpPr>
          <p:nvPr>
            <p:ph type="dt" sz="quarter" idx="1"/>
          </p:nvPr>
        </p:nvSpPr>
        <p:spPr>
          <a:xfrm>
            <a:off x="3927475" y="0"/>
            <a:ext cx="3005138" cy="461963"/>
          </a:xfrm>
          <a:prstGeom prst="rect">
            <a:avLst/>
          </a:prstGeom>
        </p:spPr>
        <p:txBody>
          <a:bodyPr vert="horz" lIns="92382" tIns="46191" rIns="92382" bIns="46191" rtlCol="0"/>
          <a:lstStyle>
            <a:lvl1pPr algn="r">
              <a:defRPr sz="1200" smtClean="0"/>
            </a:lvl1pPr>
          </a:lstStyle>
          <a:p>
            <a:pPr>
              <a:defRPr/>
            </a:pPr>
            <a:fld id="{BDEF86A5-B766-4A62-B57B-AAB267B56BC3}" type="datetimeFigureOut">
              <a:rPr lang="en-GB"/>
              <a:pPr>
                <a:defRPr/>
              </a:pPr>
              <a:t>23/12/2015</a:t>
            </a:fld>
            <a:endParaRPr lang="en-GB"/>
          </a:p>
        </p:txBody>
      </p:sp>
      <p:sp>
        <p:nvSpPr>
          <p:cNvPr id="4" name="Footer Placeholder 3"/>
          <p:cNvSpPr>
            <a:spLocks noGrp="1"/>
          </p:cNvSpPr>
          <p:nvPr>
            <p:ph type="ftr" sz="quarter" idx="2"/>
          </p:nvPr>
        </p:nvSpPr>
        <p:spPr>
          <a:xfrm>
            <a:off x="0" y="8769350"/>
            <a:ext cx="3005138" cy="461963"/>
          </a:xfrm>
          <a:prstGeom prst="rect">
            <a:avLst/>
          </a:prstGeom>
        </p:spPr>
        <p:txBody>
          <a:bodyPr vert="horz" lIns="92382" tIns="46191" rIns="92382" bIns="46191"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927475" y="8769350"/>
            <a:ext cx="3005138" cy="461963"/>
          </a:xfrm>
          <a:prstGeom prst="rect">
            <a:avLst/>
          </a:prstGeom>
        </p:spPr>
        <p:txBody>
          <a:bodyPr vert="horz" lIns="92382" tIns="46191" rIns="92382" bIns="46191" rtlCol="0" anchor="b"/>
          <a:lstStyle>
            <a:lvl1pPr algn="r">
              <a:defRPr sz="1200" smtClean="0"/>
            </a:lvl1pPr>
          </a:lstStyle>
          <a:p>
            <a:pPr>
              <a:defRPr/>
            </a:pPr>
            <a:fld id="{CE9DCDCE-98F3-445B-8B1F-2075624FE4E2}" type="slidenum">
              <a:rPr lang="en-GB"/>
              <a:pPr>
                <a:defRPr/>
              </a:pPr>
              <a:t>‹#›</a:t>
            </a:fld>
            <a:endParaRPr lang="en-GB"/>
          </a:p>
        </p:txBody>
      </p:sp>
    </p:spTree>
    <p:extLst>
      <p:ext uri="{BB962C8B-B14F-4D97-AF65-F5344CB8AC3E}">
        <p14:creationId xmlns:p14="http://schemas.microsoft.com/office/powerpoint/2010/main" val="7257385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2382" tIns="46191" rIns="92382" bIns="46191" rtlCol="0"/>
          <a:lstStyle>
            <a:lvl1pPr algn="l">
              <a:defRPr sz="1200"/>
            </a:lvl1pPr>
          </a:lstStyle>
          <a:p>
            <a:pPr>
              <a:defRPr/>
            </a:pPr>
            <a:endParaRPr lang="en-GB"/>
          </a:p>
        </p:txBody>
      </p:sp>
      <p:sp>
        <p:nvSpPr>
          <p:cNvPr id="3" name="Date Placeholder 2"/>
          <p:cNvSpPr>
            <a:spLocks noGrp="1"/>
          </p:cNvSpPr>
          <p:nvPr>
            <p:ph type="dt" idx="1"/>
          </p:nvPr>
        </p:nvSpPr>
        <p:spPr>
          <a:xfrm>
            <a:off x="3927475" y="0"/>
            <a:ext cx="3005138" cy="461963"/>
          </a:xfrm>
          <a:prstGeom prst="rect">
            <a:avLst/>
          </a:prstGeom>
        </p:spPr>
        <p:txBody>
          <a:bodyPr vert="horz" lIns="92382" tIns="46191" rIns="92382" bIns="46191" rtlCol="0"/>
          <a:lstStyle>
            <a:lvl1pPr algn="r">
              <a:defRPr sz="1200"/>
            </a:lvl1pPr>
          </a:lstStyle>
          <a:p>
            <a:pPr>
              <a:defRPr/>
            </a:pPr>
            <a:fld id="{224F74D2-C4B6-43A2-854F-27AFC7A28F46}" type="datetimeFigureOut">
              <a:rPr lang="en-GB"/>
              <a:pPr>
                <a:defRPr/>
              </a:pPr>
              <a:t>23/12/2015</a:t>
            </a:fld>
            <a:endParaRPr lang="en-GB"/>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2382" tIns="46191" rIns="92382" bIns="46191" rtlCol="0" anchor="ctr"/>
          <a:lstStyle/>
          <a:p>
            <a:pPr lvl="0"/>
            <a:endParaRPr lang="en-GB" noProof="0" smtClean="0"/>
          </a:p>
        </p:txBody>
      </p:sp>
      <p:sp>
        <p:nvSpPr>
          <p:cNvPr id="5" name="Notes Placeholder 4"/>
          <p:cNvSpPr>
            <a:spLocks noGrp="1"/>
          </p:cNvSpPr>
          <p:nvPr>
            <p:ph type="body" sz="quarter" idx="3"/>
          </p:nvPr>
        </p:nvSpPr>
        <p:spPr>
          <a:xfrm>
            <a:off x="693738" y="4386263"/>
            <a:ext cx="5546725" cy="4154487"/>
          </a:xfrm>
          <a:prstGeom prst="rect">
            <a:avLst/>
          </a:prstGeom>
        </p:spPr>
        <p:txBody>
          <a:bodyPr vert="horz" lIns="92382" tIns="46191" rIns="92382" bIns="4619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769350"/>
            <a:ext cx="3005138" cy="461963"/>
          </a:xfrm>
          <a:prstGeom prst="rect">
            <a:avLst/>
          </a:prstGeom>
        </p:spPr>
        <p:txBody>
          <a:bodyPr vert="horz" lIns="92382" tIns="46191" rIns="92382" bIns="46191"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927475" y="8769350"/>
            <a:ext cx="3005138" cy="461963"/>
          </a:xfrm>
          <a:prstGeom prst="rect">
            <a:avLst/>
          </a:prstGeom>
        </p:spPr>
        <p:txBody>
          <a:bodyPr vert="horz" lIns="92382" tIns="46191" rIns="92382" bIns="46191" rtlCol="0" anchor="b"/>
          <a:lstStyle>
            <a:lvl1pPr algn="r">
              <a:defRPr sz="1200"/>
            </a:lvl1pPr>
          </a:lstStyle>
          <a:p>
            <a:pPr>
              <a:defRPr/>
            </a:pPr>
            <a:fld id="{9640E200-4AB5-47C0-9FE8-6EAC20E2DF79}" type="slidenum">
              <a:rPr lang="en-GB"/>
              <a:pPr>
                <a:defRPr/>
              </a:pPr>
              <a:t>‹#›</a:t>
            </a:fld>
            <a:endParaRPr lang="en-GB"/>
          </a:p>
        </p:txBody>
      </p:sp>
    </p:spTree>
    <p:extLst>
      <p:ext uri="{BB962C8B-B14F-4D97-AF65-F5344CB8AC3E}">
        <p14:creationId xmlns:p14="http://schemas.microsoft.com/office/powerpoint/2010/main" val="17249225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MX" dirty="0"/>
          </a:p>
        </p:txBody>
      </p:sp>
      <p:sp>
        <p:nvSpPr>
          <p:cNvPr id="4" name="Slide Number Placeholder 3"/>
          <p:cNvSpPr>
            <a:spLocks noGrp="1"/>
          </p:cNvSpPr>
          <p:nvPr>
            <p:ph type="sldNum" sz="quarter" idx="10"/>
          </p:nvPr>
        </p:nvSpPr>
        <p:spPr/>
        <p:txBody>
          <a:bodyPr/>
          <a:lstStyle/>
          <a:p>
            <a:pPr>
              <a:defRPr/>
            </a:pPr>
            <a:fld id="{9640E200-4AB5-47C0-9FE8-6EAC20E2DF79}" type="slidenum">
              <a:rPr lang="en-GB" smtClean="0"/>
              <a:pPr>
                <a:defRPr/>
              </a:pPr>
              <a:t>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640E200-4AB5-47C0-9FE8-6EAC20E2DF79}" type="slidenum">
              <a:rPr lang="en-GB" smtClean="0"/>
              <a:pPr>
                <a:defRPr/>
              </a:pPr>
              <a:t>29</a:t>
            </a:fld>
            <a:endParaRPr lang="en-GB"/>
          </a:p>
        </p:txBody>
      </p:sp>
    </p:spTree>
    <p:extLst>
      <p:ext uri="{BB962C8B-B14F-4D97-AF65-F5344CB8AC3E}">
        <p14:creationId xmlns:p14="http://schemas.microsoft.com/office/powerpoint/2010/main" val="169482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MX"/>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MX"/>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BDAF6C8-69B4-4F14-A624-041346FAE72C}"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426A246-BB4D-49CF-931D-F8E96F8EEF72}"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MX"/>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9C59215-954E-4270-B59E-82A666B551CA}"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C5DDBF8A-2F83-4BE3-BD10-6A98AF79B306}"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MX"/>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171A1C8-ACA7-45A0-8118-50BC8846EB3F}"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8CAD09A3-60F5-488C-B36B-74D8ABCA3F75}"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MX"/>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58CC0A57-3118-4D5F-A05D-2D6D3D461D39}"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449A7AC5-A845-4531-8371-77C24390F688}"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AB8525D1-85E5-4B37-915E-161803A76D78}"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MX"/>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A681C45B-05BB-44E5-9676-597081F13991}"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MX"/>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5F1FB66F-EBFA-4A04-B44D-993C9F7E1091}"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MX"/>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1CE9289-DC23-4752-8FB2-0FB31BFE7271}" type="slidenum">
              <a:rPr lang="en-GB" smtClean="0"/>
              <a:pPr>
                <a:defRPr/>
              </a:pPr>
              <a:t>‹#›</a:t>
            </a:fld>
            <a:endParaRPr lang="en-GB"/>
          </a:p>
        </p:txBody>
      </p:sp>
      <p:pic>
        <p:nvPicPr>
          <p:cNvPr id="77826" name="Object 1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191500" y="0"/>
            <a:ext cx="9525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microsoft.com/office/2007/relationships/hdphoto" Target="../media/hdphoto3.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cienceblogs.com/dotphysics/2010/03/22/why-do-your-ears-hurt-underwat/" TargetMode="External"/><Relationship Id="rId2" Type="http://schemas.openxmlformats.org/officeDocument/2006/relationships/hyperlink" Target="https://www.youtube.com/watch?v=7m7J5T7c6i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1600200"/>
            <a:ext cx="7772400" cy="1524000"/>
          </a:xfrm>
        </p:spPr>
        <p:style>
          <a:lnRef idx="2">
            <a:schemeClr val="accent3"/>
          </a:lnRef>
          <a:fillRef idx="1">
            <a:schemeClr val="lt1"/>
          </a:fillRef>
          <a:effectRef idx="0">
            <a:schemeClr val="accent3"/>
          </a:effectRef>
          <a:fontRef idx="minor">
            <a:schemeClr val="dk1"/>
          </a:fontRef>
        </p:style>
        <p:txBody>
          <a:bodyPr>
            <a:normAutofit fontScale="90000"/>
          </a:bodyPr>
          <a:lstStyle/>
          <a:p>
            <a:pPr eaLnBrk="1" hangingPunct="1"/>
            <a:r>
              <a:rPr lang="en-GB" sz="4900" b="1" dirty="0" smtClean="0"/>
              <a:t>Pressure in solids, liquids</a:t>
            </a:r>
            <a:br>
              <a:rPr lang="en-GB" sz="4900" b="1" dirty="0" smtClean="0"/>
            </a:br>
            <a:r>
              <a:rPr lang="en-GB" sz="4900" b="1" dirty="0" smtClean="0"/>
              <a:t>Atmospheric pressure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28600" y="0"/>
            <a:ext cx="7772400" cy="1143000"/>
          </a:xfrm>
        </p:spPr>
        <p:txBody>
          <a:bodyPr/>
          <a:lstStyle/>
          <a:p>
            <a:pPr eaLnBrk="1" hangingPunct="1"/>
            <a:r>
              <a:rPr lang="en-GB" sz="3200" dirty="0" smtClean="0"/>
              <a:t>Exercise 5: Pressure Calculations 2 – Pressure worksheet </a:t>
            </a:r>
          </a:p>
        </p:txBody>
      </p:sp>
      <p:sp>
        <p:nvSpPr>
          <p:cNvPr id="125955" name="Text Box 3"/>
          <p:cNvSpPr txBox="1">
            <a:spLocks noChangeArrowheads="1"/>
          </p:cNvSpPr>
          <p:nvPr/>
        </p:nvSpPr>
        <p:spPr bwMode="auto">
          <a:xfrm>
            <a:off x="0" y="1143000"/>
            <a:ext cx="8153400" cy="4816475"/>
          </a:xfrm>
          <a:prstGeom prst="rect">
            <a:avLst/>
          </a:prstGeom>
          <a:noFill/>
          <a:ln w="9525">
            <a:noFill/>
            <a:miter lim="800000"/>
            <a:headEnd/>
            <a:tailEnd/>
          </a:ln>
          <a:effectLst/>
        </p:spPr>
        <p:txBody>
          <a:bodyPr>
            <a:spAutoFit/>
          </a:bodyPr>
          <a:lstStyle/>
          <a:p>
            <a:pPr marL="457200" indent="-457200">
              <a:spcBef>
                <a:spcPct val="50000"/>
              </a:spcBef>
              <a:buFontTx/>
              <a:buAutoNum type="arabicPeriod"/>
            </a:pPr>
            <a:r>
              <a:rPr lang="en-GB" sz="2000">
                <a:latin typeface="Arial" charset="0"/>
              </a:rPr>
              <a:t>A force of 300 N creates a pressure of 4 N/m</a:t>
            </a:r>
            <a:r>
              <a:rPr lang="en-GB" sz="2000" b="1" baseline="30000">
                <a:latin typeface="Arial" charset="0"/>
              </a:rPr>
              <a:t>2</a:t>
            </a:r>
            <a:r>
              <a:rPr lang="en-GB" sz="2000">
                <a:latin typeface="Arial" charset="0"/>
              </a:rPr>
              <a:t>. Over what area is the force acting?</a:t>
            </a:r>
          </a:p>
          <a:p>
            <a:pPr marL="457200" indent="-457200">
              <a:spcBef>
                <a:spcPct val="50000"/>
              </a:spcBef>
              <a:buFontTx/>
              <a:buAutoNum type="arabicPeriod"/>
            </a:pPr>
            <a:endParaRPr lang="en-GB" sz="2000">
              <a:latin typeface="Arial" charset="0"/>
            </a:endParaRPr>
          </a:p>
          <a:p>
            <a:pPr marL="457200" indent="-457200">
              <a:spcBef>
                <a:spcPct val="50000"/>
              </a:spcBef>
              <a:buFontTx/>
              <a:buAutoNum type="arabicPeriod"/>
            </a:pPr>
            <a:r>
              <a:rPr lang="en-GB" sz="2000">
                <a:latin typeface="Arial" charset="0"/>
              </a:rPr>
              <a:t>A pressure of 200 Pa is created over an area of 5 m</a:t>
            </a:r>
            <a:r>
              <a:rPr lang="en-GB" sz="2000" b="1" baseline="30000">
                <a:latin typeface="Arial" charset="0"/>
              </a:rPr>
              <a:t>2</a:t>
            </a:r>
            <a:r>
              <a:rPr lang="en-GB" sz="2000">
                <a:latin typeface="Arial" charset="0"/>
              </a:rPr>
              <a:t>. What force acts to create this pressure?</a:t>
            </a:r>
          </a:p>
          <a:p>
            <a:pPr marL="457200" indent="-457200">
              <a:spcBef>
                <a:spcPct val="50000"/>
              </a:spcBef>
              <a:buFontTx/>
              <a:buAutoNum type="arabicPeriod"/>
            </a:pPr>
            <a:endParaRPr lang="en-GB" sz="2000">
              <a:latin typeface="Arial" charset="0"/>
            </a:endParaRPr>
          </a:p>
          <a:p>
            <a:pPr marL="457200" indent="-457200">
              <a:spcBef>
                <a:spcPct val="50000"/>
              </a:spcBef>
              <a:buFontTx/>
              <a:buAutoNum type="arabicPeriod"/>
            </a:pPr>
            <a:r>
              <a:rPr lang="en-GB" sz="2000">
                <a:latin typeface="Arial" charset="0"/>
              </a:rPr>
              <a:t>A tractor has tyres of area 3 m</a:t>
            </a:r>
            <a:r>
              <a:rPr lang="en-GB" sz="2000" b="1" baseline="30000">
                <a:latin typeface="Arial" charset="0"/>
              </a:rPr>
              <a:t>2</a:t>
            </a:r>
            <a:r>
              <a:rPr lang="en-GB" sz="2000">
                <a:latin typeface="Arial" charset="0"/>
              </a:rPr>
              <a:t>. It has a weight of 12 000 N. What pressure does the tractor put on the ground? </a:t>
            </a:r>
          </a:p>
          <a:p>
            <a:pPr marL="457200" indent="-457200">
              <a:spcBef>
                <a:spcPct val="50000"/>
              </a:spcBef>
              <a:buFontTx/>
              <a:buAutoNum type="arabicPeriod"/>
            </a:pPr>
            <a:endParaRPr lang="en-GB" sz="2000">
              <a:latin typeface="Arial" charset="0"/>
            </a:endParaRPr>
          </a:p>
          <a:p>
            <a:pPr marL="457200" indent="-457200">
              <a:spcBef>
                <a:spcPct val="50000"/>
              </a:spcBef>
              <a:buFontTx/>
              <a:buAutoNum type="arabicPeriod"/>
            </a:pPr>
            <a:r>
              <a:rPr lang="en-GB" sz="2000">
                <a:latin typeface="Arial" charset="0"/>
              </a:rPr>
              <a:t>A truck has tyres of area 5 m</a:t>
            </a:r>
            <a:r>
              <a:rPr lang="en-GB" sz="2000" b="1" baseline="30000">
                <a:latin typeface="Arial" charset="0"/>
              </a:rPr>
              <a:t>2</a:t>
            </a:r>
            <a:r>
              <a:rPr lang="en-GB" sz="2000">
                <a:latin typeface="Arial" charset="0"/>
              </a:rPr>
              <a:t>. It puts a pressure of 15 000 N/m</a:t>
            </a:r>
            <a:r>
              <a:rPr lang="en-GB" sz="2000" b="1" baseline="30000">
                <a:latin typeface="Arial" charset="0"/>
              </a:rPr>
              <a:t>2</a:t>
            </a:r>
            <a:r>
              <a:rPr lang="en-GB" sz="2000">
                <a:latin typeface="Arial" charset="0"/>
              </a:rPr>
              <a:t> on the road. What is the weight of the truck?</a:t>
            </a:r>
          </a:p>
          <a:p>
            <a:pPr marL="457200" indent="-457200">
              <a:spcBef>
                <a:spcPct val="50000"/>
              </a:spcBef>
              <a:buFontTx/>
              <a:buAutoNum type="arabicPeriod"/>
            </a:pPr>
            <a:endParaRPr lang="en-GB" sz="2000">
              <a:latin typeface="Arial" charset="0"/>
            </a:endParaRPr>
          </a:p>
        </p:txBody>
      </p:sp>
      <p:sp>
        <p:nvSpPr>
          <p:cNvPr id="125956" name="Text Box 4"/>
          <p:cNvSpPr txBox="1">
            <a:spLocks noChangeArrowheads="1"/>
          </p:cNvSpPr>
          <p:nvPr/>
        </p:nvSpPr>
        <p:spPr bwMode="auto">
          <a:xfrm>
            <a:off x="457200" y="1889125"/>
            <a:ext cx="7315200" cy="396875"/>
          </a:xfrm>
          <a:prstGeom prst="rect">
            <a:avLst/>
          </a:prstGeom>
          <a:noFill/>
          <a:ln w="9525">
            <a:noFill/>
            <a:miter lim="800000"/>
            <a:headEnd/>
            <a:tailEnd/>
          </a:ln>
          <a:effectLst/>
        </p:spPr>
        <p:txBody>
          <a:bodyPr>
            <a:spAutoFit/>
          </a:bodyPr>
          <a:lstStyle/>
          <a:p>
            <a:pPr>
              <a:spcBef>
                <a:spcPct val="50000"/>
              </a:spcBef>
            </a:pPr>
            <a:r>
              <a:rPr lang="en-GB" sz="2000" dirty="0">
                <a:solidFill>
                  <a:srgbClr val="336600"/>
                </a:solidFill>
                <a:latin typeface="Arial" charset="0"/>
              </a:rPr>
              <a:t>75 m</a:t>
            </a:r>
            <a:r>
              <a:rPr lang="en-GB" sz="2000" b="1" baseline="30000" dirty="0">
                <a:solidFill>
                  <a:srgbClr val="336600"/>
                </a:solidFill>
                <a:latin typeface="Arial" charset="0"/>
              </a:rPr>
              <a:t>2</a:t>
            </a:r>
            <a:r>
              <a:rPr lang="en-GB" sz="2000" dirty="0">
                <a:solidFill>
                  <a:srgbClr val="336600"/>
                </a:solidFill>
                <a:latin typeface="Arial" charset="0"/>
              </a:rPr>
              <a:t>.</a:t>
            </a:r>
          </a:p>
        </p:txBody>
      </p:sp>
      <p:sp>
        <p:nvSpPr>
          <p:cNvPr id="125957" name="Text Box 5"/>
          <p:cNvSpPr txBox="1">
            <a:spLocks noChangeArrowheads="1"/>
          </p:cNvSpPr>
          <p:nvPr/>
        </p:nvSpPr>
        <p:spPr bwMode="auto">
          <a:xfrm>
            <a:off x="457200" y="3108325"/>
            <a:ext cx="7924800" cy="396875"/>
          </a:xfrm>
          <a:prstGeom prst="rect">
            <a:avLst/>
          </a:prstGeom>
          <a:noFill/>
          <a:ln w="9525">
            <a:noFill/>
            <a:miter lim="800000"/>
            <a:headEnd/>
            <a:tailEnd/>
          </a:ln>
          <a:effectLst/>
        </p:spPr>
        <p:txBody>
          <a:bodyPr>
            <a:spAutoFit/>
          </a:bodyPr>
          <a:lstStyle/>
          <a:p>
            <a:pPr>
              <a:spcBef>
                <a:spcPct val="50000"/>
              </a:spcBef>
            </a:pPr>
            <a:r>
              <a:rPr lang="en-GB" sz="2000">
                <a:solidFill>
                  <a:srgbClr val="336600"/>
                </a:solidFill>
                <a:latin typeface="Arial" charset="0"/>
              </a:rPr>
              <a:t>1 000 N.</a:t>
            </a:r>
          </a:p>
        </p:txBody>
      </p:sp>
      <p:sp>
        <p:nvSpPr>
          <p:cNvPr id="125958" name="Text Box 6"/>
          <p:cNvSpPr txBox="1">
            <a:spLocks noChangeArrowheads="1"/>
          </p:cNvSpPr>
          <p:nvPr/>
        </p:nvSpPr>
        <p:spPr bwMode="auto">
          <a:xfrm>
            <a:off x="457200" y="4343400"/>
            <a:ext cx="7315200" cy="396875"/>
          </a:xfrm>
          <a:prstGeom prst="rect">
            <a:avLst/>
          </a:prstGeom>
          <a:noFill/>
          <a:ln w="9525">
            <a:noFill/>
            <a:miter lim="800000"/>
            <a:headEnd/>
            <a:tailEnd/>
          </a:ln>
          <a:effectLst/>
        </p:spPr>
        <p:txBody>
          <a:bodyPr>
            <a:spAutoFit/>
          </a:bodyPr>
          <a:lstStyle/>
          <a:p>
            <a:pPr>
              <a:spcBef>
                <a:spcPct val="50000"/>
              </a:spcBef>
            </a:pPr>
            <a:r>
              <a:rPr lang="en-GB" sz="2000">
                <a:solidFill>
                  <a:srgbClr val="336600"/>
                </a:solidFill>
                <a:latin typeface="Arial" charset="0"/>
              </a:rPr>
              <a:t>4 000 Pa.</a:t>
            </a:r>
          </a:p>
        </p:txBody>
      </p:sp>
      <p:sp>
        <p:nvSpPr>
          <p:cNvPr id="125959" name="Text Box 7"/>
          <p:cNvSpPr txBox="1">
            <a:spLocks noChangeArrowheads="1"/>
          </p:cNvSpPr>
          <p:nvPr/>
        </p:nvSpPr>
        <p:spPr bwMode="auto">
          <a:xfrm>
            <a:off x="457200" y="5562600"/>
            <a:ext cx="7315200" cy="396875"/>
          </a:xfrm>
          <a:prstGeom prst="rect">
            <a:avLst/>
          </a:prstGeom>
          <a:noFill/>
          <a:ln w="9525">
            <a:noFill/>
            <a:miter lim="800000"/>
            <a:headEnd/>
            <a:tailEnd/>
          </a:ln>
          <a:effectLst/>
        </p:spPr>
        <p:txBody>
          <a:bodyPr>
            <a:spAutoFit/>
          </a:bodyPr>
          <a:lstStyle/>
          <a:p>
            <a:pPr>
              <a:spcBef>
                <a:spcPct val="50000"/>
              </a:spcBef>
            </a:pPr>
            <a:r>
              <a:rPr lang="en-GB" sz="2000">
                <a:solidFill>
                  <a:srgbClr val="336600"/>
                </a:solidFill>
                <a:latin typeface="Arial" charset="0"/>
              </a:rPr>
              <a:t>75 000 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25955"/>
                                        </p:tgtEl>
                                        <p:attrNameLst>
                                          <p:attrName>style.visibility</p:attrName>
                                        </p:attrNameLst>
                                      </p:cBhvr>
                                      <p:to>
                                        <p:strVal val="visible"/>
                                      </p:to>
                                    </p:set>
                                    <p:anim calcmode="lin" valueType="num">
                                      <p:cBhvr additive="base">
                                        <p:cTn id="7" dur="2000" fill="hold"/>
                                        <p:tgtEl>
                                          <p:spTgt spid="125955"/>
                                        </p:tgtEl>
                                        <p:attrNameLst>
                                          <p:attrName>ppt_x</p:attrName>
                                        </p:attrNameLst>
                                      </p:cBhvr>
                                      <p:tavLst>
                                        <p:tav tm="0">
                                          <p:val>
                                            <p:strVal val="#ppt_x"/>
                                          </p:val>
                                        </p:tav>
                                        <p:tav tm="100000">
                                          <p:val>
                                            <p:strVal val="#ppt_x"/>
                                          </p:val>
                                        </p:tav>
                                      </p:tavLst>
                                    </p:anim>
                                    <p:anim calcmode="lin" valueType="num">
                                      <p:cBhvr additive="base">
                                        <p:cTn id="8" dur="2000" fill="hold"/>
                                        <p:tgtEl>
                                          <p:spTgt spid="12595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25956"/>
                                        </p:tgtEl>
                                        <p:attrNameLst>
                                          <p:attrName>style.visibility</p:attrName>
                                        </p:attrNameLst>
                                      </p:cBhvr>
                                      <p:to>
                                        <p:strVal val="visible"/>
                                      </p:to>
                                    </p:set>
                                    <p:animEffect transition="in" filter="blinds(horizontal)">
                                      <p:cBhvr>
                                        <p:cTn id="13" dur="500"/>
                                        <p:tgtEl>
                                          <p:spTgt spid="12595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iterate type="lt">
                                    <p:tmAbs val="75"/>
                                  </p:iterate>
                                  <p:childTnLst>
                                    <p:set>
                                      <p:cBhvr>
                                        <p:cTn id="17" dur="1" fill="hold">
                                          <p:stCondLst>
                                            <p:cond delay="74"/>
                                          </p:stCondLst>
                                        </p:cTn>
                                        <p:tgtEl>
                                          <p:spTgt spid="125957"/>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iterate type="lt">
                                    <p:tmAbs val="75"/>
                                  </p:iterate>
                                  <p:childTnLst>
                                    <p:set>
                                      <p:cBhvr>
                                        <p:cTn id="21" dur="1" fill="hold">
                                          <p:stCondLst>
                                            <p:cond delay="74"/>
                                          </p:stCondLst>
                                        </p:cTn>
                                        <p:tgtEl>
                                          <p:spTgt spid="125958"/>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iterate type="lt">
                                    <p:tmAbs val="75"/>
                                  </p:iterate>
                                  <p:childTnLst>
                                    <p:set>
                                      <p:cBhvr>
                                        <p:cTn id="25" dur="1" fill="hold">
                                          <p:stCondLst>
                                            <p:cond delay="74"/>
                                          </p:stCondLst>
                                        </p:cTn>
                                        <p:tgtEl>
                                          <p:spTgt spid="1259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autoUpdateAnimBg="0"/>
      <p:bldP spid="125956" grpId="0" autoUpdateAnimBg="0"/>
      <p:bldP spid="125957" grpId="0" autoUpdateAnimBg="0"/>
      <p:bldP spid="125958" grpId="0" autoUpdateAnimBg="0"/>
      <p:bldP spid="12595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7772400" cy="1143000"/>
          </a:xfrm>
        </p:spPr>
        <p:txBody>
          <a:bodyPr/>
          <a:lstStyle/>
          <a:p>
            <a:pPr eaLnBrk="1" hangingPunct="1"/>
            <a:r>
              <a:rPr lang="en-GB" smtClean="0"/>
              <a:t>Fluid Pressure</a:t>
            </a:r>
          </a:p>
        </p:txBody>
      </p:sp>
      <p:sp>
        <p:nvSpPr>
          <p:cNvPr id="121860" name="Text Box 4"/>
          <p:cNvSpPr txBox="1">
            <a:spLocks noChangeArrowheads="1"/>
          </p:cNvSpPr>
          <p:nvPr/>
        </p:nvSpPr>
        <p:spPr bwMode="auto">
          <a:xfrm>
            <a:off x="533400" y="1981200"/>
            <a:ext cx="7620000" cy="701675"/>
          </a:xfrm>
          <a:prstGeom prst="rect">
            <a:avLst/>
          </a:prstGeom>
          <a:noFill/>
          <a:ln w="9525">
            <a:noFill/>
            <a:miter lim="800000"/>
            <a:headEnd/>
            <a:tailEnd/>
          </a:ln>
          <a:effectLst/>
        </p:spPr>
        <p:txBody>
          <a:bodyPr>
            <a:spAutoFit/>
          </a:bodyPr>
          <a:lstStyle/>
          <a:p>
            <a:pPr>
              <a:spcBef>
                <a:spcPct val="50000"/>
              </a:spcBef>
            </a:pPr>
            <a:r>
              <a:rPr lang="en-GB" sz="2000">
                <a:latin typeface="Arial" charset="0"/>
              </a:rPr>
              <a:t>In </a:t>
            </a:r>
            <a:r>
              <a:rPr lang="en-GB" sz="2000" b="1">
                <a:solidFill>
                  <a:srgbClr val="CC0099"/>
                </a:solidFill>
                <a:latin typeface="Arial" charset="0"/>
              </a:rPr>
              <a:t>FLUIDS</a:t>
            </a:r>
            <a:r>
              <a:rPr lang="en-GB" sz="2000">
                <a:latin typeface="Arial" charset="0"/>
              </a:rPr>
              <a:t> (</a:t>
            </a:r>
            <a:r>
              <a:rPr lang="en-GB" sz="2000" b="1">
                <a:solidFill>
                  <a:srgbClr val="CC0099"/>
                </a:solidFill>
                <a:latin typeface="Arial" charset="0"/>
              </a:rPr>
              <a:t>LIQUIDS</a:t>
            </a:r>
            <a:r>
              <a:rPr lang="en-GB" sz="2000">
                <a:latin typeface="Arial" charset="0"/>
              </a:rPr>
              <a:t> and </a:t>
            </a:r>
            <a:r>
              <a:rPr lang="en-GB" sz="2000" b="1">
                <a:solidFill>
                  <a:srgbClr val="CC0099"/>
                </a:solidFill>
                <a:latin typeface="Arial" charset="0"/>
              </a:rPr>
              <a:t>GASES</a:t>
            </a:r>
            <a:r>
              <a:rPr lang="en-GB" sz="2000">
                <a:latin typeface="Arial" charset="0"/>
              </a:rPr>
              <a:t>) the pressure acts </a:t>
            </a:r>
            <a:r>
              <a:rPr lang="en-GB" sz="2000" b="1">
                <a:solidFill>
                  <a:srgbClr val="CC0099"/>
                </a:solidFill>
                <a:latin typeface="Arial" charset="0"/>
              </a:rPr>
              <a:t>IN ALL DIRECTIONS</a:t>
            </a:r>
            <a:r>
              <a:rPr lang="en-GB" sz="2000">
                <a:latin typeface="Arial" charset="0"/>
              </a:rPr>
              <a:t>.</a:t>
            </a:r>
          </a:p>
        </p:txBody>
      </p:sp>
      <p:sp>
        <p:nvSpPr>
          <p:cNvPr id="121861" name="Text Box 5"/>
          <p:cNvSpPr txBox="1">
            <a:spLocks noChangeArrowheads="1"/>
          </p:cNvSpPr>
          <p:nvPr/>
        </p:nvSpPr>
        <p:spPr bwMode="auto">
          <a:xfrm>
            <a:off x="533400" y="1295400"/>
            <a:ext cx="7315200" cy="701675"/>
          </a:xfrm>
          <a:prstGeom prst="rect">
            <a:avLst/>
          </a:prstGeom>
          <a:noFill/>
          <a:ln w="9525">
            <a:noFill/>
            <a:miter lim="800000"/>
            <a:headEnd/>
            <a:tailEnd/>
          </a:ln>
          <a:effectLst/>
        </p:spPr>
        <p:txBody>
          <a:bodyPr>
            <a:spAutoFit/>
          </a:bodyPr>
          <a:lstStyle/>
          <a:p>
            <a:pPr>
              <a:spcBef>
                <a:spcPct val="50000"/>
              </a:spcBef>
            </a:pPr>
            <a:r>
              <a:rPr lang="en-GB" sz="2000">
                <a:latin typeface="Arial" charset="0"/>
              </a:rPr>
              <a:t>The pressure in </a:t>
            </a:r>
            <a:r>
              <a:rPr lang="en-GB" sz="2000" b="1">
                <a:solidFill>
                  <a:srgbClr val="CC0099"/>
                </a:solidFill>
                <a:latin typeface="Arial" charset="0"/>
              </a:rPr>
              <a:t>SOLIDS</a:t>
            </a:r>
            <a:r>
              <a:rPr lang="en-GB" sz="2000">
                <a:latin typeface="Arial" charset="0"/>
              </a:rPr>
              <a:t> always acts </a:t>
            </a:r>
            <a:r>
              <a:rPr lang="en-GB" sz="2000" b="1">
                <a:solidFill>
                  <a:srgbClr val="CC0099"/>
                </a:solidFill>
                <a:latin typeface="Arial" charset="0"/>
              </a:rPr>
              <a:t>DOWNWARDS</a:t>
            </a:r>
            <a:r>
              <a:rPr lang="en-GB" sz="2000">
                <a:latin typeface="Arial" charset="0"/>
              </a:rPr>
              <a:t> because of the </a:t>
            </a:r>
            <a:r>
              <a:rPr lang="en-GB" sz="2000" b="1">
                <a:solidFill>
                  <a:srgbClr val="CC0099"/>
                </a:solidFill>
                <a:latin typeface="Arial" charset="0"/>
              </a:rPr>
              <a:t>PULL</a:t>
            </a:r>
            <a:r>
              <a:rPr lang="en-GB" sz="2000">
                <a:latin typeface="Arial" charset="0"/>
              </a:rPr>
              <a:t> of </a:t>
            </a:r>
            <a:r>
              <a:rPr lang="en-GB" sz="2000" b="1">
                <a:solidFill>
                  <a:srgbClr val="CC0099"/>
                </a:solidFill>
                <a:latin typeface="Arial" charset="0"/>
              </a:rPr>
              <a:t>GRAVITY</a:t>
            </a:r>
            <a:r>
              <a:rPr lang="en-GB" sz="2000">
                <a:latin typeface="Arial" charset="0"/>
              </a:rPr>
              <a:t>.</a:t>
            </a:r>
          </a:p>
        </p:txBody>
      </p:sp>
      <p:sp>
        <p:nvSpPr>
          <p:cNvPr id="121862" name="Text Box 6"/>
          <p:cNvSpPr txBox="1">
            <a:spLocks noChangeArrowheads="1"/>
          </p:cNvSpPr>
          <p:nvPr/>
        </p:nvSpPr>
        <p:spPr bwMode="auto">
          <a:xfrm>
            <a:off x="533400" y="3200400"/>
            <a:ext cx="7239000" cy="396875"/>
          </a:xfrm>
          <a:prstGeom prst="rect">
            <a:avLst/>
          </a:prstGeom>
          <a:noFill/>
          <a:ln w="9525">
            <a:noFill/>
            <a:miter lim="800000"/>
            <a:headEnd/>
            <a:tailEnd/>
          </a:ln>
          <a:effectLst/>
        </p:spPr>
        <p:txBody>
          <a:bodyPr>
            <a:spAutoFit/>
          </a:bodyPr>
          <a:lstStyle/>
          <a:p>
            <a:pPr>
              <a:spcBef>
                <a:spcPct val="50000"/>
              </a:spcBef>
            </a:pPr>
            <a:r>
              <a:rPr lang="en-GB" sz="2000">
                <a:latin typeface="Arial" charset="0"/>
              </a:rPr>
              <a:t>Also, in fluids, the </a:t>
            </a:r>
            <a:r>
              <a:rPr lang="en-GB" sz="2000" b="1">
                <a:solidFill>
                  <a:srgbClr val="CC0099"/>
                </a:solidFill>
                <a:latin typeface="Arial" charset="0"/>
              </a:rPr>
              <a:t>PRESSURE INCREASES WITH DEPTH</a:t>
            </a:r>
            <a:r>
              <a:rPr lang="en-GB" sz="2000">
                <a:latin typeface="Arial" charset="0"/>
              </a:rPr>
              <a:t>.</a:t>
            </a:r>
          </a:p>
        </p:txBody>
      </p:sp>
      <p:graphicFrame>
        <p:nvGraphicFramePr>
          <p:cNvPr id="121863" name="Object 7"/>
          <p:cNvGraphicFramePr>
            <a:graphicFrameLocks noChangeAspect="1"/>
          </p:cNvGraphicFramePr>
          <p:nvPr/>
        </p:nvGraphicFramePr>
        <p:xfrm>
          <a:off x="1600200" y="3886200"/>
          <a:ext cx="3657600" cy="2397125"/>
        </p:xfrm>
        <a:graphic>
          <a:graphicData uri="http://schemas.openxmlformats.org/presentationml/2006/ole">
            <mc:AlternateContent xmlns:mc="http://schemas.openxmlformats.org/markup-compatibility/2006">
              <mc:Choice xmlns:v="urn:schemas-microsoft-com:vml" Requires="v">
                <p:oleObj spid="_x0000_s17426" name="Bitmap Image" r:id="rId3" imgW="3866667" imgH="2534004" progId="Paint.Picture">
                  <p:embed/>
                </p:oleObj>
              </mc:Choice>
              <mc:Fallback>
                <p:oleObj name="Bitmap Image" r:id="rId3" imgW="3866667" imgH="2534004" progId="Paint.Picture">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3886200"/>
                        <a:ext cx="3657600" cy="2397125"/>
                      </a:xfrm>
                      <a:prstGeom prst="rect">
                        <a:avLst/>
                      </a:prstGeom>
                      <a:noFill/>
                      <a:ln w="9525">
                        <a:solidFill>
                          <a:schemeClr val="tx2"/>
                        </a:solidFill>
                        <a:miter lim="800000"/>
                        <a:headEnd/>
                        <a:tailEnd/>
                      </a:ln>
                      <a:effectLst>
                        <a:outerShdw dist="107763" dir="18900000" algn="ctr" rotWithShape="0">
                          <a:schemeClr val="bg2"/>
                        </a:outerShdw>
                      </a:effectLst>
                      <a:extLst>
                        <a:ext uri="{909E8E84-426E-40DD-AFC4-6F175D3DCCD1}">
                          <a14:hiddenFill xmlns:a14="http://schemas.microsoft.com/office/drawing/2010/main">
                            <a:solidFill>
                              <a:schemeClr val="accent1"/>
                            </a:solidFill>
                          </a14:hiddenFill>
                        </a:ext>
                      </a:extLst>
                    </p:spPr>
                  </p:pic>
                </p:oleObj>
              </mc:Fallback>
            </mc:AlternateContent>
          </a:graphicData>
        </a:graphic>
      </p:graphicFrame>
      <p:sp>
        <p:nvSpPr>
          <p:cNvPr id="121864" name="Text Box 8"/>
          <p:cNvSpPr txBox="1">
            <a:spLocks noChangeArrowheads="1"/>
          </p:cNvSpPr>
          <p:nvPr/>
        </p:nvSpPr>
        <p:spPr bwMode="auto">
          <a:xfrm>
            <a:off x="5334000" y="3962400"/>
            <a:ext cx="2514600" cy="1920875"/>
          </a:xfrm>
          <a:prstGeom prst="rect">
            <a:avLst/>
          </a:prstGeom>
          <a:noFill/>
          <a:ln w="9525">
            <a:noFill/>
            <a:miter lim="800000"/>
            <a:headEnd/>
            <a:tailEnd/>
          </a:ln>
          <a:effectLst/>
        </p:spPr>
        <p:txBody>
          <a:bodyPr>
            <a:spAutoFit/>
          </a:bodyPr>
          <a:lstStyle/>
          <a:p>
            <a:pPr algn="ctr">
              <a:spcBef>
                <a:spcPct val="50000"/>
              </a:spcBef>
            </a:pPr>
            <a:r>
              <a:rPr lang="en-GB" sz="2000" b="1">
                <a:solidFill>
                  <a:srgbClr val="CC0099"/>
                </a:solidFill>
                <a:latin typeface="Arial" charset="0"/>
              </a:rPr>
              <a:t>DAMS</a:t>
            </a:r>
            <a:r>
              <a:rPr lang="en-GB" sz="2000">
                <a:latin typeface="Arial" charset="0"/>
              </a:rPr>
              <a:t> are </a:t>
            </a:r>
            <a:r>
              <a:rPr lang="en-GB" sz="2000" b="1">
                <a:solidFill>
                  <a:srgbClr val="CC0099"/>
                </a:solidFill>
                <a:latin typeface="Arial" charset="0"/>
              </a:rPr>
              <a:t>WIDER AT THE BOTTOM</a:t>
            </a:r>
            <a:r>
              <a:rPr lang="en-GB" sz="2000">
                <a:latin typeface="Arial" charset="0"/>
              </a:rPr>
              <a:t> than at the top because pressure increases with depth in water.</a:t>
            </a:r>
          </a:p>
        </p:txBody>
      </p:sp>
      <p:sp>
        <p:nvSpPr>
          <p:cNvPr id="121865" name="Text Box 9"/>
          <p:cNvSpPr txBox="1">
            <a:spLocks noChangeArrowheads="1"/>
          </p:cNvSpPr>
          <p:nvPr/>
        </p:nvSpPr>
        <p:spPr bwMode="auto">
          <a:xfrm>
            <a:off x="533400" y="2727325"/>
            <a:ext cx="7620000" cy="396875"/>
          </a:xfrm>
          <a:prstGeom prst="rect">
            <a:avLst/>
          </a:prstGeom>
          <a:noFill/>
          <a:ln w="9525">
            <a:noFill/>
            <a:miter lim="800000"/>
            <a:headEnd/>
            <a:tailEnd/>
          </a:ln>
          <a:effectLst/>
        </p:spPr>
        <p:txBody>
          <a:bodyPr>
            <a:spAutoFit/>
          </a:bodyPr>
          <a:lstStyle/>
          <a:p>
            <a:pPr>
              <a:spcBef>
                <a:spcPct val="50000"/>
              </a:spcBef>
            </a:pPr>
            <a:r>
              <a:rPr lang="en-GB" sz="2000">
                <a:latin typeface="Arial" charset="0"/>
              </a:rPr>
              <a:t>Pressure in fluids can be used to </a:t>
            </a:r>
            <a:r>
              <a:rPr lang="en-GB" sz="2000" b="1">
                <a:solidFill>
                  <a:srgbClr val="CC0099"/>
                </a:solidFill>
                <a:latin typeface="Arial" charset="0"/>
              </a:rPr>
              <a:t>TRANSFER FORCES</a:t>
            </a:r>
            <a:r>
              <a:rPr lang="en-GB" sz="2000">
                <a:latin typeface="Arial" charset="0"/>
              </a:rPr>
              <a:t>.</a:t>
            </a:r>
          </a:p>
        </p:txBody>
      </p:sp>
      <p:sp>
        <p:nvSpPr>
          <p:cNvPr id="121866" name="Text Box 10"/>
          <p:cNvSpPr txBox="1">
            <a:spLocks noChangeArrowheads="1"/>
          </p:cNvSpPr>
          <p:nvPr/>
        </p:nvSpPr>
        <p:spPr bwMode="auto">
          <a:xfrm>
            <a:off x="228600" y="3962400"/>
            <a:ext cx="1600200" cy="701675"/>
          </a:xfrm>
          <a:prstGeom prst="rect">
            <a:avLst/>
          </a:prstGeom>
          <a:noFill/>
          <a:ln w="9525">
            <a:noFill/>
            <a:miter lim="800000"/>
            <a:headEnd/>
            <a:tailEnd/>
          </a:ln>
          <a:effectLst/>
        </p:spPr>
        <p:txBody>
          <a:bodyPr>
            <a:spAutoFit/>
          </a:bodyPr>
          <a:lstStyle/>
          <a:p>
            <a:pPr algn="ctr">
              <a:spcBef>
                <a:spcPct val="50000"/>
              </a:spcBef>
            </a:pPr>
            <a:r>
              <a:rPr lang="en-GB" sz="2000">
                <a:latin typeface="Arial" charset="0"/>
              </a:rPr>
              <a:t>Less pressure</a:t>
            </a:r>
          </a:p>
        </p:txBody>
      </p:sp>
      <p:sp>
        <p:nvSpPr>
          <p:cNvPr id="121867" name="Text Box 11"/>
          <p:cNvSpPr txBox="1">
            <a:spLocks noChangeArrowheads="1"/>
          </p:cNvSpPr>
          <p:nvPr/>
        </p:nvSpPr>
        <p:spPr bwMode="auto">
          <a:xfrm>
            <a:off x="152400" y="5486400"/>
            <a:ext cx="1600200" cy="701675"/>
          </a:xfrm>
          <a:prstGeom prst="rect">
            <a:avLst/>
          </a:prstGeom>
          <a:noFill/>
          <a:ln w="9525">
            <a:noFill/>
            <a:miter lim="800000"/>
            <a:headEnd/>
            <a:tailEnd/>
          </a:ln>
          <a:effectLst/>
        </p:spPr>
        <p:txBody>
          <a:bodyPr>
            <a:spAutoFit/>
          </a:bodyPr>
          <a:lstStyle/>
          <a:p>
            <a:pPr algn="ctr">
              <a:spcBef>
                <a:spcPct val="50000"/>
              </a:spcBef>
            </a:pPr>
            <a:r>
              <a:rPr lang="en-GB" sz="2000">
                <a:latin typeface="Arial" charset="0"/>
              </a:rPr>
              <a:t>Higher pressure</a:t>
            </a:r>
          </a:p>
        </p:txBody>
      </p:sp>
      <p:sp>
        <p:nvSpPr>
          <p:cNvPr id="121868" name="Line 12"/>
          <p:cNvSpPr>
            <a:spLocks noChangeShapeType="1"/>
          </p:cNvSpPr>
          <p:nvPr/>
        </p:nvSpPr>
        <p:spPr bwMode="auto">
          <a:xfrm flipV="1">
            <a:off x="1524000" y="5715000"/>
            <a:ext cx="1219200" cy="152400"/>
          </a:xfrm>
          <a:prstGeom prst="line">
            <a:avLst/>
          </a:prstGeom>
          <a:noFill/>
          <a:ln w="38100">
            <a:solidFill>
              <a:srgbClr val="FF3300"/>
            </a:solidFill>
            <a:round/>
            <a:headEnd/>
            <a:tailEnd type="triangle" w="med" len="med"/>
          </a:ln>
          <a:effectLst/>
        </p:spPr>
        <p:txBody>
          <a:bodyPr/>
          <a:lstStyle/>
          <a:p>
            <a:endParaRPr lang="es-MX"/>
          </a:p>
        </p:txBody>
      </p:sp>
      <p:sp>
        <p:nvSpPr>
          <p:cNvPr id="121869" name="Line 13"/>
          <p:cNvSpPr>
            <a:spLocks noChangeShapeType="1"/>
          </p:cNvSpPr>
          <p:nvPr/>
        </p:nvSpPr>
        <p:spPr bwMode="auto">
          <a:xfrm>
            <a:off x="1447800" y="4267200"/>
            <a:ext cx="1219200" cy="533400"/>
          </a:xfrm>
          <a:prstGeom prst="line">
            <a:avLst/>
          </a:prstGeom>
          <a:noFill/>
          <a:ln w="38100">
            <a:solidFill>
              <a:srgbClr val="FF3300"/>
            </a:solidFill>
            <a:round/>
            <a:headEnd/>
            <a:tailEnd type="triangle" w="med" len="med"/>
          </a:ln>
          <a:effectLst/>
        </p:spPr>
        <p:txBody>
          <a:bodyPr/>
          <a:lstStyle/>
          <a:p>
            <a:endParaRPr lang="es-MX"/>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21861"/>
                                        </p:tgtEl>
                                        <p:attrNameLst>
                                          <p:attrName>style.visibility</p:attrName>
                                        </p:attrNameLst>
                                      </p:cBhvr>
                                      <p:to>
                                        <p:strVal val="visible"/>
                                      </p:to>
                                    </p:set>
                                    <p:animEffect transition="in" filter="dissolve">
                                      <p:cBhvr>
                                        <p:cTn id="7" dur="500"/>
                                        <p:tgtEl>
                                          <p:spTgt spid="1218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1860"/>
                                        </p:tgtEl>
                                        <p:attrNameLst>
                                          <p:attrName>style.visibility</p:attrName>
                                        </p:attrNameLst>
                                      </p:cBhvr>
                                      <p:to>
                                        <p:strVal val="visible"/>
                                      </p:to>
                                    </p:set>
                                    <p:animEffect transition="in" filter="dissolve">
                                      <p:cBhvr>
                                        <p:cTn id="12" dur="500"/>
                                        <p:tgtEl>
                                          <p:spTgt spid="1218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1865"/>
                                        </p:tgtEl>
                                        <p:attrNameLst>
                                          <p:attrName>style.visibility</p:attrName>
                                        </p:attrNameLst>
                                      </p:cBhvr>
                                      <p:to>
                                        <p:strVal val="visible"/>
                                      </p:to>
                                    </p:set>
                                    <p:animEffect transition="in" filter="dissolve">
                                      <p:cBhvr>
                                        <p:cTn id="17" dur="500"/>
                                        <p:tgtEl>
                                          <p:spTgt spid="12186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1862"/>
                                        </p:tgtEl>
                                        <p:attrNameLst>
                                          <p:attrName>style.visibility</p:attrName>
                                        </p:attrNameLst>
                                      </p:cBhvr>
                                      <p:to>
                                        <p:strVal val="visible"/>
                                      </p:to>
                                    </p:set>
                                    <p:animEffect transition="in" filter="dissolve">
                                      <p:cBhvr>
                                        <p:cTn id="22" dur="500"/>
                                        <p:tgtEl>
                                          <p:spTgt spid="12186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121863"/>
                                        </p:tgtEl>
                                        <p:attrNameLst>
                                          <p:attrName>style.visibility</p:attrName>
                                        </p:attrNameLst>
                                      </p:cBhvr>
                                      <p:to>
                                        <p:strVal val="visible"/>
                                      </p:to>
                                    </p:set>
                                    <p:animEffect transition="in" filter="dissolve">
                                      <p:cBhvr>
                                        <p:cTn id="27" dur="500"/>
                                        <p:tgtEl>
                                          <p:spTgt spid="121863"/>
                                        </p:tgtEl>
                                      </p:cBhvr>
                                    </p:animEffect>
                                  </p:childTnLst>
                                </p:cTn>
                              </p:par>
                            </p:childTnLst>
                          </p:cTn>
                        </p:par>
                        <p:par>
                          <p:cTn id="28" fill="hold" nodeType="afterGroup">
                            <p:stCondLst>
                              <p:cond delay="500"/>
                            </p:stCondLst>
                            <p:childTnLst>
                              <p:par>
                                <p:cTn id="29" presetID="9" presetClass="entr" presetSubtype="0" fill="hold" grpId="0" nodeType="afterEffect">
                                  <p:stCondLst>
                                    <p:cond delay="0"/>
                                  </p:stCondLst>
                                  <p:childTnLst>
                                    <p:set>
                                      <p:cBhvr>
                                        <p:cTn id="30" dur="1" fill="hold">
                                          <p:stCondLst>
                                            <p:cond delay="0"/>
                                          </p:stCondLst>
                                        </p:cTn>
                                        <p:tgtEl>
                                          <p:spTgt spid="121866"/>
                                        </p:tgtEl>
                                        <p:attrNameLst>
                                          <p:attrName>style.visibility</p:attrName>
                                        </p:attrNameLst>
                                      </p:cBhvr>
                                      <p:to>
                                        <p:strVal val="visible"/>
                                      </p:to>
                                    </p:set>
                                    <p:animEffect transition="in" filter="dissolve">
                                      <p:cBhvr>
                                        <p:cTn id="31" dur="500"/>
                                        <p:tgtEl>
                                          <p:spTgt spid="12186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21869"/>
                                        </p:tgtEl>
                                        <p:attrNameLst>
                                          <p:attrName>style.visibility</p:attrName>
                                        </p:attrNameLst>
                                      </p:cBhvr>
                                      <p:to>
                                        <p:strVal val="visible"/>
                                      </p:to>
                                    </p:set>
                                    <p:animEffect transition="in" filter="dissolve">
                                      <p:cBhvr>
                                        <p:cTn id="36" dur="500"/>
                                        <p:tgtEl>
                                          <p:spTgt spid="121869"/>
                                        </p:tgtEl>
                                      </p:cBhvr>
                                    </p:animEffect>
                                  </p:childTnLst>
                                </p:cTn>
                              </p:par>
                            </p:childTnLst>
                          </p:cTn>
                        </p:par>
                        <p:par>
                          <p:cTn id="37" fill="hold" nodeType="afterGroup">
                            <p:stCondLst>
                              <p:cond delay="500"/>
                            </p:stCondLst>
                            <p:childTnLst>
                              <p:par>
                                <p:cTn id="38" presetID="9" presetClass="entr" presetSubtype="0" fill="hold" grpId="0" nodeType="afterEffect">
                                  <p:stCondLst>
                                    <p:cond delay="0"/>
                                  </p:stCondLst>
                                  <p:childTnLst>
                                    <p:set>
                                      <p:cBhvr>
                                        <p:cTn id="39" dur="1" fill="hold">
                                          <p:stCondLst>
                                            <p:cond delay="0"/>
                                          </p:stCondLst>
                                        </p:cTn>
                                        <p:tgtEl>
                                          <p:spTgt spid="121867"/>
                                        </p:tgtEl>
                                        <p:attrNameLst>
                                          <p:attrName>style.visibility</p:attrName>
                                        </p:attrNameLst>
                                      </p:cBhvr>
                                      <p:to>
                                        <p:strVal val="visible"/>
                                      </p:to>
                                    </p:set>
                                    <p:animEffect transition="in" filter="dissolve">
                                      <p:cBhvr>
                                        <p:cTn id="40" dur="500"/>
                                        <p:tgtEl>
                                          <p:spTgt spid="12186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21868"/>
                                        </p:tgtEl>
                                        <p:attrNameLst>
                                          <p:attrName>style.visibility</p:attrName>
                                        </p:attrNameLst>
                                      </p:cBhvr>
                                      <p:to>
                                        <p:strVal val="visible"/>
                                      </p:to>
                                    </p:set>
                                    <p:animEffect transition="in" filter="dissolve">
                                      <p:cBhvr>
                                        <p:cTn id="45" dur="500"/>
                                        <p:tgtEl>
                                          <p:spTgt spid="121868"/>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121864"/>
                                        </p:tgtEl>
                                        <p:attrNameLst>
                                          <p:attrName>style.visibility</p:attrName>
                                        </p:attrNameLst>
                                      </p:cBhvr>
                                      <p:to>
                                        <p:strVal val="visible"/>
                                      </p:to>
                                    </p:set>
                                    <p:animEffect transition="in" filter="dissolve">
                                      <p:cBhvr>
                                        <p:cTn id="50" dur="500"/>
                                        <p:tgtEl>
                                          <p:spTgt spid="1218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0" grpId="0" autoUpdateAnimBg="0"/>
      <p:bldP spid="121861" grpId="0" autoUpdateAnimBg="0"/>
      <p:bldP spid="121862" grpId="0" autoUpdateAnimBg="0"/>
      <p:bldP spid="121864" grpId="0" autoUpdateAnimBg="0"/>
      <p:bldP spid="121865" grpId="0" autoUpdateAnimBg="0"/>
      <p:bldP spid="121866" grpId="0" autoUpdateAnimBg="0"/>
      <p:bldP spid="121867" grpId="0" autoUpdateAnimBg="0"/>
      <p:bldP spid="121868" grpId="0" animBg="1"/>
      <p:bldP spid="121869"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fontScale="90000"/>
          </a:bodyPr>
          <a:lstStyle/>
          <a:p>
            <a:r>
              <a:rPr lang="en-US" dirty="0" smtClean="0">
                <a:solidFill>
                  <a:srgbClr val="CC0099"/>
                </a:solidFill>
              </a:rPr>
              <a:t> </a:t>
            </a:r>
            <a:r>
              <a:rPr lang="en-US" dirty="0" smtClean="0"/>
              <a:t/>
            </a:r>
            <a:br>
              <a:rPr lang="en-US" dirty="0" smtClean="0"/>
            </a:br>
            <a:r>
              <a:rPr lang="en-US" dirty="0" smtClean="0"/>
              <a:t>Pressure in liquids </a:t>
            </a:r>
            <a:endParaRPr lang="en-GB" dirty="0" smtClean="0"/>
          </a:p>
        </p:txBody>
      </p:sp>
      <p:sp>
        <p:nvSpPr>
          <p:cNvPr id="3" name="Content Placeholder 2"/>
          <p:cNvSpPr>
            <a:spLocks noGrp="1"/>
          </p:cNvSpPr>
          <p:nvPr>
            <p:ph idx="1"/>
          </p:nvPr>
        </p:nvSpPr>
        <p:spPr>
          <a:xfrm>
            <a:off x="533400" y="1905000"/>
            <a:ext cx="8229600" cy="4525963"/>
          </a:xfrm>
        </p:spPr>
        <p:txBody>
          <a:bodyPr/>
          <a:lstStyle/>
          <a:p>
            <a:pPr marL="457200" indent="-457200">
              <a:buFont typeface="Arial" pitchFamily="34" charset="0"/>
              <a:buChar char="•"/>
              <a:defRPr/>
            </a:pPr>
            <a:r>
              <a:rPr lang="en-US" dirty="0" smtClean="0"/>
              <a:t>acts in all directions</a:t>
            </a:r>
          </a:p>
          <a:p>
            <a:pPr marL="457200" indent="-457200">
              <a:buFont typeface="Arial" pitchFamily="34" charset="0"/>
              <a:buChar char="•"/>
              <a:defRPr/>
            </a:pPr>
            <a:r>
              <a:rPr lang="en-US" dirty="0" smtClean="0"/>
              <a:t>it increases with depth  </a:t>
            </a:r>
          </a:p>
          <a:p>
            <a:pPr marL="457200" indent="-457200">
              <a:buFont typeface="Arial" pitchFamily="34" charset="0"/>
              <a:buChar char="•"/>
              <a:defRPr/>
            </a:pPr>
            <a:r>
              <a:rPr lang="en-US" dirty="0" smtClean="0"/>
              <a:t>it depends on the density of the liquid</a:t>
            </a:r>
          </a:p>
          <a:p>
            <a:pPr marL="457200" indent="-457200">
              <a:buFont typeface="Arial" pitchFamily="34" charset="0"/>
              <a:buChar char="•"/>
              <a:defRPr/>
            </a:pPr>
            <a:r>
              <a:rPr lang="en-US" dirty="0" smtClean="0"/>
              <a:t>it is the same at any depth, it does not depend on the shape or width of the container </a:t>
            </a:r>
          </a:p>
          <a:p>
            <a:pPr marL="457200" indent="-457200">
              <a:buFont typeface="Arial" pitchFamily="34" charset="0"/>
              <a:buChar char="•"/>
              <a:defRPr/>
            </a:pPr>
            <a:r>
              <a:rPr lang="en-US" dirty="0" smtClean="0">
                <a:solidFill>
                  <a:schemeClr val="bg2">
                    <a:lumMod val="20000"/>
                    <a:lumOff val="80000"/>
                  </a:schemeClr>
                </a:solidFill>
              </a:rPr>
              <a:t>Demo</a:t>
            </a:r>
            <a:r>
              <a:rPr lang="en-US" dirty="0" smtClean="0"/>
              <a:t> </a:t>
            </a:r>
          </a:p>
          <a:p>
            <a:pPr marL="457200" indent="-457200">
              <a:buFont typeface="Arial" pitchFamily="34" charset="0"/>
              <a:buChar char="•"/>
              <a:defRPr/>
            </a:pPr>
            <a:endParaRPr lang="en-US" dirty="0" smtClean="0"/>
          </a:p>
          <a:p>
            <a:pPr marL="457200" indent="-457200">
              <a:buFont typeface="Arial" pitchFamily="34" charset="0"/>
              <a:buChar char="•"/>
              <a:defRPr/>
            </a:pPr>
            <a:endParaRPr lang="en-US" dirty="0" smtClean="0"/>
          </a:p>
          <a:p>
            <a:pPr>
              <a:defRPr/>
            </a:pP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533400" y="5486400"/>
            <a:ext cx="6553200" cy="1066800"/>
          </a:xfrm>
          <a:prstGeom prst="rect">
            <a:avLst/>
          </a:prstGeom>
          <a:solidFill>
            <a:srgbClr val="92D050">
              <a:alpha val="8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ln>
                <a:solidFill>
                  <a:schemeClr val="bg1"/>
                </a:solidFill>
              </a:ln>
              <a:solidFill>
                <a:schemeClr val="tx1"/>
              </a:solidFill>
            </a:endParaRPr>
          </a:p>
        </p:txBody>
      </p:sp>
      <p:sp>
        <p:nvSpPr>
          <p:cNvPr id="19458" name="Title 1"/>
          <p:cNvSpPr>
            <a:spLocks noGrp="1"/>
          </p:cNvSpPr>
          <p:nvPr>
            <p:ph type="title"/>
          </p:nvPr>
        </p:nvSpPr>
        <p:spPr>
          <a:xfrm>
            <a:off x="36513" y="0"/>
            <a:ext cx="7772400" cy="1143000"/>
          </a:xfrm>
        </p:spPr>
        <p:txBody>
          <a:bodyPr/>
          <a:lstStyle/>
          <a:p>
            <a:r>
              <a:rPr lang="en-US" dirty="0" smtClean="0"/>
              <a:t>Pressure in a liquid </a:t>
            </a:r>
            <a:endParaRPr lang="en-GB" dirty="0" smtClean="0"/>
          </a:p>
        </p:txBody>
      </p:sp>
      <p:sp>
        <p:nvSpPr>
          <p:cNvPr id="19459" name="Content Placeholder 2"/>
          <p:cNvSpPr>
            <a:spLocks noGrp="1"/>
          </p:cNvSpPr>
          <p:nvPr>
            <p:ph idx="1"/>
          </p:nvPr>
        </p:nvSpPr>
        <p:spPr>
          <a:xfrm>
            <a:off x="152400" y="914400"/>
            <a:ext cx="8839200" cy="5943600"/>
          </a:xfrm>
          <a:noFill/>
          <a:ln cmpd="sng">
            <a:solidFill>
              <a:schemeClr val="bg1"/>
            </a:solidFill>
          </a:ln>
          <a:effectLst/>
        </p:spPr>
        <p:txBody>
          <a:bodyPr>
            <a:normAutofit lnSpcReduction="10000"/>
          </a:bodyPr>
          <a:lstStyle/>
          <a:p>
            <a:r>
              <a:rPr lang="en-US" dirty="0" smtClean="0"/>
              <a:t>To calculate the pressure in a container with a base A filled with liquid of density </a:t>
            </a:r>
            <a:r>
              <a:rPr lang="el-GR" dirty="0" smtClean="0"/>
              <a:t>ρ </a:t>
            </a:r>
            <a:r>
              <a:rPr lang="en-US" dirty="0" smtClean="0"/>
              <a:t>at a depth h </a:t>
            </a:r>
            <a:r>
              <a:rPr lang="en-US" dirty="0"/>
              <a:t> </a:t>
            </a:r>
            <a:r>
              <a:rPr lang="en-US" dirty="0" smtClean="0"/>
              <a:t>we need to know</a:t>
            </a:r>
          </a:p>
          <a:p>
            <a:r>
              <a:rPr lang="en-US" dirty="0" smtClean="0"/>
              <a:t>Volume of liquid = base area x depth  = Ah</a:t>
            </a:r>
          </a:p>
          <a:p>
            <a:r>
              <a:rPr lang="en-US" dirty="0" smtClean="0"/>
              <a:t>Mass of liquid 	  = density x volume     = </a:t>
            </a:r>
            <a:r>
              <a:rPr lang="el-GR" dirty="0" smtClean="0"/>
              <a:t>ρ</a:t>
            </a:r>
            <a:r>
              <a:rPr lang="en-US" dirty="0" smtClean="0"/>
              <a:t>Ah</a:t>
            </a:r>
          </a:p>
          <a:p>
            <a:r>
              <a:rPr lang="en-US" dirty="0" smtClean="0"/>
              <a:t>Weight of liquid  = mass x g                 = </a:t>
            </a:r>
            <a:r>
              <a:rPr lang="el-GR" dirty="0" smtClean="0"/>
              <a:t>ρ </a:t>
            </a:r>
            <a:r>
              <a:rPr lang="en-US" dirty="0" smtClean="0"/>
              <a:t>g Ah </a:t>
            </a:r>
          </a:p>
          <a:p>
            <a:pPr>
              <a:buNone/>
            </a:pPr>
            <a:r>
              <a:rPr lang="en-US" dirty="0"/>
              <a:t> </a:t>
            </a:r>
            <a:r>
              <a:rPr lang="en-US" dirty="0" smtClean="0"/>
              <a:t>   g = 10 N/kg</a:t>
            </a:r>
          </a:p>
          <a:p>
            <a:r>
              <a:rPr lang="en-US" dirty="0" smtClean="0"/>
              <a:t>Force on base = </a:t>
            </a:r>
            <a:r>
              <a:rPr lang="el-GR" dirty="0" smtClean="0"/>
              <a:t>ρ </a:t>
            </a:r>
            <a:r>
              <a:rPr lang="en-US" dirty="0" smtClean="0"/>
              <a:t>g Ah </a:t>
            </a:r>
          </a:p>
          <a:p>
            <a:pPr marL="0" indent="0">
              <a:buNone/>
            </a:pPr>
            <a:r>
              <a:rPr lang="en-US" dirty="0" smtClean="0"/>
              <a:t>    This force is acting on area A</a:t>
            </a:r>
          </a:p>
          <a:p>
            <a:pPr marL="0" indent="0">
              <a:buNone/>
            </a:pPr>
            <a:r>
              <a:rPr lang="en-US" dirty="0" smtClean="0"/>
              <a:t>    Pressure = force / area = </a:t>
            </a:r>
            <a:r>
              <a:rPr lang="el-GR" u="sng" dirty="0" smtClean="0"/>
              <a:t>ρ </a:t>
            </a:r>
            <a:r>
              <a:rPr lang="en-US" u="sng" dirty="0" smtClean="0"/>
              <a:t>g Ah </a:t>
            </a:r>
            <a:r>
              <a:rPr lang="en-US" dirty="0" smtClean="0"/>
              <a:t>=</a:t>
            </a:r>
            <a:r>
              <a:rPr lang="el-GR" dirty="0" smtClean="0"/>
              <a:t>ρ </a:t>
            </a:r>
            <a:r>
              <a:rPr lang="en-US" dirty="0" smtClean="0"/>
              <a:t>g  h </a:t>
            </a:r>
          </a:p>
          <a:p>
            <a:pPr>
              <a:buNone/>
            </a:pPr>
            <a:r>
              <a:rPr lang="en-US" dirty="0" smtClean="0"/>
              <a:t>						    A</a:t>
            </a:r>
          </a:p>
          <a:p>
            <a:endParaRPr lang="en-US" dirty="0" smtClean="0"/>
          </a:p>
          <a:p>
            <a:endParaRPr lang="en-GB"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8600" y="228600"/>
            <a:ext cx="7772400" cy="1143000"/>
          </a:xfrm>
        </p:spPr>
        <p:txBody>
          <a:bodyPr/>
          <a:lstStyle/>
          <a:p>
            <a:r>
              <a:rPr lang="en-US" dirty="0" smtClean="0"/>
              <a:t>Pressure in water </a:t>
            </a:r>
            <a:endParaRPr lang="en-GB" dirty="0" smtClean="0"/>
          </a:p>
        </p:txBody>
      </p:sp>
      <p:sp>
        <p:nvSpPr>
          <p:cNvPr id="21507" name="Content Placeholder 2"/>
          <p:cNvSpPr>
            <a:spLocks noGrp="1"/>
          </p:cNvSpPr>
          <p:nvPr>
            <p:ph idx="1"/>
          </p:nvPr>
        </p:nvSpPr>
        <p:spPr>
          <a:xfrm>
            <a:off x="609600" y="1295400"/>
            <a:ext cx="7772400" cy="4495800"/>
          </a:xfrm>
        </p:spPr>
        <p:txBody>
          <a:bodyPr>
            <a:normAutofit lnSpcReduction="10000"/>
          </a:bodyPr>
          <a:lstStyle/>
          <a:p>
            <a:pPr>
              <a:buNone/>
            </a:pPr>
            <a:r>
              <a:rPr lang="en-US" sz="2800" dirty="0" smtClean="0"/>
              <a:t>EXAMPLE</a:t>
            </a:r>
          </a:p>
          <a:p>
            <a:r>
              <a:rPr lang="en-US" sz="2800" dirty="0" smtClean="0"/>
              <a:t>If the density of water is 1000kg/m</a:t>
            </a:r>
            <a:r>
              <a:rPr lang="en-US" sz="2800" baseline="30000" dirty="0" smtClean="0"/>
              <a:t>3, </a:t>
            </a:r>
            <a:r>
              <a:rPr lang="en-US" sz="2800" dirty="0" smtClean="0"/>
              <a:t>what is the pressure due to the water at the bottom of a swimming pool 2m deep?</a:t>
            </a:r>
            <a:endParaRPr lang="en-US" sz="2800" baseline="30000" dirty="0" smtClean="0"/>
          </a:p>
          <a:p>
            <a:pPr>
              <a:buNone/>
            </a:pPr>
            <a:r>
              <a:rPr lang="en-US" dirty="0" smtClean="0"/>
              <a:t>	</a:t>
            </a:r>
            <a:r>
              <a:rPr lang="el-GR" dirty="0" smtClean="0"/>
              <a:t>ρ</a:t>
            </a:r>
            <a:r>
              <a:rPr lang="en-US" dirty="0" smtClean="0"/>
              <a:t> = 1000kg/m</a:t>
            </a:r>
            <a:r>
              <a:rPr lang="en-US" baseline="30000" dirty="0" smtClean="0"/>
              <a:t>3</a:t>
            </a:r>
            <a:r>
              <a:rPr lang="en-US" dirty="0" smtClean="0"/>
              <a:t>  g=10 N/kg   h = 2m</a:t>
            </a:r>
          </a:p>
          <a:p>
            <a:pPr>
              <a:buNone/>
            </a:pPr>
            <a:r>
              <a:rPr lang="en-US" dirty="0" smtClean="0"/>
              <a:t>    p=</a:t>
            </a:r>
            <a:r>
              <a:rPr lang="el-GR" dirty="0" smtClean="0"/>
              <a:t> ρ </a:t>
            </a:r>
            <a:r>
              <a:rPr lang="en-US" dirty="0" smtClean="0"/>
              <a:t>g h</a:t>
            </a:r>
            <a:endParaRPr lang="en-US" dirty="0"/>
          </a:p>
          <a:p>
            <a:pPr>
              <a:buNone/>
            </a:pPr>
            <a:r>
              <a:rPr lang="en-US" dirty="0" smtClean="0"/>
              <a:t>    p = 1000kg/m</a:t>
            </a:r>
            <a:r>
              <a:rPr lang="en-US" baseline="30000" dirty="0" smtClean="0"/>
              <a:t>3</a:t>
            </a:r>
            <a:r>
              <a:rPr lang="en-US" dirty="0" smtClean="0"/>
              <a:t>x10 N/kg x2m = 20000 Pa</a:t>
            </a:r>
          </a:p>
          <a:p>
            <a:pPr>
              <a:buNone/>
            </a:pPr>
            <a:endParaRPr lang="en-US" dirty="0"/>
          </a:p>
          <a:p>
            <a:pPr>
              <a:buNone/>
            </a:pPr>
            <a:r>
              <a:rPr lang="en-US" dirty="0" smtClean="0"/>
              <a:t>            pressure = 20 </a:t>
            </a:r>
            <a:r>
              <a:rPr lang="en-US" dirty="0" err="1" smtClean="0"/>
              <a:t>kPa</a:t>
            </a:r>
            <a:endParaRPr 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228600" y="152400"/>
            <a:ext cx="7772400" cy="914400"/>
          </a:xfrm>
        </p:spPr>
        <p:txBody>
          <a:bodyPr/>
          <a:lstStyle/>
          <a:p>
            <a:r>
              <a:rPr lang="en-US" smtClean="0"/>
              <a:t>Pressure in Liquid</a:t>
            </a:r>
            <a:endParaRPr lang="en-GB" smtClean="0"/>
          </a:p>
        </p:txBody>
      </p:sp>
      <p:sp>
        <p:nvSpPr>
          <p:cNvPr id="22531" name="Content Placeholder 2"/>
          <p:cNvSpPr>
            <a:spLocks noGrp="1"/>
          </p:cNvSpPr>
          <p:nvPr>
            <p:ph idx="1"/>
          </p:nvPr>
        </p:nvSpPr>
        <p:spPr>
          <a:xfrm>
            <a:off x="152400" y="1066800"/>
            <a:ext cx="7772400" cy="5029200"/>
          </a:xfrm>
        </p:spPr>
        <p:txBody>
          <a:bodyPr>
            <a:noAutofit/>
          </a:bodyPr>
          <a:lstStyle/>
          <a:p>
            <a:r>
              <a:rPr lang="en-US" sz="2800" b="1" dirty="0" smtClean="0"/>
              <a:t>This equation allows us to calculate the pressure at any point below the surface of a liquid </a:t>
            </a:r>
            <a:r>
              <a:rPr lang="en-US" sz="2800" b="1" dirty="0" smtClean="0">
                <a:solidFill>
                  <a:srgbClr val="FF0000"/>
                </a:solidFill>
              </a:rPr>
              <a:t>due to the liquid alone. </a:t>
            </a:r>
          </a:p>
          <a:p>
            <a:r>
              <a:rPr lang="en-US" sz="2800" b="1" dirty="0" smtClean="0"/>
              <a:t>To determine </a:t>
            </a:r>
            <a:r>
              <a:rPr lang="en-US" sz="2800" b="1" dirty="0" smtClean="0">
                <a:solidFill>
                  <a:srgbClr val="FF3300"/>
                </a:solidFill>
              </a:rPr>
              <a:t>the total pressure </a:t>
            </a:r>
            <a:r>
              <a:rPr lang="en-US" sz="2800" b="1" dirty="0" smtClean="0"/>
              <a:t>at this point, we must add on the pressure value at the water surface which is due to the atmosphere (so is called atmospheric pressure). </a:t>
            </a:r>
          </a:p>
          <a:p>
            <a:r>
              <a:rPr lang="en-US" sz="2800" b="1" dirty="0" smtClean="0"/>
              <a:t>Atmospheric pressure varies slightly over the Earth's surface and changes due to weather conditions </a:t>
            </a:r>
          </a:p>
          <a:p>
            <a:r>
              <a:rPr lang="en-US" sz="2800" b="1" dirty="0" smtClean="0"/>
              <a:t>The value used for </a:t>
            </a:r>
            <a:r>
              <a:rPr lang="en-GB" sz="2800" b="1" dirty="0" smtClean="0"/>
              <a:t>calculations is </a:t>
            </a:r>
          </a:p>
          <a:p>
            <a:pPr>
              <a:buNone/>
            </a:pPr>
            <a:r>
              <a:rPr lang="en-GB" sz="2800" b="1" dirty="0" smtClean="0"/>
              <a:t>            100 000 Pa = 1.0 x 10</a:t>
            </a:r>
            <a:r>
              <a:rPr lang="en-GB" sz="2800" b="1" baseline="30000" dirty="0" smtClean="0"/>
              <a:t>5</a:t>
            </a:r>
            <a:r>
              <a:rPr lang="en-GB" sz="2800" b="1" dirty="0" smtClean="0"/>
              <a:t> Pa</a:t>
            </a:r>
            <a:endParaRPr lang="en-GB"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52400"/>
            <a:ext cx="8229600" cy="1143000"/>
          </a:xfrm>
        </p:spPr>
        <p:txBody>
          <a:bodyPr>
            <a:normAutofit/>
          </a:bodyPr>
          <a:lstStyle/>
          <a:p>
            <a:r>
              <a:rPr lang="en-US" dirty="0" smtClean="0"/>
              <a:t>Total Pressure in liquids </a:t>
            </a:r>
            <a:endParaRPr lang="en-GB" dirty="0" smtClean="0"/>
          </a:p>
        </p:txBody>
      </p:sp>
      <p:sp>
        <p:nvSpPr>
          <p:cNvPr id="23555" name="Content Placeholder 2"/>
          <p:cNvSpPr>
            <a:spLocks noGrp="1"/>
          </p:cNvSpPr>
          <p:nvPr>
            <p:ph idx="1"/>
          </p:nvPr>
        </p:nvSpPr>
        <p:spPr>
          <a:xfrm>
            <a:off x="228600" y="1219200"/>
            <a:ext cx="8610600" cy="5410200"/>
          </a:xfrm>
        </p:spPr>
        <p:txBody>
          <a:bodyPr>
            <a:normAutofit/>
          </a:bodyPr>
          <a:lstStyle/>
          <a:p>
            <a:pPr>
              <a:buNone/>
            </a:pPr>
            <a:r>
              <a:rPr lang="en-US" sz="3300" dirty="0" smtClean="0"/>
              <a:t>Total pressure = </a:t>
            </a:r>
            <a:r>
              <a:rPr lang="en-US" sz="3300" dirty="0"/>
              <a:t>w</a:t>
            </a:r>
            <a:r>
              <a:rPr lang="en-US" sz="3300" dirty="0" smtClean="0"/>
              <a:t>ater pressure + atmospheric pressure </a:t>
            </a:r>
          </a:p>
          <a:p>
            <a:pPr>
              <a:buNone/>
            </a:pPr>
            <a:r>
              <a:rPr lang="en-US" sz="3300" dirty="0" smtClean="0">
                <a:solidFill>
                  <a:srgbClr val="FF0000"/>
                </a:solidFill>
              </a:rPr>
              <a:t>	</a:t>
            </a:r>
            <a:r>
              <a:rPr lang="en-US" sz="3300" dirty="0">
                <a:solidFill>
                  <a:srgbClr val="FF0000"/>
                </a:solidFill>
              </a:rPr>
              <a:t> </a:t>
            </a:r>
            <a:r>
              <a:rPr lang="en-US" sz="3300" dirty="0" smtClean="0">
                <a:solidFill>
                  <a:srgbClr val="FF0000"/>
                </a:solidFill>
              </a:rPr>
              <a:t>            </a:t>
            </a:r>
            <a:r>
              <a:rPr lang="en-US" sz="3300" b="1" dirty="0" smtClean="0"/>
              <a:t>p = </a:t>
            </a:r>
            <a:r>
              <a:rPr lang="el-GR" sz="3300" b="1" dirty="0" smtClean="0"/>
              <a:t>ρ</a:t>
            </a:r>
            <a:r>
              <a:rPr lang="en-US" sz="3300" b="1" dirty="0" err="1" smtClean="0"/>
              <a:t>gh</a:t>
            </a:r>
            <a:r>
              <a:rPr lang="en-US" sz="3300" b="1" dirty="0" smtClean="0"/>
              <a:t> Pa  + 100 000 Pa</a:t>
            </a:r>
          </a:p>
          <a:p>
            <a:pPr>
              <a:buNone/>
            </a:pPr>
            <a:r>
              <a:rPr lang="en-US" sz="2800" b="1" dirty="0" smtClean="0">
                <a:solidFill>
                  <a:srgbClr val="CC0099"/>
                </a:solidFill>
              </a:rPr>
              <a:t>   </a:t>
            </a:r>
            <a:r>
              <a:rPr lang="en-US" sz="2800" b="1" dirty="0" smtClean="0"/>
              <a:t>Atmospheric pressure at sea level is  </a:t>
            </a:r>
            <a:r>
              <a:rPr lang="en-US" sz="2800" b="1" dirty="0" smtClean="0">
                <a:solidFill>
                  <a:srgbClr val="CC0099"/>
                </a:solidFill>
              </a:rPr>
              <a:t>101 325 Pa.</a:t>
            </a:r>
          </a:p>
          <a:p>
            <a:pPr>
              <a:buNone/>
            </a:pPr>
            <a:endParaRPr lang="en-US" sz="2800" b="1" dirty="0" smtClean="0">
              <a:solidFill>
                <a:srgbClr val="CC0099"/>
              </a:solidFill>
            </a:endParaRPr>
          </a:p>
          <a:p>
            <a:pPr>
              <a:buNone/>
            </a:pPr>
            <a:r>
              <a:rPr lang="en-US" dirty="0" smtClean="0">
                <a:solidFill>
                  <a:srgbClr val="CC0099"/>
                </a:solidFill>
              </a:rPr>
              <a:t>		</a:t>
            </a:r>
          </a:p>
          <a:p>
            <a:pPr marL="0" indent="0">
              <a:buNone/>
            </a:pPr>
            <a:endParaRPr lang="en-US" sz="2800" dirty="0" smtClean="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3473958"/>
            <a:ext cx="3938016" cy="2871216"/>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6626"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25000"/>
                    </a14:imgEffect>
                  </a14:imgLayer>
                </a14:imgProps>
              </a:ext>
            </a:extLst>
          </a:blip>
          <a:srcRect/>
          <a:stretch>
            <a:fillRect/>
          </a:stretch>
        </p:blipFill>
        <p:spPr bwMode="auto">
          <a:xfrm>
            <a:off x="517572" y="1219201"/>
            <a:ext cx="8323215" cy="5029200"/>
          </a:xfrm>
          <a:prstGeom prst="rect">
            <a:avLst/>
          </a:prstGeom>
          <a:noFill/>
          <a:ln w="9525">
            <a:noFill/>
            <a:miter lim="800000"/>
            <a:headEnd/>
            <a:tailEnd/>
          </a:ln>
          <a:effectLst/>
        </p:spPr>
      </p:pic>
      <p:pic>
        <p:nvPicPr>
          <p:cNvPr id="26627" name="Picture 4"/>
          <p:cNvPicPr>
            <a:picLocks noChangeAspect="1" noChangeArrowheads="1"/>
          </p:cNvPicPr>
          <p:nvPr/>
        </p:nvPicPr>
        <p:blipFill>
          <a:blip r:embed="rId4" cstate="print"/>
          <a:srcRect/>
          <a:stretch>
            <a:fillRect/>
          </a:stretch>
        </p:blipFill>
        <p:spPr bwMode="auto">
          <a:xfrm>
            <a:off x="685800" y="514351"/>
            <a:ext cx="7772400" cy="68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Mark scheme</a:t>
            </a:r>
            <a:endParaRPr lang="en-GB" smtClean="0"/>
          </a:p>
        </p:txBody>
      </p:sp>
      <p:pic>
        <p:nvPicPr>
          <p:cNvPr id="27651" name="Picture 2"/>
          <p:cNvPicPr>
            <a:picLocks noChangeAspect="1" noChangeArrowheads="1"/>
          </p:cNvPicPr>
          <p:nvPr/>
        </p:nvPicPr>
        <p:blipFill>
          <a:blip r:embed="rId2" cstate="print"/>
          <a:srcRect/>
          <a:stretch>
            <a:fillRect/>
          </a:stretch>
        </p:blipFill>
        <p:spPr bwMode="auto">
          <a:xfrm>
            <a:off x="158750" y="2286000"/>
            <a:ext cx="8826500" cy="2743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25000"/>
                    </a14:imgEffect>
                  </a14:imgLayer>
                </a14:imgProps>
              </a:ext>
            </a:extLst>
          </a:blip>
          <a:srcRect/>
          <a:stretch>
            <a:fillRect/>
          </a:stretch>
        </p:blipFill>
        <p:spPr bwMode="auto">
          <a:xfrm>
            <a:off x="228600" y="152400"/>
            <a:ext cx="5410200" cy="61483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228600"/>
            <a:ext cx="7772400" cy="1143000"/>
          </a:xfrm>
        </p:spPr>
        <p:txBody>
          <a:bodyPr/>
          <a:lstStyle/>
          <a:p>
            <a:pPr eaLnBrk="1" hangingPunct="1"/>
            <a:r>
              <a:rPr lang="en-GB" smtClean="0"/>
              <a:t>Pressure</a:t>
            </a:r>
          </a:p>
        </p:txBody>
      </p:sp>
      <p:sp>
        <p:nvSpPr>
          <p:cNvPr id="126979" name="Text Box 3"/>
          <p:cNvSpPr txBox="1">
            <a:spLocks noChangeArrowheads="1"/>
          </p:cNvSpPr>
          <p:nvPr/>
        </p:nvSpPr>
        <p:spPr bwMode="auto">
          <a:xfrm>
            <a:off x="381000" y="2133600"/>
            <a:ext cx="3810000" cy="701675"/>
          </a:xfrm>
          <a:prstGeom prst="rect">
            <a:avLst/>
          </a:prstGeom>
          <a:noFill/>
          <a:ln w="9525">
            <a:noFill/>
            <a:miter lim="800000"/>
            <a:headEnd/>
            <a:tailEnd/>
          </a:ln>
          <a:effectLst/>
        </p:spPr>
        <p:txBody>
          <a:bodyPr>
            <a:spAutoFit/>
          </a:bodyPr>
          <a:lstStyle/>
          <a:p>
            <a:pPr algn="ctr">
              <a:spcBef>
                <a:spcPct val="50000"/>
              </a:spcBef>
            </a:pPr>
            <a:r>
              <a:rPr lang="en-GB" sz="2000">
                <a:latin typeface="Arial" charset="0"/>
              </a:rPr>
              <a:t>Why do predators often have </a:t>
            </a:r>
            <a:r>
              <a:rPr lang="en-GB" sz="2000" b="1">
                <a:solidFill>
                  <a:srgbClr val="CC0099"/>
                </a:solidFill>
                <a:latin typeface="Arial" charset="0"/>
              </a:rPr>
              <a:t>SHARP </a:t>
            </a:r>
            <a:r>
              <a:rPr lang="en-GB" sz="2000">
                <a:latin typeface="Arial" charset="0"/>
              </a:rPr>
              <a:t>teeth and claws?</a:t>
            </a:r>
          </a:p>
        </p:txBody>
      </p:sp>
      <p:sp>
        <p:nvSpPr>
          <p:cNvPr id="126981" name="Rectangle 5"/>
          <p:cNvSpPr>
            <a:spLocks noChangeArrowheads="1"/>
          </p:cNvSpPr>
          <p:nvPr/>
        </p:nvSpPr>
        <p:spPr bwMode="auto">
          <a:xfrm>
            <a:off x="3538538" y="2767013"/>
            <a:ext cx="9144000" cy="0"/>
          </a:xfrm>
          <a:prstGeom prst="rect">
            <a:avLst/>
          </a:prstGeom>
          <a:noFill/>
          <a:ln w="9525">
            <a:noFill/>
            <a:miter lim="800000"/>
            <a:headEnd/>
            <a:tailEnd/>
          </a:ln>
          <a:effectLst/>
        </p:spPr>
        <p:txBody>
          <a:bodyPr>
            <a:spAutoFit/>
          </a:bodyPr>
          <a:lstStyle/>
          <a:p>
            <a:endParaRPr lang="en-US"/>
          </a:p>
        </p:txBody>
      </p:sp>
      <p:pic>
        <p:nvPicPr>
          <p:cNvPr id="126980" name="Picture 4" descr="024_107"/>
          <p:cNvPicPr>
            <a:picLocks noChangeAspect="1" noChangeArrowheads="1"/>
          </p:cNvPicPr>
          <p:nvPr/>
        </p:nvPicPr>
        <p:blipFill>
          <a:blip r:embed="rId2" cstate="print"/>
          <a:srcRect/>
          <a:stretch>
            <a:fillRect/>
          </a:stretch>
        </p:blipFill>
        <p:spPr bwMode="auto">
          <a:xfrm>
            <a:off x="4343400" y="1527175"/>
            <a:ext cx="3133725" cy="2006600"/>
          </a:xfrm>
          <a:prstGeom prst="rect">
            <a:avLst/>
          </a:prstGeom>
          <a:noFill/>
          <a:ln w="9525">
            <a:solidFill>
              <a:schemeClr val="tx2"/>
            </a:solidFill>
            <a:miter lim="800000"/>
            <a:headEnd/>
            <a:tailEnd/>
          </a:ln>
          <a:effectLst>
            <a:outerShdw dist="107763" dir="18900000" algn="ctr" rotWithShape="0">
              <a:srgbClr val="808080"/>
            </a:outerShdw>
          </a:effectLst>
        </p:spPr>
      </p:pic>
      <p:sp>
        <p:nvSpPr>
          <p:cNvPr id="126982" name="Text Box 6"/>
          <p:cNvSpPr txBox="1">
            <a:spLocks noChangeArrowheads="1"/>
          </p:cNvSpPr>
          <p:nvPr/>
        </p:nvSpPr>
        <p:spPr bwMode="auto">
          <a:xfrm>
            <a:off x="4114800" y="4724400"/>
            <a:ext cx="3810000" cy="701675"/>
          </a:xfrm>
          <a:prstGeom prst="rect">
            <a:avLst/>
          </a:prstGeom>
          <a:noFill/>
          <a:ln w="9525">
            <a:noFill/>
            <a:miter lim="800000"/>
            <a:headEnd/>
            <a:tailEnd/>
          </a:ln>
          <a:effectLst/>
        </p:spPr>
        <p:txBody>
          <a:bodyPr>
            <a:spAutoFit/>
          </a:bodyPr>
          <a:lstStyle/>
          <a:p>
            <a:pPr algn="ctr">
              <a:spcBef>
                <a:spcPct val="50000"/>
              </a:spcBef>
            </a:pPr>
            <a:r>
              <a:rPr lang="en-GB" sz="2000" dirty="0">
                <a:latin typeface="Arial" charset="0"/>
              </a:rPr>
              <a:t>Why does wearing skis stop </a:t>
            </a:r>
            <a:r>
              <a:rPr lang="en-GB" sz="2000" dirty="0" smtClean="0">
                <a:latin typeface="Arial" charset="0"/>
              </a:rPr>
              <a:t>you from </a:t>
            </a:r>
            <a:r>
              <a:rPr lang="en-GB" sz="2000" b="1" dirty="0">
                <a:solidFill>
                  <a:srgbClr val="CC0099"/>
                </a:solidFill>
                <a:latin typeface="Arial" charset="0"/>
              </a:rPr>
              <a:t>SINKING</a:t>
            </a:r>
            <a:r>
              <a:rPr lang="en-GB" sz="2000" dirty="0">
                <a:latin typeface="Arial" charset="0"/>
              </a:rPr>
              <a:t> into the snow? </a:t>
            </a:r>
          </a:p>
        </p:txBody>
      </p:sp>
      <p:sp>
        <p:nvSpPr>
          <p:cNvPr id="126984" name="Rectangle 8"/>
          <p:cNvSpPr>
            <a:spLocks noChangeArrowheads="1"/>
          </p:cNvSpPr>
          <p:nvPr/>
        </p:nvSpPr>
        <p:spPr bwMode="auto">
          <a:xfrm>
            <a:off x="3314700" y="2695575"/>
            <a:ext cx="9144000" cy="0"/>
          </a:xfrm>
          <a:prstGeom prst="rect">
            <a:avLst/>
          </a:prstGeom>
          <a:noFill/>
          <a:ln w="9525">
            <a:noFill/>
            <a:miter lim="800000"/>
            <a:headEnd/>
            <a:tailEnd/>
          </a:ln>
          <a:effectLst/>
        </p:spPr>
        <p:txBody>
          <a:bodyPr>
            <a:spAutoFit/>
          </a:bodyPr>
          <a:lstStyle/>
          <a:p>
            <a:endParaRPr lang="en-US"/>
          </a:p>
        </p:txBody>
      </p:sp>
      <p:pic>
        <p:nvPicPr>
          <p:cNvPr id="126983" name="Picture 7" descr="M0663"/>
          <p:cNvPicPr>
            <a:picLocks noChangeAspect="1" noChangeArrowheads="1"/>
          </p:cNvPicPr>
          <p:nvPr/>
        </p:nvPicPr>
        <p:blipFill>
          <a:blip r:embed="rId3" cstate="print"/>
          <a:srcRect/>
          <a:stretch>
            <a:fillRect/>
          </a:stretch>
        </p:blipFill>
        <p:spPr bwMode="auto">
          <a:xfrm>
            <a:off x="914400" y="4191000"/>
            <a:ext cx="2971800" cy="17335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6979"/>
                                        </p:tgtEl>
                                        <p:attrNameLst>
                                          <p:attrName>style.visibility</p:attrName>
                                        </p:attrNameLst>
                                      </p:cBhvr>
                                      <p:to>
                                        <p:strVal val="visible"/>
                                      </p:to>
                                    </p:set>
                                    <p:animEffect transition="in" filter="dissolve">
                                      <p:cBhvr>
                                        <p:cTn id="7" dur="500"/>
                                        <p:tgtEl>
                                          <p:spTgt spid="1269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26980"/>
                                        </p:tgtEl>
                                        <p:attrNameLst>
                                          <p:attrName>style.visibility</p:attrName>
                                        </p:attrNameLst>
                                      </p:cBhvr>
                                      <p:to>
                                        <p:strVal val="visible"/>
                                      </p:to>
                                    </p:set>
                                    <p:animEffect transition="in" filter="dissolve">
                                      <p:cBhvr>
                                        <p:cTn id="12" dur="500"/>
                                        <p:tgtEl>
                                          <p:spTgt spid="1269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6982"/>
                                        </p:tgtEl>
                                        <p:attrNameLst>
                                          <p:attrName>style.visibility</p:attrName>
                                        </p:attrNameLst>
                                      </p:cBhvr>
                                      <p:to>
                                        <p:strVal val="visible"/>
                                      </p:to>
                                    </p:set>
                                    <p:animEffect transition="in" filter="dissolve">
                                      <p:cBhvr>
                                        <p:cTn id="17" dur="500"/>
                                        <p:tgtEl>
                                          <p:spTgt spid="12698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26983"/>
                                        </p:tgtEl>
                                        <p:attrNameLst>
                                          <p:attrName>style.visibility</p:attrName>
                                        </p:attrNameLst>
                                      </p:cBhvr>
                                      <p:to>
                                        <p:strVal val="visible"/>
                                      </p:to>
                                    </p:set>
                                    <p:animEffect transition="in" filter="dissolve">
                                      <p:cBhvr>
                                        <p:cTn id="22" dur="500"/>
                                        <p:tgtEl>
                                          <p:spTgt spid="12698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nodePh="1">
                                  <p:stCondLst>
                                    <p:cond delay="0"/>
                                  </p:stCondLst>
                                  <p:endCondLst>
                                    <p:cond evt="begin" delay="0">
                                      <p:tn val="25"/>
                                    </p:cond>
                                  </p:endCondLst>
                                  <p:childTnLst>
                                    <p:set>
                                      <p:cBhvr>
                                        <p:cTn id="26" dur="1" fill="hold">
                                          <p:stCondLst>
                                            <p:cond delay="0"/>
                                          </p:stCondLst>
                                        </p:cTn>
                                        <p:tgtEl>
                                          <p:spTgt spid="126981"/>
                                        </p:tgtEl>
                                        <p:attrNameLst>
                                          <p:attrName>style.visibility</p:attrName>
                                        </p:attrNameLst>
                                      </p:cBhvr>
                                      <p:to>
                                        <p:strVal val="visible"/>
                                      </p:to>
                                    </p:set>
                                    <p:animEffect transition="in" filter="dissolve">
                                      <p:cBhvr>
                                        <p:cTn id="27" dur="500"/>
                                        <p:tgtEl>
                                          <p:spTgt spid="12698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nodePh="1">
                                  <p:stCondLst>
                                    <p:cond delay="0"/>
                                  </p:stCondLst>
                                  <p:endCondLst>
                                    <p:cond evt="begin" delay="0">
                                      <p:tn val="30"/>
                                    </p:cond>
                                  </p:endCondLst>
                                  <p:childTnLst>
                                    <p:set>
                                      <p:cBhvr>
                                        <p:cTn id="31" dur="1" fill="hold">
                                          <p:stCondLst>
                                            <p:cond delay="0"/>
                                          </p:stCondLst>
                                        </p:cTn>
                                        <p:tgtEl>
                                          <p:spTgt spid="126984"/>
                                        </p:tgtEl>
                                        <p:attrNameLst>
                                          <p:attrName>style.visibility</p:attrName>
                                        </p:attrNameLst>
                                      </p:cBhvr>
                                      <p:to>
                                        <p:strVal val="visible"/>
                                      </p:to>
                                    </p:set>
                                    <p:animEffect transition="in" filter="dissolve">
                                      <p:cBhvr>
                                        <p:cTn id="32" dur="500"/>
                                        <p:tgtEl>
                                          <p:spTgt spid="1269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autoUpdateAnimBg="0"/>
      <p:bldP spid="126981" grpId="0" animBg="1"/>
      <p:bldP spid="126982" grpId="0" autoUpdateAnimBg="0"/>
      <p:bldP spid="126984"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Mark scheme</a:t>
            </a:r>
            <a:endParaRPr lang="en-GB" smtClean="0"/>
          </a:p>
        </p:txBody>
      </p:sp>
      <p:pic>
        <p:nvPicPr>
          <p:cNvPr id="29699" name="Picture 2"/>
          <p:cNvPicPr>
            <a:picLocks noChangeAspect="1" noChangeArrowheads="1"/>
          </p:cNvPicPr>
          <p:nvPr/>
        </p:nvPicPr>
        <p:blipFill rotWithShape="1">
          <a:blip r:embed="rId2" cstate="print"/>
          <a:srcRect l="3239"/>
          <a:stretch/>
        </p:blipFill>
        <p:spPr bwMode="auto">
          <a:xfrm>
            <a:off x="257175" y="2209800"/>
            <a:ext cx="8631238" cy="2362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itle 1"/>
          <p:cNvSpPr>
            <a:spLocks noGrp="1"/>
          </p:cNvSpPr>
          <p:nvPr>
            <p:ph type="title"/>
          </p:nvPr>
        </p:nvSpPr>
        <p:spPr>
          <a:xfrm>
            <a:off x="152400" y="304800"/>
            <a:ext cx="7772400" cy="1143000"/>
          </a:xfrm>
        </p:spPr>
        <p:txBody>
          <a:bodyPr/>
          <a:lstStyle/>
          <a:p>
            <a:r>
              <a:rPr lang="en-US" b="1" dirty="0" smtClean="0"/>
              <a:t>  Air pressure  demonstration</a:t>
            </a:r>
            <a:endParaRPr lang="en-GB" b="1" dirty="0" smtClean="0"/>
          </a:p>
        </p:txBody>
      </p:sp>
      <p:sp>
        <p:nvSpPr>
          <p:cNvPr id="30723" name="Content Placeholder 2"/>
          <p:cNvSpPr>
            <a:spLocks noGrp="1"/>
          </p:cNvSpPr>
          <p:nvPr>
            <p:ph idx="1"/>
          </p:nvPr>
        </p:nvSpPr>
        <p:spPr>
          <a:xfrm>
            <a:off x="457200" y="1524000"/>
            <a:ext cx="4724400" cy="4190999"/>
          </a:xfrm>
        </p:spPr>
        <p:txBody>
          <a:bodyPr>
            <a:normAutofit fontScale="85000" lnSpcReduction="10000"/>
          </a:bodyPr>
          <a:lstStyle/>
          <a:p>
            <a:pPr marL="0" indent="0">
              <a:buNone/>
            </a:pPr>
            <a:r>
              <a:rPr lang="en-GB" dirty="0" smtClean="0"/>
              <a:t>The can contains air particles and is also surrounded by air particles. They are hitting the sides of the container on the inside and the outside. </a:t>
            </a:r>
          </a:p>
          <a:p>
            <a:pPr marL="0" indent="0">
              <a:buNone/>
            </a:pPr>
            <a:r>
              <a:rPr lang="en-GB" dirty="0" smtClean="0"/>
              <a:t>The vacuum pump removes the air particles from inside the can. </a:t>
            </a:r>
          </a:p>
          <a:p>
            <a:pPr marL="0" indent="0">
              <a:buNone/>
            </a:pPr>
            <a:r>
              <a:rPr lang="en-GB" dirty="0" smtClean="0"/>
              <a:t>The pressure caused by the particles on the outside collapses the can.</a:t>
            </a:r>
          </a:p>
          <a:p>
            <a:pPr marL="0" indent="0"/>
            <a:endParaRPr lang="en-US" dirty="0" smtClean="0"/>
          </a:p>
        </p:txBody>
      </p:sp>
      <p:pic>
        <p:nvPicPr>
          <p:cNvPr id="4" name="Picture 3"/>
          <p:cNvPicPr>
            <a:picLocks noChangeAspect="1"/>
          </p:cNvPicPr>
          <p:nvPr/>
        </p:nvPicPr>
        <p:blipFill>
          <a:blip r:embed="rId2" cstate="print"/>
          <a:srcRect/>
          <a:stretch>
            <a:fillRect/>
          </a:stretch>
        </p:blipFill>
        <p:spPr bwMode="auto">
          <a:xfrm>
            <a:off x="5257800" y="1676400"/>
            <a:ext cx="3544556" cy="3886200"/>
          </a:xfrm>
          <a:prstGeom prst="rect">
            <a:avLst/>
          </a:prstGeom>
          <a:noFill/>
          <a:ln w="38100">
            <a:solidFill>
              <a:schemeClr val="tx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 y="152400"/>
            <a:ext cx="7772400" cy="1143000"/>
          </a:xfrm>
        </p:spPr>
        <p:txBody>
          <a:bodyPr>
            <a:normAutofit fontScale="90000"/>
          </a:bodyPr>
          <a:lstStyle/>
          <a:p>
            <a:r>
              <a:rPr lang="en-US" dirty="0" smtClean="0"/>
              <a:t/>
            </a:r>
            <a:br>
              <a:rPr lang="en-US" dirty="0" smtClean="0"/>
            </a:br>
            <a:r>
              <a:rPr lang="en-US" dirty="0" smtClean="0"/>
              <a:t>Air Pressure </a:t>
            </a:r>
            <a:br>
              <a:rPr lang="en-US" dirty="0" smtClean="0"/>
            </a:br>
            <a:r>
              <a:rPr lang="en-US" dirty="0"/>
              <a:t/>
            </a:r>
            <a:br>
              <a:rPr lang="en-US" dirty="0"/>
            </a:br>
            <a:endParaRPr lang="en-GB" dirty="0" smtClean="0"/>
          </a:p>
        </p:txBody>
      </p:sp>
      <p:sp>
        <p:nvSpPr>
          <p:cNvPr id="31747" name="Content Placeholder 2"/>
          <p:cNvSpPr>
            <a:spLocks noGrp="1"/>
          </p:cNvSpPr>
          <p:nvPr>
            <p:ph idx="1"/>
          </p:nvPr>
        </p:nvSpPr>
        <p:spPr>
          <a:xfrm>
            <a:off x="228600" y="1447800"/>
            <a:ext cx="8382000" cy="5181600"/>
          </a:xfrm>
        </p:spPr>
        <p:txBody>
          <a:bodyPr/>
          <a:lstStyle/>
          <a:p>
            <a:r>
              <a:rPr lang="en-US" dirty="0" smtClean="0"/>
              <a:t>acts in all direction </a:t>
            </a:r>
          </a:p>
          <a:p>
            <a:r>
              <a:rPr lang="en-US" dirty="0" smtClean="0"/>
              <a:t>becomes less as you rise up through it (because there is less and less weight above).</a:t>
            </a:r>
            <a:br>
              <a:rPr lang="en-US" dirty="0" smtClean="0"/>
            </a:br>
            <a:r>
              <a:rPr lang="en-US" dirty="0" smtClean="0"/>
              <a:t> </a:t>
            </a:r>
          </a:p>
          <a:p>
            <a:r>
              <a:rPr lang="en-US" dirty="0" smtClean="0">
                <a:solidFill>
                  <a:srgbClr val="CC0099"/>
                </a:solidFill>
              </a:rPr>
              <a:t>Kinetic Theory </a:t>
            </a:r>
            <a:r>
              <a:rPr lang="en-US" dirty="0" smtClean="0"/>
              <a:t>– in a gas, the molecules are constantly striking and bouncing off the wall of a container. The force of these impacts causes pressure .</a:t>
            </a:r>
          </a:p>
          <a:p>
            <a:endParaRPr lang="en-GB"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itle 1"/>
          <p:cNvSpPr>
            <a:spLocks noGrp="1"/>
          </p:cNvSpPr>
          <p:nvPr>
            <p:ph type="title"/>
          </p:nvPr>
        </p:nvSpPr>
        <p:spPr>
          <a:xfrm>
            <a:off x="0" y="152400"/>
            <a:ext cx="7772400" cy="1143000"/>
          </a:xfrm>
        </p:spPr>
        <p:txBody>
          <a:bodyPr/>
          <a:lstStyle/>
          <a:p>
            <a:pPr algn="l"/>
            <a:r>
              <a:rPr lang="en-US" dirty="0" smtClean="0"/>
              <a:t>        The mercury barometer</a:t>
            </a:r>
            <a:endParaRPr lang="en-GB" dirty="0" smtClean="0"/>
          </a:p>
        </p:txBody>
      </p:sp>
      <p:sp>
        <p:nvSpPr>
          <p:cNvPr id="34819" name="Content Placeholder 2"/>
          <p:cNvSpPr>
            <a:spLocks noGrp="1"/>
          </p:cNvSpPr>
          <p:nvPr>
            <p:ph sz="half" idx="1"/>
          </p:nvPr>
        </p:nvSpPr>
        <p:spPr>
          <a:xfrm>
            <a:off x="3810000" y="1371600"/>
            <a:ext cx="5105400" cy="5181600"/>
          </a:xfrm>
        </p:spPr>
        <p:txBody>
          <a:bodyPr>
            <a:normAutofit fontScale="85000" lnSpcReduction="20000"/>
          </a:bodyPr>
          <a:lstStyle/>
          <a:p>
            <a:pPr marL="0" indent="0"/>
            <a:r>
              <a:rPr lang="en-US" sz="2000" dirty="0" smtClean="0"/>
              <a:t> </a:t>
            </a:r>
            <a:r>
              <a:rPr lang="en-US" sz="2400" dirty="0" smtClean="0">
                <a:latin typeface="Arial" pitchFamily="34" charset="0"/>
                <a:cs typeface="Arial" pitchFamily="34" charset="0"/>
              </a:rPr>
              <a:t>A mercury barometer can be made by filling a long glass tube with mercury, and then turning it upside down in a bowl of mercury.</a:t>
            </a:r>
          </a:p>
          <a:p>
            <a:pPr marL="0" indent="0">
              <a:buNone/>
            </a:pPr>
            <a:endParaRPr lang="en-GB" sz="2400" dirty="0" smtClean="0">
              <a:latin typeface="Arial" pitchFamily="34" charset="0"/>
              <a:cs typeface="Arial" pitchFamily="34" charset="0"/>
            </a:endParaRPr>
          </a:p>
          <a:p>
            <a:pPr marL="0" indent="0"/>
            <a:r>
              <a:rPr lang="en-US" sz="2400" dirty="0" smtClean="0">
                <a:latin typeface="Arial" pitchFamily="34" charset="0"/>
                <a:cs typeface="Arial" pitchFamily="34" charset="0"/>
              </a:rPr>
              <a:t>The mercury is held up by atmospheric  pressure. As the atmospheric pressure varies every day (depending on the weather), the height of the mercury varies. </a:t>
            </a:r>
          </a:p>
          <a:p>
            <a:pPr marL="0" indent="0">
              <a:buNone/>
            </a:pPr>
            <a:endParaRPr lang="en-US" sz="2400" dirty="0" smtClean="0">
              <a:latin typeface="Arial" pitchFamily="34" charset="0"/>
              <a:cs typeface="Arial" pitchFamily="34" charset="0"/>
            </a:endParaRPr>
          </a:p>
          <a:p>
            <a:pPr marL="0" indent="0">
              <a:buNone/>
            </a:pPr>
            <a:endParaRPr lang="en-US" sz="2400" dirty="0" smtClean="0">
              <a:latin typeface="Arial" pitchFamily="34" charset="0"/>
              <a:cs typeface="Arial" pitchFamily="34" charset="0"/>
            </a:endParaRPr>
          </a:p>
          <a:p>
            <a:pPr marL="0" indent="0">
              <a:buNone/>
            </a:pPr>
            <a:r>
              <a:rPr lang="en-US" sz="3300" b="1" dirty="0" smtClean="0">
                <a:solidFill>
                  <a:srgbClr val="FF0000"/>
                </a:solidFill>
                <a:latin typeface="Arial" pitchFamily="34" charset="0"/>
                <a:cs typeface="Arial" pitchFamily="34" charset="0"/>
              </a:rPr>
              <a:t>The height of the mercury can be used to predict the weather.</a:t>
            </a:r>
          </a:p>
          <a:p>
            <a:pPr marL="0" indent="0">
              <a:buNone/>
            </a:pPr>
            <a:endParaRPr lang="en-GB" sz="2000" dirty="0" smtClean="0"/>
          </a:p>
          <a:p>
            <a:pPr marL="0" indent="0">
              <a:buNone/>
            </a:pPr>
            <a:endParaRPr lang="en-GB" sz="2000" dirty="0" smtClean="0"/>
          </a:p>
          <a:p>
            <a:pPr marL="0" indent="0">
              <a:buNone/>
            </a:pPr>
            <a:endParaRPr lang="en-US" sz="2000" dirty="0" smtClean="0"/>
          </a:p>
          <a:p>
            <a:pPr marL="0" indent="0">
              <a:buNone/>
            </a:pPr>
            <a:r>
              <a:rPr lang="en-US" sz="2000" dirty="0">
                <a:solidFill>
                  <a:srgbClr val="E6E6E6"/>
                </a:solidFill>
              </a:rPr>
              <a:t> </a:t>
            </a:r>
            <a:r>
              <a:rPr lang="en-US" sz="2000" dirty="0" smtClean="0">
                <a:solidFill>
                  <a:srgbClr val="E6E6E6"/>
                </a:solidFill>
              </a:rPr>
              <a:t>                </a:t>
            </a:r>
            <a:endParaRPr lang="en-GB" sz="2600" b="1" dirty="0" smtClean="0">
              <a:solidFill>
                <a:srgbClr val="E6E6E6"/>
              </a:solidFill>
            </a:endParaRPr>
          </a:p>
        </p:txBody>
      </p:sp>
      <p:pic>
        <p:nvPicPr>
          <p:cNvPr id="34820" name="Content Placeholder 4"/>
          <p:cNvPicPr>
            <a:picLocks noGrp="1"/>
          </p:cNvPicPr>
          <p:nvPr>
            <p:ph sz="half" idx="2"/>
          </p:nvPr>
        </p:nvPicPr>
        <p:blipFill>
          <a:blip r:embed="rId2" cstate="print"/>
          <a:srcRect/>
          <a:stretch>
            <a:fillRect/>
          </a:stretch>
        </p:blipFill>
        <p:spPr>
          <a:xfrm>
            <a:off x="457200" y="1828800"/>
            <a:ext cx="3429000" cy="4343400"/>
          </a:xfr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Title 4"/>
          <p:cNvSpPr>
            <a:spLocks noGrp="1"/>
          </p:cNvSpPr>
          <p:nvPr>
            <p:ph type="title"/>
          </p:nvPr>
        </p:nvSpPr>
        <p:spPr/>
        <p:txBody>
          <a:bodyPr>
            <a:normAutofit fontScale="90000"/>
          </a:bodyPr>
          <a:lstStyle/>
          <a:p>
            <a:r>
              <a:rPr lang="en-US" dirty="0" smtClean="0"/>
              <a:t>Standard atmospheric pressure</a:t>
            </a:r>
            <a:br>
              <a:rPr lang="en-US" dirty="0" smtClean="0"/>
            </a:br>
            <a:endParaRPr lang="en-GB" dirty="0" smtClean="0"/>
          </a:p>
        </p:txBody>
      </p:sp>
      <p:sp>
        <p:nvSpPr>
          <p:cNvPr id="35844" name="Content Placeholder 5"/>
          <p:cNvSpPr>
            <a:spLocks noGrp="1"/>
          </p:cNvSpPr>
          <p:nvPr>
            <p:ph idx="1"/>
          </p:nvPr>
        </p:nvSpPr>
        <p:spPr/>
        <p:txBody>
          <a:bodyPr>
            <a:normAutofit/>
          </a:bodyPr>
          <a:lstStyle/>
          <a:p>
            <a:pPr marL="0" indent="0">
              <a:buNone/>
            </a:pPr>
            <a:r>
              <a:rPr lang="en-US" sz="2800" dirty="0" smtClean="0"/>
              <a:t>The height of the mercury is usually 760mm and this is called </a:t>
            </a:r>
            <a:r>
              <a:rPr lang="en-US" sz="2800" b="1" dirty="0"/>
              <a:t>s</a:t>
            </a:r>
            <a:r>
              <a:rPr lang="en-US" sz="2800" b="1" dirty="0" smtClean="0"/>
              <a:t>tandard </a:t>
            </a:r>
            <a:r>
              <a:rPr lang="en-US" sz="2800" b="1" dirty="0"/>
              <a:t>a</a:t>
            </a:r>
            <a:r>
              <a:rPr lang="en-US" sz="2800" b="1" dirty="0" smtClean="0"/>
              <a:t>tmospheric pressure</a:t>
            </a:r>
            <a:r>
              <a:rPr lang="en-US" sz="2800" dirty="0" smtClean="0"/>
              <a:t> (written 760mm Hg), or 1 </a:t>
            </a:r>
            <a:r>
              <a:rPr lang="en-US" sz="2800" b="1" dirty="0" smtClean="0"/>
              <a:t>atmosphere </a:t>
            </a:r>
            <a:r>
              <a:rPr lang="en-US" sz="2800" dirty="0" smtClean="0"/>
              <a:t>(1 </a:t>
            </a:r>
            <a:r>
              <a:rPr lang="en-US" sz="2800" dirty="0" err="1" smtClean="0"/>
              <a:t>atm</a:t>
            </a:r>
            <a:r>
              <a:rPr lang="en-US" sz="2800" dirty="0" smtClean="0"/>
              <a:t>).</a:t>
            </a:r>
          </a:p>
          <a:p>
            <a:pPr marL="0" indent="0">
              <a:buNone/>
            </a:pPr>
            <a:r>
              <a:rPr lang="en-US" sz="2800" dirty="0" smtClean="0"/>
              <a:t>                     1 </a:t>
            </a:r>
            <a:r>
              <a:rPr lang="en-US" sz="2800" dirty="0" err="1" smtClean="0"/>
              <a:t>atm</a:t>
            </a:r>
            <a:r>
              <a:rPr lang="en-US" sz="2800" dirty="0" smtClean="0"/>
              <a:t> </a:t>
            </a:r>
            <a:r>
              <a:rPr lang="en-US" sz="2800" dirty="0" smtClean="0">
                <a:sym typeface="Symbol"/>
              </a:rPr>
              <a:t> 100 000 Pa</a:t>
            </a:r>
          </a:p>
          <a:p>
            <a:pPr marL="0" indent="0">
              <a:buNone/>
            </a:pPr>
            <a:r>
              <a:rPr lang="en-US" sz="2800" dirty="0" smtClean="0">
                <a:sym typeface="Symbol"/>
              </a:rPr>
              <a:t>    In weather forecasting different unit is being used</a:t>
            </a:r>
          </a:p>
          <a:p>
            <a:pPr marL="0" indent="0">
              <a:buNone/>
            </a:pPr>
            <a:r>
              <a:rPr lang="en-US" sz="2800" dirty="0">
                <a:sym typeface="Symbol"/>
              </a:rPr>
              <a:t> </a:t>
            </a:r>
            <a:r>
              <a:rPr lang="en-US" sz="2800" dirty="0" smtClean="0">
                <a:sym typeface="Symbol"/>
              </a:rPr>
              <a:t>                  1 </a:t>
            </a:r>
            <a:r>
              <a:rPr lang="en-US" sz="2800" b="1" dirty="0" err="1" smtClean="0">
                <a:sym typeface="Symbol"/>
              </a:rPr>
              <a:t>millibar</a:t>
            </a:r>
            <a:r>
              <a:rPr lang="en-US" sz="2800" b="1" dirty="0" smtClean="0">
                <a:sym typeface="Symbol"/>
              </a:rPr>
              <a:t> (</a:t>
            </a:r>
            <a:r>
              <a:rPr lang="en-US" sz="2800" b="1" dirty="0" err="1" smtClean="0">
                <a:sym typeface="Symbol"/>
              </a:rPr>
              <a:t>mb</a:t>
            </a:r>
            <a:r>
              <a:rPr lang="en-US" sz="2800" b="1" dirty="0" smtClean="0">
                <a:sym typeface="Symbol"/>
              </a:rPr>
              <a:t>) </a:t>
            </a:r>
            <a:r>
              <a:rPr lang="en-US" sz="2800" dirty="0" smtClean="0">
                <a:sym typeface="Symbol"/>
              </a:rPr>
              <a:t>= 100 Pa </a:t>
            </a:r>
          </a:p>
          <a:p>
            <a:pPr marL="0" indent="0">
              <a:buNone/>
            </a:pPr>
            <a:endParaRPr lang="en-US" sz="2800" dirty="0" smtClean="0">
              <a:sym typeface="Symbol"/>
            </a:endParaRPr>
          </a:p>
          <a:p>
            <a:pPr marL="0" indent="0">
              <a:buNone/>
            </a:pPr>
            <a:r>
              <a:rPr lang="en-US" sz="2800" dirty="0" smtClean="0">
                <a:sym typeface="Symbol"/>
              </a:rPr>
              <a:t> Standard atm. pressure is approximately 1000mb.</a:t>
            </a:r>
          </a:p>
          <a:p>
            <a:pPr marL="0" indent="0">
              <a:buNone/>
            </a:pPr>
            <a:endParaRPr lang="en-US" sz="2800" dirty="0" smtClean="0"/>
          </a:p>
          <a:p>
            <a:pPr marL="0" indent="0"/>
            <a:endParaRPr lang="en-US" sz="2800" dirty="0"/>
          </a:p>
          <a:p>
            <a:pPr marL="0" indent="0"/>
            <a:endParaRPr lang="en-US" sz="2800" dirty="0" smtClean="0"/>
          </a:p>
          <a:p>
            <a:pPr marL="0" indent="0"/>
            <a:endParaRPr lang="en-GB" sz="20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itle 1"/>
          <p:cNvSpPr>
            <a:spLocks noGrp="1"/>
          </p:cNvSpPr>
          <p:nvPr>
            <p:ph type="title"/>
          </p:nvPr>
        </p:nvSpPr>
        <p:spPr>
          <a:xfrm>
            <a:off x="3352800" y="152400"/>
            <a:ext cx="4724400" cy="1143000"/>
          </a:xfrm>
        </p:spPr>
        <p:txBody>
          <a:bodyPr/>
          <a:lstStyle/>
          <a:p>
            <a:r>
              <a:rPr lang="en-US" smtClean="0"/>
              <a:t>Manometer </a:t>
            </a:r>
            <a:endParaRPr lang="en-GB" smtClean="0"/>
          </a:p>
        </p:txBody>
      </p:sp>
      <p:pic>
        <p:nvPicPr>
          <p:cNvPr id="36868" name="Content Placeholder 4"/>
          <p:cNvPicPr>
            <a:picLocks noGrp="1"/>
          </p:cNvPicPr>
          <p:nvPr>
            <p:ph sz="half" idx="1"/>
          </p:nvPr>
        </p:nvPicPr>
        <p:blipFill>
          <a:blip r:embed="rId2" cstate="print"/>
          <a:srcRect/>
          <a:stretch>
            <a:fillRect/>
          </a:stretch>
        </p:blipFill>
        <p:spPr>
          <a:xfrm>
            <a:off x="381000" y="1676400"/>
            <a:ext cx="3352800" cy="2667000"/>
          </a:xfrm>
        </p:spPr>
      </p:pic>
      <p:sp>
        <p:nvSpPr>
          <p:cNvPr id="36867" name="Content Placeholder 3"/>
          <p:cNvSpPr>
            <a:spLocks noGrp="1"/>
          </p:cNvSpPr>
          <p:nvPr>
            <p:ph sz="half" idx="2"/>
          </p:nvPr>
        </p:nvSpPr>
        <p:spPr>
          <a:xfrm>
            <a:off x="4038600" y="1447800"/>
            <a:ext cx="4419600" cy="4953000"/>
          </a:xfrm>
        </p:spPr>
        <p:txBody>
          <a:bodyPr/>
          <a:lstStyle/>
          <a:p>
            <a:pPr marL="0" indent="0"/>
            <a:r>
              <a:rPr lang="en-US" dirty="0" smtClean="0"/>
              <a:t> A manometer is a u-tube containing a liquid, usually water. It can be used to measure the pressure of the gas supply. The higher the pressure the further the water is pushed around the u-tube and the greater height </a:t>
            </a:r>
            <a:r>
              <a:rPr lang="en-US" b="1" dirty="0" smtClean="0"/>
              <a:t>h</a:t>
            </a:r>
            <a:r>
              <a:rPr lang="en-US" dirty="0" smtClean="0"/>
              <a:t>.</a:t>
            </a:r>
          </a:p>
          <a:p>
            <a:pPr marL="0" indent="0">
              <a:buNone/>
            </a:pPr>
            <a:endParaRPr lang="en-GB" dirty="0" smtClean="0">
              <a:solidFill>
                <a:srgbClr val="E6E6E6"/>
              </a:solidFill>
            </a:endParaRPr>
          </a:p>
          <a:p>
            <a:pPr marL="0" indent="0"/>
            <a:endParaRPr lang="en-GB" sz="32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Autofit/>
          </a:bodyPr>
          <a:lstStyle/>
          <a:p>
            <a:r>
              <a:rPr lang="en-US" sz="3600" dirty="0" smtClean="0"/>
              <a:t>How to use manometer</a:t>
            </a:r>
            <a:endParaRPr lang="es-MX" sz="3600" dirty="0"/>
          </a:p>
        </p:txBody>
      </p:sp>
      <p:pic>
        <p:nvPicPr>
          <p:cNvPr id="4" name="Content Placeholder 3" descr="manometer3"/>
          <p:cNvPicPr>
            <a:picLocks noGrp="1" noChangeAspect="1"/>
          </p:cNvPicPr>
          <p:nvPr>
            <p:ph idx="1"/>
          </p:nvPr>
        </p:nvPicPr>
        <p:blipFill>
          <a:blip r:embed="rId2" cstate="print"/>
          <a:stretch>
            <a:fillRect/>
          </a:stretch>
        </p:blipFill>
        <p:spPr>
          <a:xfrm>
            <a:off x="5029200" y="2362200"/>
            <a:ext cx="2743200" cy="2208276"/>
          </a:xfrm>
        </p:spPr>
      </p:pic>
      <p:pic>
        <p:nvPicPr>
          <p:cNvPr id="5" name="Picture 4" descr="manometer4.gif"/>
          <p:cNvPicPr>
            <a:picLocks noChangeAspect="1"/>
          </p:cNvPicPr>
          <p:nvPr/>
        </p:nvPicPr>
        <p:blipFill>
          <a:blip r:embed="rId3" cstate="print"/>
          <a:stretch>
            <a:fillRect/>
          </a:stretch>
        </p:blipFill>
        <p:spPr>
          <a:xfrm>
            <a:off x="457200" y="2362200"/>
            <a:ext cx="2667000" cy="2146935"/>
          </a:xfrm>
          <a:prstGeom prst="rect">
            <a:avLst/>
          </a:prstGeom>
        </p:spPr>
      </p:pic>
      <p:sp>
        <p:nvSpPr>
          <p:cNvPr id="6" name="TextBox 5"/>
          <p:cNvSpPr txBox="1"/>
          <p:nvPr/>
        </p:nvSpPr>
        <p:spPr>
          <a:xfrm>
            <a:off x="457200" y="1143000"/>
            <a:ext cx="8001000" cy="1200329"/>
          </a:xfrm>
          <a:prstGeom prst="rect">
            <a:avLst/>
          </a:prstGeom>
          <a:noFill/>
        </p:spPr>
        <p:txBody>
          <a:bodyPr wrap="square" rtlCol="0">
            <a:spAutoFit/>
          </a:bodyPr>
          <a:lstStyle/>
          <a:p>
            <a:r>
              <a:rPr lang="en-US" dirty="0" smtClean="0">
                <a:latin typeface="+mn-lt"/>
              </a:rPr>
              <a:t>In labs </a:t>
            </a:r>
            <a:r>
              <a:rPr lang="en-US" b="1" dirty="0" smtClean="0">
                <a:latin typeface="+mn-lt"/>
              </a:rPr>
              <a:t>manometer</a:t>
            </a:r>
            <a:r>
              <a:rPr lang="en-US" dirty="0" smtClean="0">
                <a:latin typeface="+mn-lt"/>
              </a:rPr>
              <a:t> is often used to measure the pressure of enclosed gases, one end of the manometer tube is usually open to the atmosphere instead of sealed.</a:t>
            </a:r>
            <a:endParaRPr lang="es-MX" dirty="0">
              <a:latin typeface="+mn-lt"/>
            </a:endParaRPr>
          </a:p>
        </p:txBody>
      </p:sp>
      <p:sp>
        <p:nvSpPr>
          <p:cNvPr id="8" name="TextBox 7"/>
          <p:cNvSpPr txBox="1"/>
          <p:nvPr/>
        </p:nvSpPr>
        <p:spPr>
          <a:xfrm>
            <a:off x="457200" y="4800600"/>
            <a:ext cx="7848600" cy="18158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200" dirty="0" smtClean="0">
                <a:latin typeface="+mn-lt"/>
              </a:rPr>
              <a:t>Manometer </a:t>
            </a:r>
            <a:r>
              <a:rPr lang="en-US" sz="2200" dirty="0">
                <a:latin typeface="+mn-lt"/>
              </a:rPr>
              <a:t>1 indicates a gas pressure in the container higher than atmospheric pressure. </a:t>
            </a:r>
            <a:endParaRPr lang="en-US" sz="2200" dirty="0" smtClean="0">
              <a:latin typeface="+mn-lt"/>
            </a:endParaRPr>
          </a:p>
          <a:p>
            <a:r>
              <a:rPr lang="en-US" sz="2200" dirty="0" smtClean="0">
                <a:latin typeface="+mn-lt"/>
              </a:rPr>
              <a:t>Manometer </a:t>
            </a:r>
            <a:r>
              <a:rPr lang="en-US" sz="2200" dirty="0">
                <a:latin typeface="+mn-lt"/>
              </a:rPr>
              <a:t>2 indicates a gas pressure in the container lower than atmospheric pressure</a:t>
            </a:r>
            <a:r>
              <a:rPr lang="en-US" sz="2200" dirty="0" smtClean="0">
                <a:latin typeface="+mn-lt"/>
              </a:rPr>
              <a:t>.</a:t>
            </a:r>
            <a:r>
              <a:rPr lang="en-US" sz="2200" dirty="0">
                <a:latin typeface="+mn-lt"/>
              </a:rPr>
              <a:t> </a:t>
            </a:r>
            <a:endParaRPr lang="en-US" sz="2200" dirty="0" smtClean="0">
              <a:latin typeface="+mn-lt"/>
            </a:endParaRPr>
          </a:p>
          <a:p>
            <a:r>
              <a:rPr lang="en-US" b="1" dirty="0" smtClean="0">
                <a:solidFill>
                  <a:srgbClr val="FF0000"/>
                </a:solidFill>
                <a:latin typeface="+mn-lt"/>
              </a:rPr>
              <a:t>    Notice </a:t>
            </a:r>
            <a:r>
              <a:rPr lang="en-US" b="1" dirty="0">
                <a:solidFill>
                  <a:srgbClr val="FF0000"/>
                </a:solidFill>
                <a:latin typeface="+mn-lt"/>
              </a:rPr>
              <a:t>the difference in the two pressure </a:t>
            </a:r>
            <a:r>
              <a:rPr lang="en-US" b="1" dirty="0" smtClean="0">
                <a:solidFill>
                  <a:srgbClr val="FF0000"/>
                </a:solidFill>
                <a:latin typeface="+mn-lt"/>
              </a:rPr>
              <a:t>calculations</a:t>
            </a:r>
            <a:r>
              <a:rPr lang="en-US" sz="2200" dirty="0">
                <a:solidFill>
                  <a:srgbClr val="FF0000"/>
                </a:solidFill>
              </a:rPr>
              <a:t>!</a:t>
            </a:r>
            <a:endParaRPr lang="es-MX" sz="2200" dirty="0">
              <a:solidFill>
                <a:srgbClr val="FF0000"/>
              </a:solidFill>
              <a:latin typeface="+mn-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Title 2"/>
          <p:cNvSpPr>
            <a:spLocks noGrp="1"/>
          </p:cNvSpPr>
          <p:nvPr>
            <p:ph type="title"/>
          </p:nvPr>
        </p:nvSpPr>
        <p:spPr/>
        <p:txBody>
          <a:bodyPr/>
          <a:lstStyle/>
          <a:p>
            <a:endParaRPr lang="en-GB" dirty="0" smtClean="0"/>
          </a:p>
        </p:txBody>
      </p:sp>
      <p:sp>
        <p:nvSpPr>
          <p:cNvPr id="39942" name="Content Placeholder 6"/>
          <p:cNvSpPr>
            <a:spLocks noGrp="1"/>
          </p:cNvSpPr>
          <p:nvPr>
            <p:ph idx="1"/>
          </p:nvPr>
        </p:nvSpPr>
        <p:spPr/>
        <p:txBody>
          <a:bodyPr/>
          <a:lstStyle/>
          <a:p>
            <a:pPr marL="0" indent="0">
              <a:buNone/>
            </a:pPr>
            <a:r>
              <a:rPr lang="en-US" dirty="0" smtClean="0"/>
              <a:t>  </a:t>
            </a:r>
            <a:endParaRPr lang="en-GB" dirty="0" smtClean="0"/>
          </a:p>
        </p:txBody>
      </p:sp>
      <p:sp>
        <p:nvSpPr>
          <p:cNvPr id="39939" name="Text Placeholder 3"/>
          <p:cNvSpPr>
            <a:spLocks noGrp="1"/>
          </p:cNvSpPr>
          <p:nvPr>
            <p:ph type="body" idx="4294967295"/>
          </p:nvPr>
        </p:nvSpPr>
        <p:spPr>
          <a:xfrm>
            <a:off x="0" y="1535113"/>
            <a:ext cx="4040188" cy="639762"/>
          </a:xfrm>
        </p:spPr>
        <p:txBody>
          <a:bodyPr/>
          <a:lstStyle/>
          <a:p>
            <a:pPr>
              <a:buNone/>
            </a:pPr>
            <a:endParaRPr lang="en-GB" dirty="0" smtClean="0"/>
          </a:p>
        </p:txBody>
      </p:sp>
      <p:sp>
        <p:nvSpPr>
          <p:cNvPr id="39941" name="Text Placeholder 5"/>
          <p:cNvSpPr>
            <a:spLocks noGrp="1"/>
          </p:cNvSpPr>
          <p:nvPr>
            <p:ph type="body" sz="quarter" idx="4294967295"/>
          </p:nvPr>
        </p:nvSpPr>
        <p:spPr>
          <a:xfrm>
            <a:off x="5102225" y="1535113"/>
            <a:ext cx="4041775" cy="639762"/>
          </a:xfrm>
        </p:spPr>
        <p:txBody>
          <a:bodyPr/>
          <a:lstStyle/>
          <a:p>
            <a:pPr>
              <a:buNone/>
            </a:pPr>
            <a:endParaRPr lang="en-GB" dirty="0" smtClean="0"/>
          </a:p>
        </p:txBody>
      </p:sp>
      <p:pic>
        <p:nvPicPr>
          <p:cNvPr id="8" name="Picture 7" descr="manometers.jpg"/>
          <p:cNvPicPr>
            <a:picLocks noChangeAspect="1"/>
          </p:cNvPicPr>
          <p:nvPr/>
        </p:nvPicPr>
        <p:blipFill>
          <a:blip r:embed="rId2" cstate="print"/>
          <a:stretch>
            <a:fillRect/>
          </a:stretch>
        </p:blipFill>
        <p:spPr>
          <a:xfrm>
            <a:off x="-51955" y="0"/>
            <a:ext cx="9195955" cy="68580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Difference between manometer and barometer</a:t>
            </a:r>
            <a:endParaRPr lang="es-MX" sz="3200" dirty="0"/>
          </a:p>
        </p:txBody>
      </p:sp>
      <p:sp>
        <p:nvSpPr>
          <p:cNvPr id="3" name="Content Placeholder 2"/>
          <p:cNvSpPr>
            <a:spLocks noGrp="1"/>
          </p:cNvSpPr>
          <p:nvPr>
            <p:ph idx="1"/>
          </p:nvPr>
        </p:nvSpPr>
        <p:spPr/>
        <p:txBody>
          <a:bodyPr>
            <a:normAutofit fontScale="92500" lnSpcReduction="20000"/>
          </a:bodyPr>
          <a:lstStyle/>
          <a:p>
            <a:pPr>
              <a:buNone/>
            </a:pPr>
            <a:r>
              <a:rPr lang="en-US" dirty="0"/>
              <a:t> </a:t>
            </a:r>
            <a:r>
              <a:rPr lang="en-US" sz="3000" dirty="0" smtClean="0"/>
              <a:t>•</a:t>
            </a:r>
            <a:r>
              <a:rPr lang="en-US" sz="3000" dirty="0"/>
              <a:t> Barometer is a type of close-end manometer</a:t>
            </a:r>
            <a:r>
              <a:rPr lang="en-US" sz="3000" dirty="0" smtClean="0"/>
              <a:t>.</a:t>
            </a:r>
          </a:p>
          <a:p>
            <a:pPr>
              <a:buNone/>
            </a:pPr>
            <a:endParaRPr lang="en-US" sz="3000" dirty="0"/>
          </a:p>
          <a:p>
            <a:pPr>
              <a:buNone/>
            </a:pPr>
            <a:r>
              <a:rPr lang="en-US" sz="3000" dirty="0" smtClean="0"/>
              <a:t> •</a:t>
            </a:r>
            <a:r>
              <a:rPr lang="en-US" sz="3000" dirty="0"/>
              <a:t> Barometer is specially designed to measure the atmospheric pressure, whereas manometer can also be used to measure the pressures, which are lower than atmospheric pressure</a:t>
            </a:r>
            <a:r>
              <a:rPr lang="en-US" sz="3000" dirty="0" smtClean="0"/>
              <a:t>.</a:t>
            </a:r>
          </a:p>
          <a:p>
            <a:pPr>
              <a:buNone/>
            </a:pPr>
            <a:endParaRPr lang="en-US" sz="3000" dirty="0"/>
          </a:p>
          <a:p>
            <a:pPr>
              <a:buNone/>
            </a:pPr>
            <a:r>
              <a:rPr lang="en-US" sz="3000" dirty="0" smtClean="0"/>
              <a:t> •</a:t>
            </a:r>
            <a:r>
              <a:rPr lang="en-US" sz="3000" dirty="0"/>
              <a:t> In a manometer, both ends of the tube are open to outside (some may have a one closed end), whereas in the barometer one end of the glass tube is sealed and it contains a vacuum. </a:t>
            </a:r>
          </a:p>
          <a:p>
            <a:pPr>
              <a:buNone/>
            </a:pPr>
            <a:endParaRPr lang="en-US" dirty="0"/>
          </a:p>
          <a:p>
            <a:endParaRPr lang="es-MX"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sz="2400" dirty="0" smtClean="0"/>
              <a:t> Exam questions</a:t>
            </a:r>
            <a:endParaRPr lang="es-MX" sz="2400" dirty="0"/>
          </a:p>
        </p:txBody>
      </p:sp>
      <p:pic>
        <p:nvPicPr>
          <p:cNvPr id="78850" name="Picture 2"/>
          <p:cNvPicPr>
            <a:picLocks noChangeAspect="1" noChangeArrowheads="1"/>
          </p:cNvPicPr>
          <p:nvPr/>
        </p:nvPicPr>
        <p:blipFill>
          <a:blip r:embed="rId3" cstate="print">
            <a:extLst>
              <a:ext uri="{BEBA8EAE-BF5A-486C-A8C5-ECC9F3942E4B}">
                <a14:imgProps xmlns:a14="http://schemas.microsoft.com/office/drawing/2010/main">
                  <a14:imgLayer r:embed="rId4">
                    <a14:imgEffect>
                      <a14:brightnessContrast contrast="-20000"/>
                    </a14:imgEffect>
                  </a14:imgLayer>
                </a14:imgProps>
              </a:ext>
            </a:extLst>
          </a:blip>
          <a:srcRect/>
          <a:stretch>
            <a:fillRect/>
          </a:stretch>
        </p:blipFill>
        <p:spPr bwMode="auto">
          <a:xfrm>
            <a:off x="533400" y="914400"/>
            <a:ext cx="8274717" cy="5729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t>IGCSE  Pressure </a:t>
            </a:r>
            <a:endParaRPr lang="en-GB" dirty="0" smtClean="0"/>
          </a:p>
        </p:txBody>
      </p:sp>
      <p:sp>
        <p:nvSpPr>
          <p:cNvPr id="5123" name="Content Placeholder 2"/>
          <p:cNvSpPr>
            <a:spLocks noGrp="1"/>
          </p:cNvSpPr>
          <p:nvPr>
            <p:ph idx="1"/>
          </p:nvPr>
        </p:nvSpPr>
        <p:spPr/>
        <p:txBody>
          <a:bodyPr/>
          <a:lstStyle/>
          <a:p>
            <a:pPr eaLnBrk="1" hangingPunct="1">
              <a:buFontTx/>
              <a:buChar char="•"/>
            </a:pPr>
            <a:r>
              <a:rPr lang="en-US" sz="2400" dirty="0" smtClean="0">
                <a:latin typeface="Arial" pitchFamily="34" charset="0"/>
                <a:cs typeface="Arial" pitchFamily="34" charset="0"/>
              </a:rPr>
              <a:t>Relate pressure to force and area, using appropriate examples </a:t>
            </a:r>
          </a:p>
          <a:p>
            <a:pPr eaLnBrk="1" hangingPunct="1">
              <a:buFontTx/>
              <a:buChar char="•"/>
            </a:pPr>
            <a:r>
              <a:rPr lang="en-US" sz="2400" dirty="0" smtClean="0">
                <a:latin typeface="Arial" pitchFamily="34" charset="0"/>
                <a:cs typeface="Arial" pitchFamily="34" charset="0"/>
              </a:rPr>
              <a:t>Recall and use the equation </a:t>
            </a:r>
            <a:r>
              <a:rPr lang="en-US" sz="2400" i="1" dirty="0" smtClean="0">
                <a:latin typeface="Arial" pitchFamily="34" charset="0"/>
                <a:cs typeface="Arial" pitchFamily="34" charset="0"/>
              </a:rPr>
              <a:t>p </a:t>
            </a:r>
            <a:r>
              <a:rPr lang="en-US" sz="2400" dirty="0" smtClean="0">
                <a:latin typeface="Arial" pitchFamily="34" charset="0"/>
                <a:cs typeface="Arial" pitchFamily="34" charset="0"/>
              </a:rPr>
              <a:t>= </a:t>
            </a:r>
            <a:r>
              <a:rPr lang="en-US" sz="2400" i="1" dirty="0" smtClean="0">
                <a:latin typeface="Arial" pitchFamily="34" charset="0"/>
                <a:cs typeface="Arial" pitchFamily="34" charset="0"/>
              </a:rPr>
              <a:t>F/A</a:t>
            </a:r>
          </a:p>
          <a:p>
            <a:pPr eaLnBrk="1" hangingPunct="1">
              <a:buNone/>
            </a:pPr>
            <a:r>
              <a:rPr lang="en-US" sz="2400" dirty="0" smtClean="0">
                <a:latin typeface="Arial" pitchFamily="34" charset="0"/>
                <a:cs typeface="Arial" pitchFamily="34" charset="0"/>
              </a:rPr>
              <a:t>•   Relate (without calculation) the pressure beneath a liquid surface to depth and to </a:t>
            </a:r>
            <a:r>
              <a:rPr lang="en-GB" sz="2400" dirty="0" smtClean="0">
                <a:latin typeface="Arial" pitchFamily="34" charset="0"/>
                <a:cs typeface="Arial" pitchFamily="34" charset="0"/>
              </a:rPr>
              <a:t>density, using appropriate examples</a:t>
            </a:r>
          </a:p>
          <a:p>
            <a:pPr eaLnBrk="1" hangingPunct="1">
              <a:buFontTx/>
              <a:buChar char="•"/>
            </a:pPr>
            <a:r>
              <a:rPr lang="en-US" sz="2400" dirty="0" smtClean="0">
                <a:latin typeface="Arial" pitchFamily="34" charset="0"/>
                <a:cs typeface="Arial" pitchFamily="34" charset="0"/>
              </a:rPr>
              <a:t>Recall and use the equation </a:t>
            </a:r>
            <a:r>
              <a:rPr lang="en-US" sz="2400" i="1" dirty="0" smtClean="0">
                <a:latin typeface="Arial" pitchFamily="34" charset="0"/>
                <a:cs typeface="Arial" pitchFamily="34" charset="0"/>
              </a:rPr>
              <a:t>p </a:t>
            </a:r>
            <a:r>
              <a:rPr lang="en-US" sz="2400" dirty="0" smtClean="0">
                <a:latin typeface="Arial" pitchFamily="34" charset="0"/>
                <a:cs typeface="Arial" pitchFamily="34" charset="0"/>
              </a:rPr>
              <a:t>= </a:t>
            </a:r>
            <a:r>
              <a:rPr lang="en-US" sz="2400" i="1" dirty="0" err="1" smtClean="0">
                <a:latin typeface="Arial" pitchFamily="34" charset="0"/>
                <a:cs typeface="Arial" pitchFamily="34" charset="0"/>
              </a:rPr>
              <a:t>h</a:t>
            </a:r>
            <a:r>
              <a:rPr lang="en-US" sz="2400" dirty="0" err="1">
                <a:latin typeface="Arial" pitchFamily="34" charset="0"/>
                <a:cs typeface="Arial" pitchFamily="34" charset="0"/>
              </a:rPr>
              <a:t>ρ</a:t>
            </a:r>
            <a:r>
              <a:rPr lang="en-US" sz="2400" i="1" dirty="0" err="1" smtClean="0">
                <a:latin typeface="Arial" pitchFamily="34" charset="0"/>
                <a:cs typeface="Arial" pitchFamily="34" charset="0"/>
              </a:rPr>
              <a:t>g</a:t>
            </a:r>
            <a:endParaRPr lang="en-US" sz="2400" i="1" dirty="0" smtClean="0">
              <a:latin typeface="Arial" pitchFamily="34" charset="0"/>
              <a:cs typeface="Arial" pitchFamily="34" charset="0"/>
            </a:endParaRPr>
          </a:p>
          <a:p>
            <a:pPr eaLnBrk="1" hangingPunct="1">
              <a:buNone/>
            </a:pPr>
            <a:r>
              <a:rPr lang="en-US" sz="2400" dirty="0" smtClean="0">
                <a:latin typeface="Arial" pitchFamily="34" charset="0"/>
                <a:cs typeface="Arial" pitchFamily="34" charset="0"/>
              </a:rPr>
              <a:t>•   Describe the simple mercury barometer and   its use in measuring atmospheric pressure</a:t>
            </a:r>
          </a:p>
          <a:p>
            <a:pPr eaLnBrk="1" hangingPunct="1">
              <a:buNone/>
            </a:pPr>
            <a:r>
              <a:rPr lang="en-US" sz="2400" dirty="0" smtClean="0">
                <a:latin typeface="Arial" pitchFamily="34" charset="0"/>
                <a:cs typeface="Arial" pitchFamily="34" charset="0"/>
              </a:rPr>
              <a:t>•   Use and describe the use of a manometer</a:t>
            </a:r>
            <a:endParaRPr lang="en-GB"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a:ln>
            <a:solidFill>
              <a:schemeClr val="bg1"/>
            </a:solidFill>
          </a:ln>
        </p:spPr>
        <p:txBody>
          <a:bodyPr/>
          <a:lstStyle/>
          <a:p>
            <a:endParaRPr lang="en-US" dirty="0"/>
          </a:p>
        </p:txBody>
      </p:sp>
      <p:pic>
        <p:nvPicPr>
          <p:cNvPr id="18434"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838200" y="914400"/>
            <a:ext cx="7451889"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1767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links</a:t>
            </a:r>
            <a:endParaRPr lang="es-MX" dirty="0"/>
          </a:p>
        </p:txBody>
      </p:sp>
      <p:sp>
        <p:nvSpPr>
          <p:cNvPr id="3" name="Content Placeholder 2"/>
          <p:cNvSpPr>
            <a:spLocks noGrp="1"/>
          </p:cNvSpPr>
          <p:nvPr>
            <p:ph idx="1"/>
          </p:nvPr>
        </p:nvSpPr>
        <p:spPr/>
        <p:txBody>
          <a:bodyPr/>
          <a:lstStyle/>
          <a:p>
            <a:pPr>
              <a:buNone/>
            </a:pPr>
            <a:r>
              <a:rPr lang="en-US" dirty="0"/>
              <a:t> </a:t>
            </a:r>
            <a:r>
              <a:rPr lang="en-US" sz="2400" b="1" dirty="0" smtClean="0"/>
              <a:t>LIQUID PRESSURE</a:t>
            </a:r>
          </a:p>
          <a:p>
            <a:pPr>
              <a:buNone/>
            </a:pPr>
            <a:r>
              <a:rPr lang="pt-PT" sz="2400" u="sng" dirty="0">
                <a:hlinkClick r:id="rId2"/>
              </a:rPr>
              <a:t>https://www.youtube.com/watch?v=7m7J5T7c6ig</a:t>
            </a:r>
            <a:endParaRPr lang="es-MX" sz="2400" dirty="0"/>
          </a:p>
          <a:p>
            <a:pPr>
              <a:buNone/>
            </a:pPr>
            <a:endParaRPr lang="en-US" sz="2400" dirty="0" smtClean="0"/>
          </a:p>
          <a:p>
            <a:pPr>
              <a:buNone/>
            </a:pPr>
            <a:r>
              <a:rPr lang="en-US" sz="2400" b="1" dirty="0" smtClean="0"/>
              <a:t>WHY DO OUR EARS HURT UNDERWATER</a:t>
            </a:r>
            <a:endParaRPr lang="en-US" sz="2400" b="1" dirty="0"/>
          </a:p>
          <a:p>
            <a:pPr>
              <a:buNone/>
            </a:pPr>
            <a:endParaRPr lang="en-US" sz="2400" dirty="0" smtClean="0"/>
          </a:p>
          <a:p>
            <a:pPr>
              <a:buNone/>
            </a:pPr>
            <a:r>
              <a:rPr lang="en-US" sz="2400" u="sng" dirty="0">
                <a:hlinkClick r:id="rId3"/>
              </a:rPr>
              <a:t>http://</a:t>
            </a:r>
            <a:r>
              <a:rPr lang="en-US" sz="2400" u="sng" dirty="0" smtClean="0">
                <a:hlinkClick r:id="rId3"/>
              </a:rPr>
              <a:t>scienceblogs.com/dotphysics/2010/03/22/why-do-your ears-hurt-</a:t>
            </a:r>
            <a:r>
              <a:rPr lang="en-US" sz="2400" u="sng" dirty="0" err="1" smtClean="0">
                <a:hlinkClick r:id="rId3"/>
              </a:rPr>
              <a:t>underwat</a:t>
            </a:r>
            <a:r>
              <a:rPr lang="en-US" sz="2400" u="sng" dirty="0">
                <a:hlinkClick r:id="rId3"/>
              </a:rPr>
              <a:t>/</a:t>
            </a:r>
            <a:endParaRPr lang="es-MX" sz="2400" dirty="0"/>
          </a:p>
          <a:p>
            <a:pPr>
              <a:buNone/>
            </a:pPr>
            <a:endParaRPr lang="es-MX"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228600"/>
            <a:ext cx="7772400" cy="1143000"/>
          </a:xfrm>
        </p:spPr>
        <p:txBody>
          <a:bodyPr/>
          <a:lstStyle/>
          <a:p>
            <a:pPr eaLnBrk="1" hangingPunct="1"/>
            <a:r>
              <a:rPr lang="en-US" dirty="0" smtClean="0"/>
              <a:t>Pressure formula and triangle</a:t>
            </a:r>
            <a:endParaRPr lang="en-GB" dirty="0" smtClean="0"/>
          </a:p>
        </p:txBody>
      </p:sp>
      <p:pic>
        <p:nvPicPr>
          <p:cNvPr id="10243" name="Picture 2"/>
          <p:cNvPicPr>
            <a:picLocks noChangeAspect="1" noChangeArrowheads="1"/>
          </p:cNvPicPr>
          <p:nvPr/>
        </p:nvPicPr>
        <p:blipFill>
          <a:blip r:embed="rId2" cstate="print">
            <a:lum bright="-10000" contrast="20000"/>
          </a:blip>
          <a:srcRect/>
          <a:stretch>
            <a:fillRect/>
          </a:stretch>
        </p:blipFill>
        <p:spPr bwMode="auto">
          <a:xfrm>
            <a:off x="1746250" y="3276600"/>
            <a:ext cx="5029200" cy="3276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Rectangle 3"/>
          <p:cNvSpPr/>
          <p:nvPr/>
        </p:nvSpPr>
        <p:spPr>
          <a:xfrm>
            <a:off x="609600" y="1295400"/>
            <a:ext cx="7162800" cy="1545038"/>
          </a:xfrm>
          <a:prstGeom prst="rect">
            <a:avLst/>
          </a:prstGeom>
        </p:spPr>
        <p:txBody>
          <a:bodyPr>
            <a:spAutoFit/>
          </a:bodyPr>
          <a:lstStyle/>
          <a:p>
            <a:pPr marL="457200" indent="-457200">
              <a:spcBef>
                <a:spcPct val="20000"/>
              </a:spcBef>
              <a:buFont typeface="Arial" pitchFamily="34" charset="0"/>
              <a:buChar char="•"/>
              <a:defRPr/>
            </a:pPr>
            <a:r>
              <a:rPr lang="en-US" sz="2800" kern="0" dirty="0">
                <a:solidFill>
                  <a:srgbClr val="000000"/>
                </a:solidFill>
                <a:latin typeface="Arial"/>
              </a:rPr>
              <a:t>Pressure = Force / Area</a:t>
            </a:r>
          </a:p>
          <a:p>
            <a:pPr marL="457200" indent="-457200">
              <a:spcBef>
                <a:spcPct val="20000"/>
              </a:spcBef>
              <a:buFont typeface="Arial" pitchFamily="34" charset="0"/>
              <a:buChar char="•"/>
              <a:defRPr/>
            </a:pPr>
            <a:r>
              <a:rPr lang="en-US" sz="3200" b="1" kern="0" dirty="0">
                <a:solidFill>
                  <a:srgbClr val="000000"/>
                </a:solidFill>
                <a:latin typeface="Arial"/>
              </a:rPr>
              <a:t>P = F / A </a:t>
            </a:r>
          </a:p>
          <a:p>
            <a:pPr marL="457200" indent="-457200">
              <a:buFont typeface="Arial" pitchFamily="34" charset="0"/>
              <a:buChar char="•"/>
              <a:defRPr/>
            </a:pPr>
            <a:r>
              <a:rPr lang="en-US" sz="2800" dirty="0" smtClean="0">
                <a:latin typeface="Arial" pitchFamily="34" charset="0"/>
                <a:cs typeface="Arial" pitchFamily="34" charset="0"/>
              </a:rPr>
              <a:t>Pa = </a:t>
            </a:r>
            <a:r>
              <a:rPr lang="en-US" sz="2800" dirty="0">
                <a:latin typeface="Arial" pitchFamily="34" charset="0"/>
                <a:cs typeface="Arial" pitchFamily="34" charset="0"/>
              </a:rPr>
              <a:t>N / m</a:t>
            </a:r>
            <a:r>
              <a:rPr lang="en-US" sz="2800" baseline="30000" dirty="0">
                <a:latin typeface="Arial" pitchFamily="34" charset="0"/>
                <a:cs typeface="Arial" pitchFamily="34" charset="0"/>
              </a:rPr>
              <a:t>2</a:t>
            </a:r>
            <a:r>
              <a:rPr lang="en-US" sz="2800" dirty="0">
                <a:latin typeface="Arial" pitchFamily="34" charset="0"/>
                <a:cs typeface="Arial" pitchFamily="34" charset="0"/>
              </a:rPr>
              <a:t>  </a:t>
            </a:r>
            <a:r>
              <a:rPr lang="en-US" sz="2800" dirty="0" smtClean="0">
                <a:latin typeface="Arial" pitchFamily="34" charset="0"/>
                <a:cs typeface="Arial" pitchFamily="34" charset="0"/>
              </a:rPr>
              <a:t>unit Pascal</a:t>
            </a:r>
            <a:endParaRPr lang="en-GB" sz="2800" baseline="30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0"/>
            <a:ext cx="7772400" cy="1143000"/>
          </a:xfrm>
        </p:spPr>
        <p:txBody>
          <a:bodyPr/>
          <a:lstStyle/>
          <a:p>
            <a:pPr eaLnBrk="1" hangingPunct="1"/>
            <a:r>
              <a:rPr lang="en-GB" sz="3200" dirty="0" smtClean="0"/>
              <a:t>Exercise 1: words to use -</a:t>
            </a:r>
            <a:br>
              <a:rPr lang="en-GB" sz="3200" dirty="0" smtClean="0"/>
            </a:br>
            <a:r>
              <a:rPr lang="en-GB" sz="3200" dirty="0" smtClean="0"/>
              <a:t> surface area , weight , pressure, sink </a:t>
            </a:r>
          </a:p>
        </p:txBody>
      </p:sp>
      <p:sp>
        <p:nvSpPr>
          <p:cNvPr id="128003" name="Text Box 3"/>
          <p:cNvSpPr txBox="1">
            <a:spLocks noChangeArrowheads="1"/>
          </p:cNvSpPr>
          <p:nvPr/>
        </p:nvSpPr>
        <p:spPr bwMode="auto">
          <a:xfrm>
            <a:off x="0" y="1143000"/>
            <a:ext cx="8153400" cy="2682875"/>
          </a:xfrm>
          <a:prstGeom prst="rect">
            <a:avLst/>
          </a:prstGeom>
          <a:noFill/>
          <a:ln w="9525">
            <a:noFill/>
            <a:miter lim="800000"/>
            <a:headEnd/>
            <a:tailEnd/>
          </a:ln>
          <a:effectLst/>
        </p:spPr>
        <p:txBody>
          <a:bodyPr>
            <a:spAutoFit/>
          </a:bodyPr>
          <a:lstStyle/>
          <a:p>
            <a:pPr marL="457200" indent="-457200">
              <a:spcBef>
                <a:spcPct val="50000"/>
              </a:spcBef>
              <a:buFontTx/>
              <a:buAutoNum type="arabicPeriod"/>
            </a:pPr>
            <a:r>
              <a:rPr lang="en-GB" sz="2000">
                <a:latin typeface="Arial" charset="0"/>
              </a:rPr>
              <a:t>Why do tractors have such large wheels? </a:t>
            </a:r>
          </a:p>
          <a:p>
            <a:pPr marL="457200" indent="-457200">
              <a:spcBef>
                <a:spcPct val="50000"/>
              </a:spcBef>
              <a:buFontTx/>
              <a:buAutoNum type="arabicPeriod"/>
            </a:pPr>
            <a:endParaRPr lang="en-GB" sz="2000">
              <a:latin typeface="Arial" charset="0"/>
            </a:endParaRPr>
          </a:p>
          <a:p>
            <a:pPr marL="457200" indent="-457200">
              <a:spcBef>
                <a:spcPct val="50000"/>
              </a:spcBef>
              <a:buFontTx/>
              <a:buAutoNum type="arabicPeriod"/>
            </a:pPr>
            <a:endParaRPr lang="en-GB" sz="2000">
              <a:latin typeface="Arial" charset="0"/>
            </a:endParaRPr>
          </a:p>
          <a:p>
            <a:pPr marL="457200" indent="-457200">
              <a:spcBef>
                <a:spcPct val="50000"/>
              </a:spcBef>
              <a:buFontTx/>
              <a:buAutoNum type="arabicPeriod"/>
            </a:pPr>
            <a:endParaRPr lang="en-GB" sz="2000">
              <a:latin typeface="Arial" charset="0"/>
            </a:endParaRPr>
          </a:p>
          <a:p>
            <a:pPr marL="457200" indent="-457200">
              <a:spcBef>
                <a:spcPct val="50000"/>
              </a:spcBef>
              <a:buFontTx/>
              <a:buAutoNum type="arabicPeriod"/>
            </a:pPr>
            <a:r>
              <a:rPr lang="en-GB" sz="2000">
                <a:latin typeface="Arial" charset="0"/>
              </a:rPr>
              <a:t>Why do camels have such large feet?</a:t>
            </a:r>
          </a:p>
          <a:p>
            <a:pPr marL="457200" indent="-457200">
              <a:spcBef>
                <a:spcPct val="50000"/>
              </a:spcBef>
              <a:buFontTx/>
              <a:buAutoNum type="arabicPeriod"/>
            </a:pPr>
            <a:endParaRPr lang="en-GB" sz="2000">
              <a:latin typeface="Arial" charset="0"/>
            </a:endParaRPr>
          </a:p>
        </p:txBody>
      </p:sp>
      <p:sp>
        <p:nvSpPr>
          <p:cNvPr id="128004" name="Text Box 4"/>
          <p:cNvSpPr txBox="1">
            <a:spLocks noChangeArrowheads="1"/>
          </p:cNvSpPr>
          <p:nvPr/>
        </p:nvSpPr>
        <p:spPr bwMode="auto">
          <a:xfrm>
            <a:off x="457200" y="1447800"/>
            <a:ext cx="7315200" cy="1616075"/>
          </a:xfrm>
          <a:prstGeom prst="rect">
            <a:avLst/>
          </a:prstGeom>
          <a:noFill/>
          <a:ln w="9525">
            <a:noFill/>
            <a:miter lim="800000"/>
            <a:headEnd/>
            <a:tailEnd/>
          </a:ln>
          <a:effectLst/>
        </p:spPr>
        <p:txBody>
          <a:bodyPr>
            <a:spAutoFit/>
          </a:bodyPr>
          <a:lstStyle/>
          <a:p>
            <a:pPr>
              <a:spcBef>
                <a:spcPct val="50000"/>
              </a:spcBef>
            </a:pPr>
            <a:r>
              <a:rPr lang="en-GB" sz="2000" dirty="0">
                <a:solidFill>
                  <a:srgbClr val="669900"/>
                </a:solidFill>
                <a:latin typeface="Arial" charset="0"/>
              </a:rPr>
              <a:t>The large wheels have a large surface area in contact with the ground. Tractors have a large weight (force) and often have to work on soft ground like mud and soil. The large area of the tyres means that they put less pressure on the ground and they are therefore less likely to sink.</a:t>
            </a:r>
          </a:p>
        </p:txBody>
      </p:sp>
      <p:sp>
        <p:nvSpPr>
          <p:cNvPr id="128006" name="Text Box 6"/>
          <p:cNvSpPr txBox="1">
            <a:spLocks noChangeArrowheads="1"/>
          </p:cNvSpPr>
          <p:nvPr/>
        </p:nvSpPr>
        <p:spPr bwMode="auto">
          <a:xfrm>
            <a:off x="457200" y="3429000"/>
            <a:ext cx="3352800" cy="2530475"/>
          </a:xfrm>
          <a:prstGeom prst="rect">
            <a:avLst/>
          </a:prstGeom>
          <a:noFill/>
          <a:ln w="9525">
            <a:noFill/>
            <a:miter lim="800000"/>
            <a:headEnd/>
            <a:tailEnd/>
          </a:ln>
          <a:effectLst/>
        </p:spPr>
        <p:txBody>
          <a:bodyPr>
            <a:spAutoFit/>
          </a:bodyPr>
          <a:lstStyle/>
          <a:p>
            <a:pPr>
              <a:spcBef>
                <a:spcPct val="50000"/>
              </a:spcBef>
            </a:pPr>
            <a:r>
              <a:rPr lang="en-GB" sz="2000" dirty="0">
                <a:solidFill>
                  <a:srgbClr val="669900"/>
                </a:solidFill>
                <a:latin typeface="Arial" charset="0"/>
              </a:rPr>
              <a:t>Camels are often found in deserts. The camels have a large weight (force) The large surface area of their feet on the ground means that they put less pressure on the sand and are less likely to sink into the sand.</a:t>
            </a:r>
          </a:p>
        </p:txBody>
      </p:sp>
      <p:sp>
        <p:nvSpPr>
          <p:cNvPr id="7174" name="Rectangle 9"/>
          <p:cNvSpPr>
            <a:spLocks noChangeArrowheads="1"/>
          </p:cNvSpPr>
          <p:nvPr/>
        </p:nvSpPr>
        <p:spPr bwMode="auto">
          <a:xfrm>
            <a:off x="3538538" y="2767013"/>
            <a:ext cx="9144000" cy="0"/>
          </a:xfrm>
          <a:prstGeom prst="rect">
            <a:avLst/>
          </a:prstGeom>
          <a:noFill/>
          <a:ln w="9525">
            <a:noFill/>
            <a:miter lim="800000"/>
            <a:headEnd/>
            <a:tailEnd/>
          </a:ln>
          <a:effectLst/>
        </p:spPr>
        <p:txBody>
          <a:bodyPr>
            <a:spAutoFit/>
          </a:bodyPr>
          <a:lstStyle/>
          <a:p>
            <a:endParaRPr lang="en-US"/>
          </a:p>
        </p:txBody>
      </p:sp>
      <p:pic>
        <p:nvPicPr>
          <p:cNvPr id="128008" name="Picture 8" descr="070_111"/>
          <p:cNvPicPr>
            <a:picLocks noChangeAspect="1" noChangeArrowheads="1"/>
          </p:cNvPicPr>
          <p:nvPr/>
        </p:nvPicPr>
        <p:blipFill>
          <a:blip r:embed="rId2" cstate="print"/>
          <a:srcRect/>
          <a:stretch>
            <a:fillRect/>
          </a:stretch>
        </p:blipFill>
        <p:spPr bwMode="auto">
          <a:xfrm>
            <a:off x="3886200" y="3505200"/>
            <a:ext cx="3819525" cy="2446338"/>
          </a:xfrm>
          <a:prstGeom prst="rect">
            <a:avLst/>
          </a:prstGeom>
          <a:noFill/>
          <a:ln w="9525">
            <a:solidFill>
              <a:schemeClr val="tx2"/>
            </a:solidFill>
            <a:miter lim="800000"/>
            <a:headEnd/>
            <a:tailEnd/>
          </a:ln>
          <a:effectLst>
            <a:outerShdw dist="107763" dir="18900000" algn="ctr" rotWithShape="0">
              <a:srgbClr val="808080"/>
            </a:outerShdw>
          </a:effectLst>
        </p:spPr>
      </p:pic>
      <p:sp>
        <p:nvSpPr>
          <p:cNvPr id="128010" name="Text Box 10"/>
          <p:cNvSpPr txBox="1">
            <a:spLocks noChangeArrowheads="1"/>
          </p:cNvSpPr>
          <p:nvPr/>
        </p:nvSpPr>
        <p:spPr bwMode="auto">
          <a:xfrm>
            <a:off x="4267200" y="5943600"/>
            <a:ext cx="3429000" cy="396875"/>
          </a:xfrm>
          <a:prstGeom prst="rect">
            <a:avLst/>
          </a:prstGeom>
          <a:noFill/>
          <a:ln w="9525">
            <a:noFill/>
            <a:miter lim="800000"/>
            <a:headEnd/>
            <a:tailEnd/>
          </a:ln>
          <a:effectLst/>
        </p:spPr>
        <p:txBody>
          <a:bodyPr>
            <a:spAutoFit/>
          </a:bodyPr>
          <a:lstStyle/>
          <a:p>
            <a:pPr>
              <a:spcBef>
                <a:spcPct val="50000"/>
              </a:spcBef>
            </a:pPr>
            <a:r>
              <a:rPr lang="en-GB" sz="2000" i="1" dirty="0">
                <a:latin typeface="Arial" charset="0"/>
              </a:rPr>
              <a:t>Camels have large feet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28003"/>
                                        </p:tgtEl>
                                        <p:attrNameLst>
                                          <p:attrName>style.visibility</p:attrName>
                                        </p:attrNameLst>
                                      </p:cBhvr>
                                      <p:to>
                                        <p:strVal val="visible"/>
                                      </p:to>
                                    </p:set>
                                    <p:anim calcmode="lin" valueType="num">
                                      <p:cBhvr additive="base">
                                        <p:cTn id="7" dur="500" fill="hold"/>
                                        <p:tgtEl>
                                          <p:spTgt spid="128003"/>
                                        </p:tgtEl>
                                        <p:attrNameLst>
                                          <p:attrName>ppt_x</p:attrName>
                                        </p:attrNameLst>
                                      </p:cBhvr>
                                      <p:tavLst>
                                        <p:tav tm="0">
                                          <p:val>
                                            <p:strVal val="#ppt_x"/>
                                          </p:val>
                                        </p:tav>
                                        <p:tav tm="100000">
                                          <p:val>
                                            <p:strVal val="#ppt_x"/>
                                          </p:val>
                                        </p:tav>
                                      </p:tavLst>
                                    </p:anim>
                                    <p:anim calcmode="lin" valueType="num">
                                      <p:cBhvr additive="base">
                                        <p:cTn id="8" dur="500" fill="hold"/>
                                        <p:tgtEl>
                                          <p:spTgt spid="12800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28004">
                                            <p:txEl>
                                              <p:pRg st="0" end="0"/>
                                            </p:txEl>
                                          </p:spTgt>
                                        </p:tgtEl>
                                        <p:attrNameLst>
                                          <p:attrName>style.visibility</p:attrName>
                                        </p:attrNameLst>
                                      </p:cBhvr>
                                      <p:to>
                                        <p:strVal val="visible"/>
                                      </p:to>
                                    </p:set>
                                    <p:anim calcmode="lin" valueType="num">
                                      <p:cBhvr additive="base">
                                        <p:cTn id="13" dur="1000" fill="hold"/>
                                        <p:tgtEl>
                                          <p:spTgt spid="128004">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2800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8006"/>
                                        </p:tgtEl>
                                        <p:attrNameLst>
                                          <p:attrName>style.visibility</p:attrName>
                                        </p:attrNameLst>
                                      </p:cBhvr>
                                      <p:to>
                                        <p:strVal val="visible"/>
                                      </p:to>
                                    </p:set>
                                    <p:anim calcmode="lin" valueType="num">
                                      <p:cBhvr additive="base">
                                        <p:cTn id="19" dur="1000" fill="hold"/>
                                        <p:tgtEl>
                                          <p:spTgt spid="128006"/>
                                        </p:tgtEl>
                                        <p:attrNameLst>
                                          <p:attrName>ppt_x</p:attrName>
                                        </p:attrNameLst>
                                      </p:cBhvr>
                                      <p:tavLst>
                                        <p:tav tm="0">
                                          <p:val>
                                            <p:strVal val="#ppt_x"/>
                                          </p:val>
                                        </p:tav>
                                        <p:tav tm="100000">
                                          <p:val>
                                            <p:strVal val="#ppt_x"/>
                                          </p:val>
                                        </p:tav>
                                      </p:tavLst>
                                    </p:anim>
                                    <p:anim calcmode="lin" valueType="num">
                                      <p:cBhvr additive="base">
                                        <p:cTn id="20" dur="1000" fill="hold"/>
                                        <p:tgtEl>
                                          <p:spTgt spid="12800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nodeType="clickEffect">
                                  <p:stCondLst>
                                    <p:cond delay="0"/>
                                  </p:stCondLst>
                                  <p:childTnLst>
                                    <p:set>
                                      <p:cBhvr>
                                        <p:cTn id="24" dur="1" fill="hold">
                                          <p:stCondLst>
                                            <p:cond delay="0"/>
                                          </p:stCondLst>
                                        </p:cTn>
                                        <p:tgtEl>
                                          <p:spTgt spid="128008"/>
                                        </p:tgtEl>
                                        <p:attrNameLst>
                                          <p:attrName>style.visibility</p:attrName>
                                        </p:attrNameLst>
                                      </p:cBhvr>
                                      <p:to>
                                        <p:strVal val="visible"/>
                                      </p:to>
                                    </p:set>
                                    <p:animEffect transition="in" filter="checkerboard(across)">
                                      <p:cBhvr>
                                        <p:cTn id="25" dur="1000"/>
                                        <p:tgtEl>
                                          <p:spTgt spid="128008"/>
                                        </p:tgtEl>
                                      </p:cBhvr>
                                    </p:animEffect>
                                  </p:childTnLst>
                                </p:cTn>
                              </p:par>
                            </p:childTnLst>
                          </p:cTn>
                        </p:par>
                        <p:par>
                          <p:cTn id="26" fill="hold" nodeType="afterGroup">
                            <p:stCondLst>
                              <p:cond delay="1000"/>
                            </p:stCondLst>
                            <p:childTnLst>
                              <p:par>
                                <p:cTn id="27" presetID="8" presetClass="entr" presetSubtype="16" fill="hold" grpId="0" nodeType="afterEffect">
                                  <p:stCondLst>
                                    <p:cond delay="0"/>
                                  </p:stCondLst>
                                  <p:childTnLst>
                                    <p:set>
                                      <p:cBhvr>
                                        <p:cTn id="28" dur="1" fill="hold">
                                          <p:stCondLst>
                                            <p:cond delay="0"/>
                                          </p:stCondLst>
                                        </p:cTn>
                                        <p:tgtEl>
                                          <p:spTgt spid="128010"/>
                                        </p:tgtEl>
                                        <p:attrNameLst>
                                          <p:attrName>style.visibility</p:attrName>
                                        </p:attrNameLst>
                                      </p:cBhvr>
                                      <p:to>
                                        <p:strVal val="visible"/>
                                      </p:to>
                                    </p:set>
                                    <p:animEffect transition="in" filter="diamond(in)">
                                      <p:cBhvr>
                                        <p:cTn id="29" dur="2000"/>
                                        <p:tgtEl>
                                          <p:spTgt spid="1280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autoUpdateAnimBg="0"/>
      <p:bldP spid="128004" grpId="0" build="allAtOnce" autoUpdateAnimBg="0"/>
      <p:bldP spid="128006" grpId="0" autoUpdateAnimBg="0"/>
      <p:bldP spid="128010"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2400" y="152400"/>
            <a:ext cx="7772400" cy="1143000"/>
          </a:xfrm>
        </p:spPr>
        <p:txBody>
          <a:bodyPr/>
          <a:lstStyle/>
          <a:p>
            <a:pPr eaLnBrk="1" hangingPunct="1"/>
            <a:r>
              <a:rPr lang="en-GB" sz="3200" smtClean="0"/>
              <a:t>Exercise 2: Pressure </a:t>
            </a:r>
          </a:p>
        </p:txBody>
      </p:sp>
      <p:sp>
        <p:nvSpPr>
          <p:cNvPr id="123907" name="Text Box 3"/>
          <p:cNvSpPr txBox="1">
            <a:spLocks noChangeArrowheads="1"/>
          </p:cNvSpPr>
          <p:nvPr/>
        </p:nvSpPr>
        <p:spPr bwMode="auto">
          <a:xfrm>
            <a:off x="381000" y="1295400"/>
            <a:ext cx="7391400" cy="3387725"/>
          </a:xfrm>
          <a:prstGeom prst="rect">
            <a:avLst/>
          </a:prstGeom>
          <a:solidFill>
            <a:srgbClr val="FFFFCC"/>
          </a:solidFill>
          <a:ln w="9525">
            <a:solidFill>
              <a:schemeClr val="tx2"/>
            </a:solidFill>
            <a:miter lim="800000"/>
            <a:headEnd/>
            <a:tailEnd/>
          </a:ln>
          <a:effectLst/>
        </p:spPr>
        <p:txBody>
          <a:bodyPr>
            <a:spAutoFit/>
          </a:bodyPr>
          <a:lstStyle/>
          <a:p>
            <a:pPr>
              <a:spcBef>
                <a:spcPct val="50000"/>
              </a:spcBef>
            </a:pPr>
            <a:r>
              <a:rPr lang="en-GB" dirty="0">
                <a:latin typeface="Arial" charset="0"/>
              </a:rPr>
              <a:t>Pressure tells us over what sort of area a _____ is acting. Pressure depends upon two factors: the force that is being applied and the ____ over which the force is acting.</a:t>
            </a:r>
          </a:p>
          <a:p>
            <a:pPr>
              <a:spcBef>
                <a:spcPct val="50000"/>
              </a:spcBef>
            </a:pPr>
            <a:r>
              <a:rPr lang="en-GB" dirty="0">
                <a:latin typeface="Arial" charset="0"/>
              </a:rPr>
              <a:t>The larger the force, the greater the ________. The ______ the force, the lower the pressure.</a:t>
            </a:r>
          </a:p>
          <a:p>
            <a:pPr>
              <a:spcBef>
                <a:spcPct val="50000"/>
              </a:spcBef>
            </a:pPr>
            <a:r>
              <a:rPr lang="en-GB" dirty="0">
                <a:latin typeface="Arial" charset="0"/>
              </a:rPr>
              <a:t>The smaller the area, the _______ the pressure. The larger the area, the smaller the pressure. </a:t>
            </a:r>
          </a:p>
        </p:txBody>
      </p:sp>
      <p:sp>
        <p:nvSpPr>
          <p:cNvPr id="123908" name="Text Box 4"/>
          <p:cNvSpPr txBox="1">
            <a:spLocks noChangeArrowheads="1"/>
          </p:cNvSpPr>
          <p:nvPr/>
        </p:nvSpPr>
        <p:spPr bwMode="auto">
          <a:xfrm>
            <a:off x="381000" y="5257800"/>
            <a:ext cx="7391400" cy="466725"/>
          </a:xfrm>
          <a:prstGeom prst="rect">
            <a:avLst/>
          </a:prstGeom>
          <a:solidFill>
            <a:srgbClr val="669900"/>
          </a:solidFill>
          <a:ln w="9525">
            <a:solidFill>
              <a:schemeClr val="tx2"/>
            </a:solidFill>
            <a:miter lim="800000"/>
            <a:headEnd/>
            <a:tailEnd/>
          </a:ln>
          <a:effectLst/>
        </p:spPr>
        <p:txBody>
          <a:bodyPr>
            <a:spAutoFit/>
          </a:bodyPr>
          <a:lstStyle/>
          <a:p>
            <a:pPr algn="ctr">
              <a:spcBef>
                <a:spcPct val="50000"/>
              </a:spcBef>
            </a:pPr>
            <a:r>
              <a:rPr lang="en-GB">
                <a:solidFill>
                  <a:srgbClr val="FFFFFF"/>
                </a:solidFill>
                <a:latin typeface="Arial" charset="0"/>
              </a:rPr>
              <a:t>greater      area      pressure      force      smaller</a:t>
            </a:r>
          </a:p>
        </p:txBody>
      </p:sp>
      <p:sp>
        <p:nvSpPr>
          <p:cNvPr id="123909" name="Text Box 5"/>
          <p:cNvSpPr txBox="1">
            <a:spLocks noChangeArrowheads="1"/>
          </p:cNvSpPr>
          <p:nvPr/>
        </p:nvSpPr>
        <p:spPr bwMode="auto">
          <a:xfrm>
            <a:off x="6096000" y="1295400"/>
            <a:ext cx="2438400" cy="457200"/>
          </a:xfrm>
          <a:prstGeom prst="rect">
            <a:avLst/>
          </a:prstGeom>
          <a:noFill/>
          <a:ln w="9525">
            <a:noFill/>
            <a:miter lim="800000"/>
            <a:headEnd/>
            <a:tailEnd/>
          </a:ln>
          <a:effectLst/>
        </p:spPr>
        <p:txBody>
          <a:bodyPr>
            <a:spAutoFit/>
          </a:bodyPr>
          <a:lstStyle/>
          <a:p>
            <a:pPr>
              <a:spcBef>
                <a:spcPct val="50000"/>
              </a:spcBef>
            </a:pPr>
            <a:r>
              <a:rPr lang="en-GB">
                <a:solidFill>
                  <a:schemeClr val="accent2"/>
                </a:solidFill>
                <a:latin typeface="Arial" charset="0"/>
              </a:rPr>
              <a:t>force</a:t>
            </a:r>
          </a:p>
        </p:txBody>
      </p:sp>
      <p:sp>
        <p:nvSpPr>
          <p:cNvPr id="123910" name="Text Box 6"/>
          <p:cNvSpPr txBox="1">
            <a:spLocks noChangeArrowheads="1"/>
          </p:cNvSpPr>
          <p:nvPr/>
        </p:nvSpPr>
        <p:spPr bwMode="auto">
          <a:xfrm>
            <a:off x="4343400" y="2057400"/>
            <a:ext cx="1752600" cy="457200"/>
          </a:xfrm>
          <a:prstGeom prst="rect">
            <a:avLst/>
          </a:prstGeom>
          <a:noFill/>
          <a:ln w="9525">
            <a:noFill/>
            <a:miter lim="800000"/>
            <a:headEnd/>
            <a:tailEnd/>
          </a:ln>
          <a:effectLst/>
        </p:spPr>
        <p:txBody>
          <a:bodyPr>
            <a:spAutoFit/>
          </a:bodyPr>
          <a:lstStyle/>
          <a:p>
            <a:pPr>
              <a:spcBef>
                <a:spcPct val="50000"/>
              </a:spcBef>
            </a:pPr>
            <a:r>
              <a:rPr lang="en-GB">
                <a:solidFill>
                  <a:schemeClr val="accent2"/>
                </a:solidFill>
                <a:latin typeface="Arial" charset="0"/>
              </a:rPr>
              <a:t>area</a:t>
            </a:r>
          </a:p>
        </p:txBody>
      </p:sp>
      <p:sp>
        <p:nvSpPr>
          <p:cNvPr id="123911" name="Text Box 7"/>
          <p:cNvSpPr txBox="1">
            <a:spLocks noChangeArrowheads="1"/>
          </p:cNvSpPr>
          <p:nvPr/>
        </p:nvSpPr>
        <p:spPr bwMode="auto">
          <a:xfrm>
            <a:off x="5334000" y="2971800"/>
            <a:ext cx="1752600" cy="457200"/>
          </a:xfrm>
          <a:prstGeom prst="rect">
            <a:avLst/>
          </a:prstGeom>
          <a:noFill/>
          <a:ln w="9525">
            <a:noFill/>
            <a:miter lim="800000"/>
            <a:headEnd/>
            <a:tailEnd/>
          </a:ln>
          <a:effectLst/>
        </p:spPr>
        <p:txBody>
          <a:bodyPr>
            <a:spAutoFit/>
          </a:bodyPr>
          <a:lstStyle/>
          <a:p>
            <a:pPr>
              <a:spcBef>
                <a:spcPct val="50000"/>
              </a:spcBef>
            </a:pPr>
            <a:r>
              <a:rPr lang="en-GB">
                <a:solidFill>
                  <a:schemeClr val="accent2"/>
                </a:solidFill>
                <a:latin typeface="Arial" charset="0"/>
              </a:rPr>
              <a:t>pressure</a:t>
            </a:r>
          </a:p>
        </p:txBody>
      </p:sp>
      <p:sp>
        <p:nvSpPr>
          <p:cNvPr id="123912" name="Text Box 8"/>
          <p:cNvSpPr txBox="1">
            <a:spLocks noChangeArrowheads="1"/>
          </p:cNvSpPr>
          <p:nvPr/>
        </p:nvSpPr>
        <p:spPr bwMode="auto">
          <a:xfrm>
            <a:off x="381000" y="3352800"/>
            <a:ext cx="2286000" cy="457200"/>
          </a:xfrm>
          <a:prstGeom prst="rect">
            <a:avLst/>
          </a:prstGeom>
          <a:noFill/>
          <a:ln w="9525">
            <a:noFill/>
            <a:miter lim="800000"/>
            <a:headEnd/>
            <a:tailEnd/>
          </a:ln>
          <a:effectLst/>
        </p:spPr>
        <p:txBody>
          <a:bodyPr>
            <a:spAutoFit/>
          </a:bodyPr>
          <a:lstStyle/>
          <a:p>
            <a:pPr>
              <a:spcBef>
                <a:spcPct val="50000"/>
              </a:spcBef>
            </a:pPr>
            <a:r>
              <a:rPr lang="en-GB">
                <a:solidFill>
                  <a:schemeClr val="accent2"/>
                </a:solidFill>
                <a:latin typeface="Arial" charset="0"/>
              </a:rPr>
              <a:t>smaller</a:t>
            </a:r>
          </a:p>
        </p:txBody>
      </p:sp>
      <p:sp>
        <p:nvSpPr>
          <p:cNvPr id="123913" name="Text Box 9"/>
          <p:cNvSpPr txBox="1">
            <a:spLocks noChangeArrowheads="1"/>
          </p:cNvSpPr>
          <p:nvPr/>
        </p:nvSpPr>
        <p:spPr bwMode="auto">
          <a:xfrm>
            <a:off x="3962400" y="3886200"/>
            <a:ext cx="2209800" cy="457200"/>
          </a:xfrm>
          <a:prstGeom prst="rect">
            <a:avLst/>
          </a:prstGeom>
          <a:noFill/>
          <a:ln w="9525">
            <a:noFill/>
            <a:miter lim="800000"/>
            <a:headEnd/>
            <a:tailEnd/>
          </a:ln>
          <a:effectLst/>
        </p:spPr>
        <p:txBody>
          <a:bodyPr>
            <a:spAutoFit/>
          </a:bodyPr>
          <a:lstStyle/>
          <a:p>
            <a:pPr>
              <a:spcBef>
                <a:spcPct val="50000"/>
              </a:spcBef>
            </a:pPr>
            <a:r>
              <a:rPr lang="en-GB">
                <a:solidFill>
                  <a:schemeClr val="accent2"/>
                </a:solidFill>
                <a:latin typeface="Arial" charset="0"/>
              </a:rPr>
              <a:t>greater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23907"/>
                                        </p:tgtEl>
                                        <p:attrNameLst>
                                          <p:attrName>style.visibility</p:attrName>
                                        </p:attrNameLst>
                                      </p:cBhvr>
                                      <p:to>
                                        <p:strVal val="visible"/>
                                      </p:to>
                                    </p:set>
                                    <p:animEffect transition="in" filter="checkerboard(across)">
                                      <p:cBhvr>
                                        <p:cTn id="7" dur="500"/>
                                        <p:tgtEl>
                                          <p:spTgt spid="123907"/>
                                        </p:tgtEl>
                                      </p:cBhvr>
                                    </p:animEffect>
                                  </p:childTnLst>
                                </p:cTn>
                              </p:par>
                            </p:childTnLst>
                          </p:cTn>
                        </p:par>
                        <p:par>
                          <p:cTn id="8" fill="hold" nodeType="afterGroup">
                            <p:stCondLst>
                              <p:cond delay="500"/>
                            </p:stCondLst>
                            <p:childTnLst>
                              <p:par>
                                <p:cTn id="9" presetID="7" presetClass="entr" presetSubtype="4" fill="hold" grpId="0" nodeType="afterEffect">
                                  <p:stCondLst>
                                    <p:cond delay="0"/>
                                  </p:stCondLst>
                                  <p:childTnLst>
                                    <p:set>
                                      <p:cBhvr>
                                        <p:cTn id="10" dur="1" fill="hold">
                                          <p:stCondLst>
                                            <p:cond delay="0"/>
                                          </p:stCondLst>
                                        </p:cTn>
                                        <p:tgtEl>
                                          <p:spTgt spid="123908"/>
                                        </p:tgtEl>
                                        <p:attrNameLst>
                                          <p:attrName>style.visibility</p:attrName>
                                        </p:attrNameLst>
                                      </p:cBhvr>
                                      <p:to>
                                        <p:strVal val="visible"/>
                                      </p:to>
                                    </p:set>
                                    <p:anim calcmode="lin" valueType="num">
                                      <p:cBhvr additive="base">
                                        <p:cTn id="11" dur="5000" fill="hold"/>
                                        <p:tgtEl>
                                          <p:spTgt spid="123908"/>
                                        </p:tgtEl>
                                        <p:attrNameLst>
                                          <p:attrName>ppt_x</p:attrName>
                                        </p:attrNameLst>
                                      </p:cBhvr>
                                      <p:tavLst>
                                        <p:tav tm="0">
                                          <p:val>
                                            <p:strVal val="#ppt_x"/>
                                          </p:val>
                                        </p:tav>
                                        <p:tav tm="100000">
                                          <p:val>
                                            <p:strVal val="#ppt_x"/>
                                          </p:val>
                                        </p:tav>
                                      </p:tavLst>
                                    </p:anim>
                                    <p:anim calcmode="lin" valueType="num">
                                      <p:cBhvr additive="base">
                                        <p:cTn id="12" dur="5000" fill="hold"/>
                                        <p:tgtEl>
                                          <p:spTgt spid="123908"/>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grpId="0" nodeType="clickEffect">
                                  <p:stCondLst>
                                    <p:cond delay="0"/>
                                  </p:stCondLst>
                                  <p:iterate type="lt">
                                    <p:tmPct val="100000"/>
                                  </p:iterate>
                                  <p:childTnLst>
                                    <p:set>
                                      <p:cBhvr>
                                        <p:cTn id="16" dur="1" fill="hold">
                                          <p:stCondLst>
                                            <p:cond delay="0"/>
                                          </p:stCondLst>
                                        </p:cTn>
                                        <p:tgtEl>
                                          <p:spTgt spid="123909"/>
                                        </p:tgtEl>
                                        <p:attrNameLst>
                                          <p:attrName>style.visibility</p:attrName>
                                        </p:attrNameLst>
                                      </p:cBhvr>
                                      <p:to>
                                        <p:strVal val="visible"/>
                                      </p:to>
                                    </p:set>
                                    <p:anim calcmode="lin" valueType="num">
                                      <p:cBhvr>
                                        <p:cTn id="17" dur="75" fill="hold"/>
                                        <p:tgtEl>
                                          <p:spTgt spid="123909"/>
                                        </p:tgtEl>
                                        <p:attrNameLst>
                                          <p:attrName>ppt_w</p:attrName>
                                        </p:attrNameLst>
                                      </p:cBhvr>
                                      <p:tavLst>
                                        <p:tav tm="0">
                                          <p:val>
                                            <p:fltVal val="0"/>
                                          </p:val>
                                        </p:tav>
                                        <p:tav tm="100000">
                                          <p:val>
                                            <p:strVal val="#ppt_w"/>
                                          </p:val>
                                        </p:tav>
                                      </p:tavLst>
                                    </p:anim>
                                    <p:anim calcmode="lin" valueType="num">
                                      <p:cBhvr>
                                        <p:cTn id="18" dur="75" fill="hold"/>
                                        <p:tgtEl>
                                          <p:spTgt spid="123909"/>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grpId="0" nodeType="clickEffect">
                                  <p:stCondLst>
                                    <p:cond delay="0"/>
                                  </p:stCondLst>
                                  <p:iterate type="lt">
                                    <p:tmPct val="100000"/>
                                  </p:iterate>
                                  <p:childTnLst>
                                    <p:set>
                                      <p:cBhvr>
                                        <p:cTn id="22" dur="1" fill="hold">
                                          <p:stCondLst>
                                            <p:cond delay="0"/>
                                          </p:stCondLst>
                                        </p:cTn>
                                        <p:tgtEl>
                                          <p:spTgt spid="123910"/>
                                        </p:tgtEl>
                                        <p:attrNameLst>
                                          <p:attrName>style.visibility</p:attrName>
                                        </p:attrNameLst>
                                      </p:cBhvr>
                                      <p:to>
                                        <p:strVal val="visible"/>
                                      </p:to>
                                    </p:set>
                                    <p:anim calcmode="lin" valueType="num">
                                      <p:cBhvr>
                                        <p:cTn id="23" dur="75" fill="hold"/>
                                        <p:tgtEl>
                                          <p:spTgt spid="123910"/>
                                        </p:tgtEl>
                                        <p:attrNameLst>
                                          <p:attrName>ppt_w</p:attrName>
                                        </p:attrNameLst>
                                      </p:cBhvr>
                                      <p:tavLst>
                                        <p:tav tm="0">
                                          <p:val>
                                            <p:fltVal val="0"/>
                                          </p:val>
                                        </p:tav>
                                        <p:tav tm="100000">
                                          <p:val>
                                            <p:strVal val="#ppt_w"/>
                                          </p:val>
                                        </p:tav>
                                      </p:tavLst>
                                    </p:anim>
                                    <p:anim calcmode="lin" valueType="num">
                                      <p:cBhvr>
                                        <p:cTn id="24" dur="75" fill="hold"/>
                                        <p:tgtEl>
                                          <p:spTgt spid="123910"/>
                                        </p:tgtEl>
                                        <p:attrNameLst>
                                          <p:attrName>ppt_h</p:attrName>
                                        </p:attrNameLst>
                                      </p:cBhvr>
                                      <p:tavLst>
                                        <p:tav tm="0">
                                          <p:val>
                                            <p:fltVal val="0"/>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3" presetClass="entr" presetSubtype="16" fill="hold" grpId="0" nodeType="clickEffect">
                                  <p:stCondLst>
                                    <p:cond delay="0"/>
                                  </p:stCondLst>
                                  <p:iterate type="lt">
                                    <p:tmPct val="100000"/>
                                  </p:iterate>
                                  <p:childTnLst>
                                    <p:set>
                                      <p:cBhvr>
                                        <p:cTn id="28" dur="1" fill="hold">
                                          <p:stCondLst>
                                            <p:cond delay="0"/>
                                          </p:stCondLst>
                                        </p:cTn>
                                        <p:tgtEl>
                                          <p:spTgt spid="123911"/>
                                        </p:tgtEl>
                                        <p:attrNameLst>
                                          <p:attrName>style.visibility</p:attrName>
                                        </p:attrNameLst>
                                      </p:cBhvr>
                                      <p:to>
                                        <p:strVal val="visible"/>
                                      </p:to>
                                    </p:set>
                                    <p:anim calcmode="lin" valueType="num">
                                      <p:cBhvr>
                                        <p:cTn id="29" dur="75" fill="hold"/>
                                        <p:tgtEl>
                                          <p:spTgt spid="123911"/>
                                        </p:tgtEl>
                                        <p:attrNameLst>
                                          <p:attrName>ppt_w</p:attrName>
                                        </p:attrNameLst>
                                      </p:cBhvr>
                                      <p:tavLst>
                                        <p:tav tm="0">
                                          <p:val>
                                            <p:fltVal val="0"/>
                                          </p:val>
                                        </p:tav>
                                        <p:tav tm="100000">
                                          <p:val>
                                            <p:strVal val="#ppt_w"/>
                                          </p:val>
                                        </p:tav>
                                      </p:tavLst>
                                    </p:anim>
                                    <p:anim calcmode="lin" valueType="num">
                                      <p:cBhvr>
                                        <p:cTn id="30" dur="75" fill="hold"/>
                                        <p:tgtEl>
                                          <p:spTgt spid="123911"/>
                                        </p:tgtEl>
                                        <p:attrNameLst>
                                          <p:attrName>ppt_h</p:attrName>
                                        </p:attrNameLst>
                                      </p:cBhvr>
                                      <p:tavLst>
                                        <p:tav tm="0">
                                          <p:val>
                                            <p:fltVal val="0"/>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3" presetClass="entr" presetSubtype="16" fill="hold" grpId="0" nodeType="clickEffect">
                                  <p:stCondLst>
                                    <p:cond delay="0"/>
                                  </p:stCondLst>
                                  <p:iterate type="lt">
                                    <p:tmPct val="100000"/>
                                  </p:iterate>
                                  <p:childTnLst>
                                    <p:set>
                                      <p:cBhvr>
                                        <p:cTn id="34" dur="1" fill="hold">
                                          <p:stCondLst>
                                            <p:cond delay="0"/>
                                          </p:stCondLst>
                                        </p:cTn>
                                        <p:tgtEl>
                                          <p:spTgt spid="123912"/>
                                        </p:tgtEl>
                                        <p:attrNameLst>
                                          <p:attrName>style.visibility</p:attrName>
                                        </p:attrNameLst>
                                      </p:cBhvr>
                                      <p:to>
                                        <p:strVal val="visible"/>
                                      </p:to>
                                    </p:set>
                                    <p:anim calcmode="lin" valueType="num">
                                      <p:cBhvr>
                                        <p:cTn id="35" dur="75" fill="hold"/>
                                        <p:tgtEl>
                                          <p:spTgt spid="123912"/>
                                        </p:tgtEl>
                                        <p:attrNameLst>
                                          <p:attrName>ppt_w</p:attrName>
                                        </p:attrNameLst>
                                      </p:cBhvr>
                                      <p:tavLst>
                                        <p:tav tm="0">
                                          <p:val>
                                            <p:fltVal val="0"/>
                                          </p:val>
                                        </p:tav>
                                        <p:tav tm="100000">
                                          <p:val>
                                            <p:strVal val="#ppt_w"/>
                                          </p:val>
                                        </p:tav>
                                      </p:tavLst>
                                    </p:anim>
                                    <p:anim calcmode="lin" valueType="num">
                                      <p:cBhvr>
                                        <p:cTn id="36" dur="75" fill="hold"/>
                                        <p:tgtEl>
                                          <p:spTgt spid="123912"/>
                                        </p:tgtEl>
                                        <p:attrNameLst>
                                          <p:attrName>ppt_h</p:attrName>
                                        </p:attrNameLst>
                                      </p:cBhvr>
                                      <p:tavLst>
                                        <p:tav tm="0">
                                          <p:val>
                                            <p:fltVal val="0"/>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3" presetClass="entr" presetSubtype="16" fill="hold" grpId="0" nodeType="clickEffect">
                                  <p:stCondLst>
                                    <p:cond delay="0"/>
                                  </p:stCondLst>
                                  <p:iterate type="lt">
                                    <p:tmPct val="100000"/>
                                  </p:iterate>
                                  <p:childTnLst>
                                    <p:set>
                                      <p:cBhvr>
                                        <p:cTn id="40" dur="1" fill="hold">
                                          <p:stCondLst>
                                            <p:cond delay="0"/>
                                          </p:stCondLst>
                                        </p:cTn>
                                        <p:tgtEl>
                                          <p:spTgt spid="123913"/>
                                        </p:tgtEl>
                                        <p:attrNameLst>
                                          <p:attrName>style.visibility</p:attrName>
                                        </p:attrNameLst>
                                      </p:cBhvr>
                                      <p:to>
                                        <p:strVal val="visible"/>
                                      </p:to>
                                    </p:set>
                                    <p:anim calcmode="lin" valueType="num">
                                      <p:cBhvr>
                                        <p:cTn id="41" dur="75" fill="hold"/>
                                        <p:tgtEl>
                                          <p:spTgt spid="123913"/>
                                        </p:tgtEl>
                                        <p:attrNameLst>
                                          <p:attrName>ppt_w</p:attrName>
                                        </p:attrNameLst>
                                      </p:cBhvr>
                                      <p:tavLst>
                                        <p:tav tm="0">
                                          <p:val>
                                            <p:fltVal val="0"/>
                                          </p:val>
                                        </p:tav>
                                        <p:tav tm="100000">
                                          <p:val>
                                            <p:strVal val="#ppt_w"/>
                                          </p:val>
                                        </p:tav>
                                      </p:tavLst>
                                    </p:anim>
                                    <p:anim calcmode="lin" valueType="num">
                                      <p:cBhvr>
                                        <p:cTn id="42" dur="75" fill="hold"/>
                                        <p:tgtEl>
                                          <p:spTgt spid="1239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animBg="1" autoUpdateAnimBg="0"/>
      <p:bldP spid="123908" grpId="0" animBg="1" autoUpdateAnimBg="0"/>
      <p:bldP spid="123909" grpId="0" autoUpdateAnimBg="0"/>
      <p:bldP spid="123910" grpId="0" autoUpdateAnimBg="0"/>
      <p:bldP spid="123911" grpId="0" autoUpdateAnimBg="0"/>
      <p:bldP spid="123912" grpId="0" autoUpdateAnimBg="0"/>
      <p:bldP spid="123913"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152400"/>
            <a:ext cx="7772400" cy="1143000"/>
          </a:xfrm>
        </p:spPr>
        <p:txBody>
          <a:bodyPr/>
          <a:lstStyle/>
          <a:p>
            <a:pPr eaLnBrk="1" hangingPunct="1"/>
            <a:r>
              <a:rPr lang="en-GB" dirty="0" smtClean="0"/>
              <a:t>Pressure Formula</a:t>
            </a:r>
          </a:p>
        </p:txBody>
      </p:sp>
      <p:sp>
        <p:nvSpPr>
          <p:cNvPr id="124931" name="Text Box 3"/>
          <p:cNvSpPr txBox="1">
            <a:spLocks noChangeArrowheads="1"/>
          </p:cNvSpPr>
          <p:nvPr/>
        </p:nvSpPr>
        <p:spPr bwMode="auto">
          <a:xfrm>
            <a:off x="304800" y="1371600"/>
            <a:ext cx="7239000" cy="701675"/>
          </a:xfrm>
          <a:prstGeom prst="rect">
            <a:avLst/>
          </a:prstGeom>
          <a:noFill/>
          <a:ln w="9525">
            <a:noFill/>
            <a:miter lim="800000"/>
            <a:headEnd/>
            <a:tailEnd/>
          </a:ln>
          <a:effectLst/>
        </p:spPr>
        <p:txBody>
          <a:bodyPr>
            <a:spAutoFit/>
          </a:bodyPr>
          <a:lstStyle/>
          <a:p>
            <a:pPr>
              <a:spcBef>
                <a:spcPct val="50000"/>
              </a:spcBef>
            </a:pPr>
            <a:r>
              <a:rPr lang="en-GB" sz="2000" dirty="0">
                <a:latin typeface="Arial" charset="0"/>
              </a:rPr>
              <a:t>The pressure formula allows you to calculate the pressure, force or area for a problem given two of the factors. </a:t>
            </a:r>
          </a:p>
        </p:txBody>
      </p:sp>
      <p:sp>
        <p:nvSpPr>
          <p:cNvPr id="124932" name="Text Box 4"/>
          <p:cNvSpPr txBox="1">
            <a:spLocks noChangeArrowheads="1"/>
          </p:cNvSpPr>
          <p:nvPr/>
        </p:nvSpPr>
        <p:spPr bwMode="auto">
          <a:xfrm>
            <a:off x="381000" y="2133600"/>
            <a:ext cx="2971800" cy="861774"/>
          </a:xfrm>
          <a:prstGeom prst="rect">
            <a:avLst/>
          </a:prstGeom>
          <a:solidFill>
            <a:srgbClr val="FFFF99"/>
          </a:solidFill>
          <a:ln w="9525">
            <a:solidFill>
              <a:schemeClr val="tx2"/>
            </a:solidFill>
            <a:miter lim="800000"/>
            <a:headEnd/>
            <a:tailEnd/>
          </a:ln>
          <a:effectLst/>
        </p:spPr>
        <p:txBody>
          <a:bodyPr wrap="square">
            <a:spAutoFit/>
          </a:bodyPr>
          <a:lstStyle/>
          <a:p>
            <a:pPr>
              <a:spcBef>
                <a:spcPct val="50000"/>
              </a:spcBef>
            </a:pPr>
            <a:r>
              <a:rPr lang="en-GB" sz="2000" dirty="0">
                <a:latin typeface="Arial" charset="0"/>
              </a:rPr>
              <a:t>Pressure   =	</a:t>
            </a:r>
            <a:r>
              <a:rPr lang="en-GB" sz="2000" u="sng" dirty="0">
                <a:latin typeface="Arial" charset="0"/>
              </a:rPr>
              <a:t>Force</a:t>
            </a:r>
            <a:endParaRPr lang="en-GB" sz="2000" dirty="0">
              <a:latin typeface="Arial" charset="0"/>
            </a:endParaRPr>
          </a:p>
          <a:p>
            <a:pPr>
              <a:spcBef>
                <a:spcPct val="50000"/>
              </a:spcBef>
            </a:pPr>
            <a:r>
              <a:rPr lang="en-GB" sz="2000" dirty="0">
                <a:latin typeface="Arial" charset="0"/>
              </a:rPr>
              <a:t>		 Area	</a:t>
            </a:r>
          </a:p>
        </p:txBody>
      </p:sp>
      <p:sp>
        <p:nvSpPr>
          <p:cNvPr id="124933" name="Text Box 5"/>
          <p:cNvSpPr txBox="1">
            <a:spLocks noChangeArrowheads="1"/>
          </p:cNvSpPr>
          <p:nvPr/>
        </p:nvSpPr>
        <p:spPr bwMode="auto">
          <a:xfrm>
            <a:off x="3429000" y="2209800"/>
            <a:ext cx="7239000" cy="396875"/>
          </a:xfrm>
          <a:prstGeom prst="rect">
            <a:avLst/>
          </a:prstGeom>
          <a:noFill/>
          <a:ln w="9525">
            <a:noFill/>
            <a:miter lim="800000"/>
            <a:headEnd/>
            <a:tailEnd/>
          </a:ln>
          <a:effectLst/>
        </p:spPr>
        <p:txBody>
          <a:bodyPr>
            <a:spAutoFit/>
          </a:bodyPr>
          <a:lstStyle/>
          <a:p>
            <a:pPr>
              <a:spcBef>
                <a:spcPct val="50000"/>
              </a:spcBef>
            </a:pPr>
            <a:r>
              <a:rPr lang="en-GB" sz="2000" dirty="0">
                <a:latin typeface="Arial" charset="0"/>
              </a:rPr>
              <a:t>Pressure measured in </a:t>
            </a:r>
            <a:r>
              <a:rPr lang="en-GB" sz="2000" dirty="0" err="1">
                <a:latin typeface="Arial" charset="0"/>
              </a:rPr>
              <a:t>Pascals</a:t>
            </a:r>
            <a:r>
              <a:rPr lang="en-GB" sz="2000" dirty="0">
                <a:latin typeface="Arial" charset="0"/>
              </a:rPr>
              <a:t> (Pa).</a:t>
            </a:r>
          </a:p>
        </p:txBody>
      </p:sp>
      <p:sp>
        <p:nvSpPr>
          <p:cNvPr id="124934" name="Text Box 6"/>
          <p:cNvSpPr txBox="1">
            <a:spLocks noChangeArrowheads="1"/>
          </p:cNvSpPr>
          <p:nvPr/>
        </p:nvSpPr>
        <p:spPr bwMode="auto">
          <a:xfrm>
            <a:off x="3429000" y="2667000"/>
            <a:ext cx="7239000" cy="396875"/>
          </a:xfrm>
          <a:prstGeom prst="rect">
            <a:avLst/>
          </a:prstGeom>
          <a:noFill/>
          <a:ln w="9525">
            <a:noFill/>
            <a:miter lim="800000"/>
            <a:headEnd/>
            <a:tailEnd/>
          </a:ln>
          <a:effectLst/>
        </p:spPr>
        <p:txBody>
          <a:bodyPr>
            <a:spAutoFit/>
          </a:bodyPr>
          <a:lstStyle/>
          <a:p>
            <a:pPr>
              <a:spcBef>
                <a:spcPct val="50000"/>
              </a:spcBef>
            </a:pPr>
            <a:r>
              <a:rPr lang="en-GB" sz="2000">
                <a:latin typeface="Arial" charset="0"/>
              </a:rPr>
              <a:t>Force measured in Newtons (N).</a:t>
            </a:r>
          </a:p>
        </p:txBody>
      </p:sp>
      <p:sp>
        <p:nvSpPr>
          <p:cNvPr id="124935" name="Text Box 7"/>
          <p:cNvSpPr txBox="1">
            <a:spLocks noChangeArrowheads="1"/>
          </p:cNvSpPr>
          <p:nvPr/>
        </p:nvSpPr>
        <p:spPr bwMode="auto">
          <a:xfrm>
            <a:off x="3429000" y="3048000"/>
            <a:ext cx="7239000" cy="457200"/>
          </a:xfrm>
          <a:prstGeom prst="rect">
            <a:avLst/>
          </a:prstGeom>
          <a:noFill/>
          <a:ln w="9525">
            <a:noFill/>
            <a:miter lim="800000"/>
            <a:headEnd/>
            <a:tailEnd/>
          </a:ln>
          <a:effectLst/>
        </p:spPr>
        <p:txBody>
          <a:bodyPr>
            <a:spAutoFit/>
          </a:bodyPr>
          <a:lstStyle/>
          <a:p>
            <a:pPr>
              <a:lnSpc>
                <a:spcPct val="120000"/>
              </a:lnSpc>
              <a:spcBef>
                <a:spcPct val="50000"/>
              </a:spcBef>
            </a:pPr>
            <a:r>
              <a:rPr lang="en-GB" sz="2000">
                <a:latin typeface="Arial" charset="0"/>
              </a:rPr>
              <a:t>Area measured in metres squared (m</a:t>
            </a:r>
            <a:r>
              <a:rPr lang="en-GB" sz="2000" b="1" baseline="30000">
                <a:latin typeface="Arial" charset="0"/>
              </a:rPr>
              <a:t>2</a:t>
            </a:r>
            <a:r>
              <a:rPr lang="en-GB" sz="2000">
                <a:latin typeface="Arial" charset="0"/>
              </a:rPr>
              <a:t>).</a:t>
            </a:r>
          </a:p>
        </p:txBody>
      </p:sp>
      <p:sp>
        <p:nvSpPr>
          <p:cNvPr id="124936" name="Text Box 8"/>
          <p:cNvSpPr txBox="1">
            <a:spLocks noChangeArrowheads="1"/>
          </p:cNvSpPr>
          <p:nvPr/>
        </p:nvSpPr>
        <p:spPr bwMode="auto">
          <a:xfrm>
            <a:off x="4419600" y="3657600"/>
            <a:ext cx="7239000" cy="396875"/>
          </a:xfrm>
          <a:prstGeom prst="rect">
            <a:avLst/>
          </a:prstGeom>
          <a:noFill/>
          <a:ln w="9525">
            <a:noFill/>
            <a:miter lim="800000"/>
            <a:headEnd/>
            <a:tailEnd/>
          </a:ln>
          <a:effectLst/>
        </p:spPr>
        <p:txBody>
          <a:bodyPr>
            <a:spAutoFit/>
          </a:bodyPr>
          <a:lstStyle/>
          <a:p>
            <a:pPr>
              <a:spcBef>
                <a:spcPct val="50000"/>
              </a:spcBef>
            </a:pPr>
            <a:r>
              <a:rPr lang="en-GB" sz="2000">
                <a:latin typeface="Arial" charset="0"/>
              </a:rPr>
              <a:t>1 Pa = 1 N/m</a:t>
            </a:r>
            <a:r>
              <a:rPr lang="en-GB" sz="2000" b="1">
                <a:latin typeface="Arial" charset="0"/>
                <a:cs typeface="Arial" charset="0"/>
              </a:rPr>
              <a:t>²</a:t>
            </a:r>
            <a:endParaRPr lang="en-GB" sz="2000" b="1">
              <a:latin typeface="Arial" charset="0"/>
            </a:endParaRPr>
          </a:p>
        </p:txBody>
      </p:sp>
      <p:sp>
        <p:nvSpPr>
          <p:cNvPr id="124937" name="Text Box 9"/>
          <p:cNvSpPr txBox="1">
            <a:spLocks noChangeArrowheads="1"/>
          </p:cNvSpPr>
          <p:nvPr/>
        </p:nvSpPr>
        <p:spPr bwMode="auto">
          <a:xfrm>
            <a:off x="228600" y="4038600"/>
            <a:ext cx="7620000" cy="1158875"/>
          </a:xfrm>
          <a:prstGeom prst="rect">
            <a:avLst/>
          </a:prstGeom>
          <a:noFill/>
          <a:ln w="9525">
            <a:noFill/>
            <a:miter lim="800000"/>
            <a:headEnd/>
            <a:tailEnd/>
          </a:ln>
          <a:effectLst/>
        </p:spPr>
        <p:txBody>
          <a:bodyPr>
            <a:spAutoFit/>
          </a:bodyPr>
          <a:lstStyle/>
          <a:p>
            <a:pPr>
              <a:spcBef>
                <a:spcPct val="50000"/>
              </a:spcBef>
            </a:pPr>
            <a:r>
              <a:rPr lang="en-GB" sz="2000" b="1" dirty="0">
                <a:latin typeface="Arial" charset="0"/>
              </a:rPr>
              <a:t>Example</a:t>
            </a:r>
          </a:p>
          <a:p>
            <a:pPr>
              <a:spcBef>
                <a:spcPct val="50000"/>
              </a:spcBef>
            </a:pPr>
            <a:r>
              <a:rPr lang="en-GB" sz="2000" dirty="0">
                <a:latin typeface="Arial" charset="0"/>
              </a:rPr>
              <a:t>A force of 10 N acts over an area of 2 m</a:t>
            </a:r>
            <a:r>
              <a:rPr lang="en-GB" sz="2000" baseline="30000" dirty="0">
                <a:latin typeface="Arial" charset="0"/>
              </a:rPr>
              <a:t>2</a:t>
            </a:r>
            <a:r>
              <a:rPr lang="en-GB" sz="2000" dirty="0">
                <a:latin typeface="Arial" charset="0"/>
              </a:rPr>
              <a:t>. What pressure is created by the force?</a:t>
            </a:r>
          </a:p>
        </p:txBody>
      </p:sp>
      <p:sp>
        <p:nvSpPr>
          <p:cNvPr id="124938" name="Text Box 10"/>
          <p:cNvSpPr txBox="1">
            <a:spLocks noChangeArrowheads="1"/>
          </p:cNvSpPr>
          <p:nvPr/>
        </p:nvSpPr>
        <p:spPr bwMode="auto">
          <a:xfrm>
            <a:off x="304800" y="5334000"/>
            <a:ext cx="3962400" cy="1754326"/>
          </a:xfrm>
          <a:prstGeom prst="rect">
            <a:avLst/>
          </a:prstGeom>
          <a:noFill/>
          <a:ln w="9525">
            <a:noFill/>
            <a:miter lim="800000"/>
            <a:headEnd/>
            <a:tailEnd/>
          </a:ln>
          <a:effectLst/>
        </p:spPr>
        <p:txBody>
          <a:bodyPr>
            <a:spAutoFit/>
          </a:bodyPr>
          <a:lstStyle/>
          <a:p>
            <a:pPr>
              <a:spcBef>
                <a:spcPct val="50000"/>
              </a:spcBef>
            </a:pPr>
            <a:r>
              <a:rPr lang="en-GB" sz="2000" dirty="0">
                <a:solidFill>
                  <a:schemeClr val="accent2"/>
                </a:solidFill>
                <a:latin typeface="Arial" charset="0"/>
              </a:rPr>
              <a:t>Pressure = Force </a:t>
            </a:r>
            <a:r>
              <a:rPr lang="en-GB" sz="2000" b="1" dirty="0">
                <a:solidFill>
                  <a:schemeClr val="accent2"/>
                </a:solidFill>
                <a:latin typeface="Arial" charset="0"/>
                <a:cs typeface="Arial" charset="0"/>
              </a:rPr>
              <a:t>÷</a:t>
            </a:r>
            <a:r>
              <a:rPr lang="en-GB" sz="2000" dirty="0">
                <a:solidFill>
                  <a:schemeClr val="accent2"/>
                </a:solidFill>
                <a:latin typeface="Arial" charset="0"/>
                <a:cs typeface="Arial" charset="0"/>
              </a:rPr>
              <a:t> Area</a:t>
            </a:r>
          </a:p>
          <a:p>
            <a:pPr>
              <a:spcBef>
                <a:spcPct val="50000"/>
              </a:spcBef>
            </a:pPr>
            <a:r>
              <a:rPr lang="en-GB" sz="2000" dirty="0">
                <a:solidFill>
                  <a:schemeClr val="accent2"/>
                </a:solidFill>
                <a:latin typeface="Arial" charset="0"/>
                <a:cs typeface="Arial" charset="0"/>
              </a:rPr>
              <a:t>Pressure = 10 </a:t>
            </a:r>
            <a:r>
              <a:rPr lang="en-GB" sz="2000" b="1" dirty="0">
                <a:solidFill>
                  <a:schemeClr val="accent2"/>
                </a:solidFill>
                <a:latin typeface="Arial" charset="0"/>
                <a:cs typeface="Arial" charset="0"/>
              </a:rPr>
              <a:t>÷</a:t>
            </a:r>
            <a:r>
              <a:rPr lang="en-GB" sz="2000" dirty="0">
                <a:solidFill>
                  <a:schemeClr val="accent2"/>
                </a:solidFill>
                <a:latin typeface="Arial" charset="0"/>
                <a:cs typeface="Arial" charset="0"/>
              </a:rPr>
              <a:t> 2 Pa</a:t>
            </a:r>
          </a:p>
          <a:p>
            <a:pPr>
              <a:lnSpc>
                <a:spcPct val="120000"/>
              </a:lnSpc>
              <a:spcBef>
                <a:spcPct val="50000"/>
              </a:spcBef>
            </a:pPr>
            <a:r>
              <a:rPr lang="en-GB" sz="2000" dirty="0">
                <a:solidFill>
                  <a:schemeClr val="accent2"/>
                </a:solidFill>
                <a:latin typeface="Arial" charset="0"/>
                <a:cs typeface="Arial" charset="0"/>
              </a:rPr>
              <a:t>Pressure = 5 Pa</a:t>
            </a:r>
            <a:r>
              <a:rPr lang="en-GB" sz="2000" dirty="0">
                <a:solidFill>
                  <a:schemeClr val="accent2"/>
                </a:solidFill>
                <a:latin typeface="Arial" charset="0"/>
              </a:rPr>
              <a:t>	 or 5 N/m</a:t>
            </a:r>
            <a:r>
              <a:rPr lang="en-GB" sz="2000" b="1" baseline="30000" dirty="0">
                <a:solidFill>
                  <a:schemeClr val="accent2"/>
                </a:solidFill>
                <a:latin typeface="Arial" charset="0"/>
              </a:rPr>
              <a:t>2</a:t>
            </a:r>
            <a:r>
              <a:rPr lang="en-GB" sz="2000" dirty="0">
                <a:solidFill>
                  <a:schemeClr val="accent2"/>
                </a:solidFill>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124931"/>
                                        </p:tgtEl>
                                        <p:attrNameLst>
                                          <p:attrName>style.visibility</p:attrName>
                                        </p:attrNameLst>
                                      </p:cBhvr>
                                      <p:to>
                                        <p:strVal val="visible"/>
                                      </p:to>
                                    </p:set>
                                    <p:anim calcmode="lin" valueType="num">
                                      <p:cBhvr additive="base">
                                        <p:cTn id="7" dur="500" fill="hold"/>
                                        <p:tgtEl>
                                          <p:spTgt spid="124931"/>
                                        </p:tgtEl>
                                        <p:attrNameLst>
                                          <p:attrName>ppt_x</p:attrName>
                                        </p:attrNameLst>
                                      </p:cBhvr>
                                      <p:tavLst>
                                        <p:tav tm="0">
                                          <p:val>
                                            <p:strVal val="1+#ppt_w/2"/>
                                          </p:val>
                                        </p:tav>
                                        <p:tav tm="100000">
                                          <p:val>
                                            <p:strVal val="#ppt_x"/>
                                          </p:val>
                                        </p:tav>
                                      </p:tavLst>
                                    </p:anim>
                                    <p:anim calcmode="lin" valueType="num">
                                      <p:cBhvr additive="base">
                                        <p:cTn id="8" dur="500" fill="hold"/>
                                        <p:tgtEl>
                                          <p:spTgt spid="12493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4932"/>
                                        </p:tgtEl>
                                        <p:attrNameLst>
                                          <p:attrName>style.visibility</p:attrName>
                                        </p:attrNameLst>
                                      </p:cBhvr>
                                      <p:to>
                                        <p:strVal val="visible"/>
                                      </p:to>
                                    </p:set>
                                    <p:anim calcmode="lin" valueType="num">
                                      <p:cBhvr additive="base">
                                        <p:cTn id="13" dur="500" fill="hold"/>
                                        <p:tgtEl>
                                          <p:spTgt spid="124932"/>
                                        </p:tgtEl>
                                        <p:attrNameLst>
                                          <p:attrName>ppt_x</p:attrName>
                                        </p:attrNameLst>
                                      </p:cBhvr>
                                      <p:tavLst>
                                        <p:tav tm="0">
                                          <p:val>
                                            <p:strVal val="1+#ppt_w/2"/>
                                          </p:val>
                                        </p:tav>
                                        <p:tav tm="100000">
                                          <p:val>
                                            <p:strVal val="#ppt_x"/>
                                          </p:val>
                                        </p:tav>
                                      </p:tavLst>
                                    </p:anim>
                                    <p:anim calcmode="lin" valueType="num">
                                      <p:cBhvr additive="base">
                                        <p:cTn id="14" dur="500" fill="hold"/>
                                        <p:tgtEl>
                                          <p:spTgt spid="12493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4933"/>
                                        </p:tgtEl>
                                        <p:attrNameLst>
                                          <p:attrName>style.visibility</p:attrName>
                                        </p:attrNameLst>
                                      </p:cBhvr>
                                      <p:to>
                                        <p:strVal val="visible"/>
                                      </p:to>
                                    </p:set>
                                    <p:anim calcmode="lin" valueType="num">
                                      <p:cBhvr additive="base">
                                        <p:cTn id="19" dur="500" fill="hold"/>
                                        <p:tgtEl>
                                          <p:spTgt spid="124933"/>
                                        </p:tgtEl>
                                        <p:attrNameLst>
                                          <p:attrName>ppt_x</p:attrName>
                                        </p:attrNameLst>
                                      </p:cBhvr>
                                      <p:tavLst>
                                        <p:tav tm="0">
                                          <p:val>
                                            <p:strVal val="1+#ppt_w/2"/>
                                          </p:val>
                                        </p:tav>
                                        <p:tav tm="100000">
                                          <p:val>
                                            <p:strVal val="#ppt_x"/>
                                          </p:val>
                                        </p:tav>
                                      </p:tavLst>
                                    </p:anim>
                                    <p:anim calcmode="lin" valueType="num">
                                      <p:cBhvr additive="base">
                                        <p:cTn id="20" dur="500" fill="hold"/>
                                        <p:tgtEl>
                                          <p:spTgt spid="12493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24934"/>
                                        </p:tgtEl>
                                        <p:attrNameLst>
                                          <p:attrName>style.visibility</p:attrName>
                                        </p:attrNameLst>
                                      </p:cBhvr>
                                      <p:to>
                                        <p:strVal val="visible"/>
                                      </p:to>
                                    </p:set>
                                    <p:anim calcmode="lin" valueType="num">
                                      <p:cBhvr additive="base">
                                        <p:cTn id="25" dur="500" fill="hold"/>
                                        <p:tgtEl>
                                          <p:spTgt spid="124934"/>
                                        </p:tgtEl>
                                        <p:attrNameLst>
                                          <p:attrName>ppt_x</p:attrName>
                                        </p:attrNameLst>
                                      </p:cBhvr>
                                      <p:tavLst>
                                        <p:tav tm="0">
                                          <p:val>
                                            <p:strVal val="1+#ppt_w/2"/>
                                          </p:val>
                                        </p:tav>
                                        <p:tav tm="100000">
                                          <p:val>
                                            <p:strVal val="#ppt_x"/>
                                          </p:val>
                                        </p:tav>
                                      </p:tavLst>
                                    </p:anim>
                                    <p:anim calcmode="lin" valueType="num">
                                      <p:cBhvr additive="base">
                                        <p:cTn id="26" dur="500" fill="hold"/>
                                        <p:tgtEl>
                                          <p:spTgt spid="124934"/>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24935"/>
                                        </p:tgtEl>
                                        <p:attrNameLst>
                                          <p:attrName>style.visibility</p:attrName>
                                        </p:attrNameLst>
                                      </p:cBhvr>
                                      <p:to>
                                        <p:strVal val="visible"/>
                                      </p:to>
                                    </p:set>
                                    <p:anim calcmode="lin" valueType="num">
                                      <p:cBhvr additive="base">
                                        <p:cTn id="31" dur="500" fill="hold"/>
                                        <p:tgtEl>
                                          <p:spTgt spid="124935"/>
                                        </p:tgtEl>
                                        <p:attrNameLst>
                                          <p:attrName>ppt_x</p:attrName>
                                        </p:attrNameLst>
                                      </p:cBhvr>
                                      <p:tavLst>
                                        <p:tav tm="0">
                                          <p:val>
                                            <p:strVal val="1+#ppt_w/2"/>
                                          </p:val>
                                        </p:tav>
                                        <p:tav tm="100000">
                                          <p:val>
                                            <p:strVal val="#ppt_x"/>
                                          </p:val>
                                        </p:tav>
                                      </p:tavLst>
                                    </p:anim>
                                    <p:anim calcmode="lin" valueType="num">
                                      <p:cBhvr additive="base">
                                        <p:cTn id="32" dur="500" fill="hold"/>
                                        <p:tgtEl>
                                          <p:spTgt spid="124935"/>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24936"/>
                                        </p:tgtEl>
                                        <p:attrNameLst>
                                          <p:attrName>style.visibility</p:attrName>
                                        </p:attrNameLst>
                                      </p:cBhvr>
                                      <p:to>
                                        <p:strVal val="visible"/>
                                      </p:to>
                                    </p:set>
                                    <p:anim calcmode="lin" valueType="num">
                                      <p:cBhvr additive="base">
                                        <p:cTn id="37" dur="500" fill="hold"/>
                                        <p:tgtEl>
                                          <p:spTgt spid="124936"/>
                                        </p:tgtEl>
                                        <p:attrNameLst>
                                          <p:attrName>ppt_x</p:attrName>
                                        </p:attrNameLst>
                                      </p:cBhvr>
                                      <p:tavLst>
                                        <p:tav tm="0">
                                          <p:val>
                                            <p:strVal val="1+#ppt_w/2"/>
                                          </p:val>
                                        </p:tav>
                                        <p:tav tm="100000">
                                          <p:val>
                                            <p:strVal val="#ppt_x"/>
                                          </p:val>
                                        </p:tav>
                                      </p:tavLst>
                                    </p:anim>
                                    <p:anim calcmode="lin" valueType="num">
                                      <p:cBhvr additive="base">
                                        <p:cTn id="38" dur="500" fill="hold"/>
                                        <p:tgtEl>
                                          <p:spTgt spid="124936"/>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24937"/>
                                        </p:tgtEl>
                                        <p:attrNameLst>
                                          <p:attrName>style.visibility</p:attrName>
                                        </p:attrNameLst>
                                      </p:cBhvr>
                                      <p:to>
                                        <p:strVal val="visible"/>
                                      </p:to>
                                    </p:set>
                                    <p:anim calcmode="lin" valueType="num">
                                      <p:cBhvr additive="base">
                                        <p:cTn id="43" dur="500" fill="hold"/>
                                        <p:tgtEl>
                                          <p:spTgt spid="124937"/>
                                        </p:tgtEl>
                                        <p:attrNameLst>
                                          <p:attrName>ppt_x</p:attrName>
                                        </p:attrNameLst>
                                      </p:cBhvr>
                                      <p:tavLst>
                                        <p:tav tm="0">
                                          <p:val>
                                            <p:strVal val="1+#ppt_w/2"/>
                                          </p:val>
                                        </p:tav>
                                        <p:tav tm="100000">
                                          <p:val>
                                            <p:strVal val="#ppt_x"/>
                                          </p:val>
                                        </p:tav>
                                      </p:tavLst>
                                    </p:anim>
                                    <p:anim calcmode="lin" valueType="num">
                                      <p:cBhvr additive="base">
                                        <p:cTn id="44" dur="500" fill="hold"/>
                                        <p:tgtEl>
                                          <p:spTgt spid="124937"/>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24938"/>
                                        </p:tgtEl>
                                        <p:attrNameLst>
                                          <p:attrName>style.visibility</p:attrName>
                                        </p:attrNameLst>
                                      </p:cBhvr>
                                      <p:to>
                                        <p:strVal val="visible"/>
                                      </p:to>
                                    </p:set>
                                    <p:anim calcmode="lin" valueType="num">
                                      <p:cBhvr additive="base">
                                        <p:cTn id="49" dur="500" fill="hold"/>
                                        <p:tgtEl>
                                          <p:spTgt spid="124938"/>
                                        </p:tgtEl>
                                        <p:attrNameLst>
                                          <p:attrName>ppt_x</p:attrName>
                                        </p:attrNameLst>
                                      </p:cBhvr>
                                      <p:tavLst>
                                        <p:tav tm="0">
                                          <p:val>
                                            <p:strVal val="1+#ppt_w/2"/>
                                          </p:val>
                                        </p:tav>
                                        <p:tav tm="100000">
                                          <p:val>
                                            <p:strVal val="#ppt_x"/>
                                          </p:val>
                                        </p:tav>
                                      </p:tavLst>
                                    </p:anim>
                                    <p:anim calcmode="lin" valueType="num">
                                      <p:cBhvr additive="base">
                                        <p:cTn id="50" dur="500" fill="hold"/>
                                        <p:tgtEl>
                                          <p:spTgt spid="1249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autoUpdateAnimBg="0"/>
      <p:bldP spid="124932" grpId="0" animBg="1" autoUpdateAnimBg="0"/>
      <p:bldP spid="124933" grpId="0" autoUpdateAnimBg="0"/>
      <p:bldP spid="124934" grpId="0" autoUpdateAnimBg="0"/>
      <p:bldP spid="124935" grpId="0" autoUpdateAnimBg="0"/>
      <p:bldP spid="124936" grpId="0" autoUpdateAnimBg="0"/>
      <p:bldP spid="124937" grpId="0" autoUpdateAnimBg="0"/>
      <p:bldP spid="124938"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152400"/>
            <a:ext cx="7772400" cy="1143000"/>
          </a:xfrm>
        </p:spPr>
        <p:txBody>
          <a:bodyPr/>
          <a:lstStyle/>
          <a:p>
            <a:pPr eaLnBrk="1" hangingPunct="1"/>
            <a:r>
              <a:rPr lang="en-GB" sz="3600" dirty="0" smtClean="0"/>
              <a:t>Exercise 3: Hammer and Nail</a:t>
            </a:r>
          </a:p>
        </p:txBody>
      </p:sp>
      <p:pic>
        <p:nvPicPr>
          <p:cNvPr id="130051" name="Picture 3" descr="D:\Samples\Clipart\Maintenance and Repair\g0900642.WMF"/>
          <p:cNvPicPr>
            <a:picLocks noChangeAspect="1" noChangeArrowheads="1"/>
          </p:cNvPicPr>
          <p:nvPr/>
        </p:nvPicPr>
        <p:blipFill>
          <a:blip r:embed="rId2" cstate="print"/>
          <a:srcRect/>
          <a:stretch>
            <a:fillRect/>
          </a:stretch>
        </p:blipFill>
        <p:spPr bwMode="auto">
          <a:xfrm>
            <a:off x="4114800" y="2971800"/>
            <a:ext cx="3487738" cy="2905125"/>
          </a:xfrm>
          <a:prstGeom prst="rect">
            <a:avLst/>
          </a:prstGeom>
          <a:noFill/>
          <a:ln w="9525">
            <a:noFill/>
            <a:miter lim="800000"/>
            <a:headEnd/>
            <a:tailEnd/>
          </a:ln>
        </p:spPr>
      </p:pic>
      <p:sp>
        <p:nvSpPr>
          <p:cNvPr id="130052" name="Text Box 4"/>
          <p:cNvSpPr txBox="1">
            <a:spLocks noChangeArrowheads="1"/>
          </p:cNvSpPr>
          <p:nvPr/>
        </p:nvSpPr>
        <p:spPr bwMode="auto">
          <a:xfrm>
            <a:off x="228600" y="1371600"/>
            <a:ext cx="7391400" cy="1311275"/>
          </a:xfrm>
          <a:prstGeom prst="rect">
            <a:avLst/>
          </a:prstGeom>
          <a:noFill/>
          <a:ln w="9525">
            <a:noFill/>
            <a:miter lim="800000"/>
            <a:headEnd/>
            <a:tailEnd/>
          </a:ln>
          <a:effectLst/>
        </p:spPr>
        <p:txBody>
          <a:bodyPr>
            <a:spAutoFit/>
          </a:bodyPr>
          <a:lstStyle/>
          <a:p>
            <a:pPr>
              <a:spcBef>
                <a:spcPct val="50000"/>
              </a:spcBef>
            </a:pPr>
            <a:r>
              <a:rPr lang="en-GB" sz="2000">
                <a:latin typeface="Arial" charset="0"/>
              </a:rPr>
              <a:t>A hammer is used to drive a nail into a wooden floor. The hammer is brought down with a force of </a:t>
            </a:r>
            <a:r>
              <a:rPr lang="en-GB" sz="2000" b="1">
                <a:solidFill>
                  <a:srgbClr val="CC0099"/>
                </a:solidFill>
                <a:latin typeface="Arial" charset="0"/>
              </a:rPr>
              <a:t>200 N</a:t>
            </a:r>
            <a:r>
              <a:rPr lang="en-GB" sz="2000">
                <a:latin typeface="Arial" charset="0"/>
              </a:rPr>
              <a:t>. The area of the top of the nail is </a:t>
            </a:r>
            <a:r>
              <a:rPr lang="en-GB" sz="2000" b="1">
                <a:solidFill>
                  <a:srgbClr val="CC0099"/>
                </a:solidFill>
                <a:latin typeface="Arial" charset="0"/>
              </a:rPr>
              <a:t>0.5 cm</a:t>
            </a:r>
            <a:r>
              <a:rPr lang="en-GB" sz="2000" b="1" baseline="30000">
                <a:solidFill>
                  <a:srgbClr val="CC0099"/>
                </a:solidFill>
                <a:latin typeface="Arial" charset="0"/>
              </a:rPr>
              <a:t>2</a:t>
            </a:r>
            <a:r>
              <a:rPr lang="en-GB" sz="2000">
                <a:latin typeface="Arial" charset="0"/>
              </a:rPr>
              <a:t>. What pressure is put upon the top of the nail by the hammer blow? </a:t>
            </a:r>
          </a:p>
        </p:txBody>
      </p:sp>
      <p:sp>
        <p:nvSpPr>
          <p:cNvPr id="130053" name="Text Box 5"/>
          <p:cNvSpPr txBox="1">
            <a:spLocks noChangeArrowheads="1"/>
          </p:cNvSpPr>
          <p:nvPr/>
        </p:nvSpPr>
        <p:spPr bwMode="auto">
          <a:xfrm>
            <a:off x="381000" y="3276600"/>
            <a:ext cx="3657600" cy="396875"/>
          </a:xfrm>
          <a:prstGeom prst="rect">
            <a:avLst/>
          </a:prstGeom>
          <a:noFill/>
          <a:ln w="9525">
            <a:noFill/>
            <a:miter lim="800000"/>
            <a:headEnd/>
            <a:tailEnd/>
          </a:ln>
          <a:effectLst/>
        </p:spPr>
        <p:txBody>
          <a:bodyPr>
            <a:spAutoFit/>
          </a:bodyPr>
          <a:lstStyle/>
          <a:p>
            <a:pPr>
              <a:spcBef>
                <a:spcPct val="50000"/>
              </a:spcBef>
            </a:pPr>
            <a:r>
              <a:rPr lang="en-GB" sz="2000">
                <a:solidFill>
                  <a:srgbClr val="336600"/>
                </a:solidFill>
                <a:latin typeface="Arial" charset="0"/>
              </a:rPr>
              <a:t>Pressure = Force </a:t>
            </a:r>
            <a:r>
              <a:rPr lang="en-GB" sz="2000" b="1">
                <a:solidFill>
                  <a:srgbClr val="336600"/>
                </a:solidFill>
                <a:latin typeface="Arial" charset="0"/>
                <a:cs typeface="Arial" charset="0"/>
              </a:rPr>
              <a:t>÷</a:t>
            </a:r>
            <a:r>
              <a:rPr lang="en-GB" sz="2000">
                <a:solidFill>
                  <a:srgbClr val="336600"/>
                </a:solidFill>
                <a:latin typeface="Arial" charset="0"/>
              </a:rPr>
              <a:t> Area </a:t>
            </a:r>
          </a:p>
        </p:txBody>
      </p:sp>
      <p:sp>
        <p:nvSpPr>
          <p:cNvPr id="130054" name="Text Box 6"/>
          <p:cNvSpPr txBox="1">
            <a:spLocks noChangeArrowheads="1"/>
          </p:cNvSpPr>
          <p:nvPr/>
        </p:nvSpPr>
        <p:spPr bwMode="auto">
          <a:xfrm>
            <a:off x="381000" y="3794125"/>
            <a:ext cx="3657600" cy="396875"/>
          </a:xfrm>
          <a:prstGeom prst="rect">
            <a:avLst/>
          </a:prstGeom>
          <a:noFill/>
          <a:ln w="9525">
            <a:noFill/>
            <a:miter lim="800000"/>
            <a:headEnd/>
            <a:tailEnd/>
          </a:ln>
          <a:effectLst/>
        </p:spPr>
        <p:txBody>
          <a:bodyPr>
            <a:spAutoFit/>
          </a:bodyPr>
          <a:lstStyle/>
          <a:p>
            <a:pPr>
              <a:spcBef>
                <a:spcPct val="50000"/>
              </a:spcBef>
            </a:pPr>
            <a:r>
              <a:rPr lang="en-GB" sz="2000">
                <a:solidFill>
                  <a:srgbClr val="336600"/>
                </a:solidFill>
                <a:latin typeface="Arial" charset="0"/>
              </a:rPr>
              <a:t>Pressure = 200 N </a:t>
            </a:r>
            <a:r>
              <a:rPr lang="en-GB" sz="2000" b="1">
                <a:solidFill>
                  <a:srgbClr val="336600"/>
                </a:solidFill>
                <a:latin typeface="Arial" charset="0"/>
                <a:cs typeface="Arial" charset="0"/>
              </a:rPr>
              <a:t>÷</a:t>
            </a:r>
            <a:r>
              <a:rPr lang="en-GB" sz="2000">
                <a:solidFill>
                  <a:srgbClr val="336600"/>
                </a:solidFill>
                <a:latin typeface="Arial" charset="0"/>
              </a:rPr>
              <a:t> 0.5 cm</a:t>
            </a:r>
            <a:r>
              <a:rPr lang="en-GB" sz="2000" b="1" baseline="30000">
                <a:solidFill>
                  <a:srgbClr val="336600"/>
                </a:solidFill>
                <a:latin typeface="Arial" charset="0"/>
              </a:rPr>
              <a:t>2</a:t>
            </a:r>
            <a:r>
              <a:rPr lang="en-GB" sz="2000">
                <a:solidFill>
                  <a:srgbClr val="336600"/>
                </a:solidFill>
                <a:latin typeface="Arial" charset="0"/>
              </a:rPr>
              <a:t> </a:t>
            </a:r>
          </a:p>
        </p:txBody>
      </p:sp>
      <p:sp>
        <p:nvSpPr>
          <p:cNvPr id="130055" name="Text Box 7"/>
          <p:cNvSpPr txBox="1">
            <a:spLocks noChangeArrowheads="1"/>
          </p:cNvSpPr>
          <p:nvPr/>
        </p:nvSpPr>
        <p:spPr bwMode="auto">
          <a:xfrm>
            <a:off x="381000" y="4327525"/>
            <a:ext cx="3657600" cy="396875"/>
          </a:xfrm>
          <a:prstGeom prst="rect">
            <a:avLst/>
          </a:prstGeom>
          <a:noFill/>
          <a:ln w="9525">
            <a:noFill/>
            <a:miter lim="800000"/>
            <a:headEnd/>
            <a:tailEnd/>
          </a:ln>
          <a:effectLst/>
        </p:spPr>
        <p:txBody>
          <a:bodyPr>
            <a:spAutoFit/>
          </a:bodyPr>
          <a:lstStyle/>
          <a:p>
            <a:pPr>
              <a:spcBef>
                <a:spcPct val="50000"/>
              </a:spcBef>
            </a:pPr>
            <a:r>
              <a:rPr lang="en-GB" sz="2000">
                <a:solidFill>
                  <a:srgbClr val="336600"/>
                </a:solidFill>
                <a:latin typeface="Arial" charset="0"/>
              </a:rPr>
              <a:t>Pressure = 400 N/cm</a:t>
            </a:r>
            <a:r>
              <a:rPr lang="en-GB" sz="2000" b="1" baseline="30000">
                <a:solidFill>
                  <a:srgbClr val="336600"/>
                </a:solidFill>
                <a:latin typeface="Arial" charset="0"/>
              </a:rPr>
              <a:t>2</a:t>
            </a:r>
            <a:r>
              <a:rPr lang="en-GB" sz="2000">
                <a:solidFill>
                  <a:srgbClr val="336600"/>
                </a:solidFill>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0052"/>
                                        </p:tgtEl>
                                        <p:attrNameLst>
                                          <p:attrName>style.visibility</p:attrName>
                                        </p:attrNameLst>
                                      </p:cBhvr>
                                      <p:to>
                                        <p:strVal val="visible"/>
                                      </p:to>
                                    </p:set>
                                    <p:anim calcmode="lin" valueType="num">
                                      <p:cBhvr additive="base">
                                        <p:cTn id="7" dur="1000" fill="hold"/>
                                        <p:tgtEl>
                                          <p:spTgt spid="130052"/>
                                        </p:tgtEl>
                                        <p:attrNameLst>
                                          <p:attrName>ppt_x</p:attrName>
                                        </p:attrNameLst>
                                      </p:cBhvr>
                                      <p:tavLst>
                                        <p:tav tm="0">
                                          <p:val>
                                            <p:strVal val="1+#ppt_w/2"/>
                                          </p:val>
                                        </p:tav>
                                        <p:tav tm="100000">
                                          <p:val>
                                            <p:strVal val="#ppt_x"/>
                                          </p:val>
                                        </p:tav>
                                      </p:tavLst>
                                    </p:anim>
                                    <p:anim calcmode="lin" valueType="num">
                                      <p:cBhvr additive="base">
                                        <p:cTn id="8" dur="1000" fill="hold"/>
                                        <p:tgtEl>
                                          <p:spTgt spid="13005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nodeType="afterGroup">
                            <p:stCondLst>
                              <p:cond delay="0"/>
                            </p:stCondLst>
                            <p:childTnLst>
                              <p:par>
                                <p:cTn id="11" presetID="9" presetClass="entr" presetSubtype="0" fill="hold" nodeType="clickEffect">
                                  <p:stCondLst>
                                    <p:cond delay="0"/>
                                  </p:stCondLst>
                                  <p:childTnLst>
                                    <p:set>
                                      <p:cBhvr>
                                        <p:cTn id="12" dur="1" fill="hold">
                                          <p:stCondLst>
                                            <p:cond delay="0"/>
                                          </p:stCondLst>
                                        </p:cTn>
                                        <p:tgtEl>
                                          <p:spTgt spid="130051"/>
                                        </p:tgtEl>
                                        <p:attrNameLst>
                                          <p:attrName>style.visibility</p:attrName>
                                        </p:attrNameLst>
                                      </p:cBhvr>
                                      <p:to>
                                        <p:strVal val="visible"/>
                                      </p:to>
                                    </p:set>
                                    <p:animEffect transition="in" filter="dissolve">
                                      <p:cBhvr>
                                        <p:cTn id="13" dur="500"/>
                                        <p:tgtEl>
                                          <p:spTgt spid="13005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iterate type="lt">
                                    <p:tmAbs val="75"/>
                                  </p:iterate>
                                  <p:childTnLst>
                                    <p:set>
                                      <p:cBhvr>
                                        <p:cTn id="17" dur="1" fill="hold">
                                          <p:stCondLst>
                                            <p:cond delay="74"/>
                                          </p:stCondLst>
                                        </p:cTn>
                                        <p:tgtEl>
                                          <p:spTgt spid="130053"/>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iterate type="lt">
                                    <p:tmAbs val="75"/>
                                  </p:iterate>
                                  <p:childTnLst>
                                    <p:set>
                                      <p:cBhvr>
                                        <p:cTn id="21" dur="1" fill="hold">
                                          <p:stCondLst>
                                            <p:cond delay="74"/>
                                          </p:stCondLst>
                                        </p:cTn>
                                        <p:tgtEl>
                                          <p:spTgt spid="130054"/>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iterate type="lt">
                                    <p:tmAbs val="75"/>
                                  </p:iterate>
                                  <p:childTnLst>
                                    <p:set>
                                      <p:cBhvr>
                                        <p:cTn id="25" dur="1" fill="hold">
                                          <p:stCondLst>
                                            <p:cond delay="74"/>
                                          </p:stCondLst>
                                        </p:cTn>
                                        <p:tgtEl>
                                          <p:spTgt spid="1300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2" grpId="0" autoUpdateAnimBg="0"/>
      <p:bldP spid="130053" grpId="0" autoUpdateAnimBg="0"/>
      <p:bldP spid="130054" grpId="0" autoUpdateAnimBg="0"/>
      <p:bldP spid="13005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0"/>
            <a:ext cx="7772400" cy="1143000"/>
          </a:xfrm>
        </p:spPr>
        <p:txBody>
          <a:bodyPr/>
          <a:lstStyle/>
          <a:p>
            <a:pPr eaLnBrk="1" hangingPunct="1"/>
            <a:r>
              <a:rPr lang="en-GB" sz="3200" dirty="0" smtClean="0"/>
              <a:t>Exercise 4: Pressure Calculations 1</a:t>
            </a:r>
          </a:p>
        </p:txBody>
      </p:sp>
      <p:sp>
        <p:nvSpPr>
          <p:cNvPr id="122883" name="Text Box 3"/>
          <p:cNvSpPr txBox="1">
            <a:spLocks noChangeArrowheads="1"/>
          </p:cNvSpPr>
          <p:nvPr/>
        </p:nvSpPr>
        <p:spPr bwMode="auto">
          <a:xfrm>
            <a:off x="533400" y="1143000"/>
            <a:ext cx="7924800" cy="4968875"/>
          </a:xfrm>
          <a:prstGeom prst="rect">
            <a:avLst/>
          </a:prstGeom>
          <a:noFill/>
          <a:ln w="9525">
            <a:noFill/>
            <a:miter lim="800000"/>
            <a:headEnd/>
            <a:tailEnd/>
          </a:ln>
          <a:effectLst/>
        </p:spPr>
        <p:txBody>
          <a:bodyPr>
            <a:spAutoFit/>
          </a:bodyPr>
          <a:lstStyle/>
          <a:p>
            <a:pPr marL="457200" indent="-457200">
              <a:spcBef>
                <a:spcPct val="50000"/>
              </a:spcBef>
              <a:buFontTx/>
              <a:buAutoNum type="arabicPeriod"/>
            </a:pPr>
            <a:r>
              <a:rPr lang="en-GB" sz="2000" dirty="0">
                <a:latin typeface="Arial" charset="0"/>
              </a:rPr>
              <a:t>What are the units of pressure, force and area?</a:t>
            </a:r>
          </a:p>
          <a:p>
            <a:pPr marL="457200" indent="-457200">
              <a:spcBef>
                <a:spcPct val="50000"/>
              </a:spcBef>
              <a:buFontTx/>
              <a:buAutoNum type="arabicPeriod"/>
            </a:pPr>
            <a:endParaRPr lang="en-GB" sz="2000" dirty="0">
              <a:latin typeface="Arial" charset="0"/>
            </a:endParaRPr>
          </a:p>
          <a:p>
            <a:pPr marL="457200" indent="-457200">
              <a:spcBef>
                <a:spcPct val="50000"/>
              </a:spcBef>
              <a:buFontTx/>
              <a:buAutoNum type="arabicPeriod"/>
            </a:pPr>
            <a:endParaRPr lang="en-GB" sz="2000" dirty="0">
              <a:latin typeface="Arial" charset="0"/>
            </a:endParaRPr>
          </a:p>
          <a:p>
            <a:pPr marL="457200" indent="-457200">
              <a:spcBef>
                <a:spcPct val="50000"/>
              </a:spcBef>
              <a:buFontTx/>
              <a:buAutoNum type="arabicPeriod"/>
            </a:pPr>
            <a:r>
              <a:rPr lang="en-GB" sz="2000" dirty="0">
                <a:latin typeface="Arial" charset="0"/>
              </a:rPr>
              <a:t>A force of 500 N acts over an area of 10 m</a:t>
            </a:r>
            <a:r>
              <a:rPr lang="en-GB" sz="2000" b="1" baseline="30000" dirty="0">
                <a:latin typeface="Arial" charset="0"/>
              </a:rPr>
              <a:t>2</a:t>
            </a:r>
            <a:r>
              <a:rPr lang="en-GB" sz="2000" dirty="0">
                <a:latin typeface="Arial" charset="0"/>
              </a:rPr>
              <a:t>. What pressure is created by this force? </a:t>
            </a:r>
          </a:p>
          <a:p>
            <a:pPr marL="457200" indent="-457200">
              <a:spcBef>
                <a:spcPct val="50000"/>
              </a:spcBef>
              <a:buFontTx/>
              <a:buAutoNum type="arabicPeriod"/>
            </a:pPr>
            <a:endParaRPr lang="en-GB" sz="2000" dirty="0">
              <a:latin typeface="Arial" charset="0"/>
            </a:endParaRPr>
          </a:p>
          <a:p>
            <a:pPr marL="457200" indent="-457200">
              <a:spcBef>
                <a:spcPct val="50000"/>
              </a:spcBef>
              <a:buFontTx/>
              <a:buAutoNum type="arabicPeriod"/>
            </a:pPr>
            <a:r>
              <a:rPr lang="en-GB" sz="2000" dirty="0">
                <a:latin typeface="Arial" charset="0"/>
              </a:rPr>
              <a:t>A girl of weight 400 N has feet of area 100 cm</a:t>
            </a:r>
            <a:r>
              <a:rPr lang="en-GB" sz="2000" b="1" baseline="30000" dirty="0">
                <a:latin typeface="Arial" charset="0"/>
              </a:rPr>
              <a:t>2</a:t>
            </a:r>
            <a:r>
              <a:rPr lang="en-GB" sz="2000" dirty="0">
                <a:latin typeface="Arial" charset="0"/>
              </a:rPr>
              <a:t>. What pressure does she put on the ground?</a:t>
            </a:r>
          </a:p>
          <a:p>
            <a:pPr marL="457200" indent="-457200">
              <a:spcBef>
                <a:spcPct val="50000"/>
              </a:spcBef>
              <a:buFontTx/>
              <a:buAutoNum type="arabicPeriod"/>
            </a:pPr>
            <a:endParaRPr lang="en-GB" sz="2000" dirty="0">
              <a:latin typeface="Arial" charset="0"/>
            </a:endParaRPr>
          </a:p>
          <a:p>
            <a:pPr marL="457200" indent="-457200">
              <a:spcBef>
                <a:spcPct val="50000"/>
              </a:spcBef>
              <a:buFontTx/>
              <a:buAutoNum type="arabicPeriod"/>
            </a:pPr>
            <a:r>
              <a:rPr lang="en-GB" sz="2000" dirty="0">
                <a:latin typeface="Arial" charset="0"/>
              </a:rPr>
              <a:t>A car of weight 6 400 N has four wheels. Each wheel has an area of 80 cm</a:t>
            </a:r>
            <a:r>
              <a:rPr lang="en-GB" sz="2000" b="1" baseline="30000" dirty="0">
                <a:latin typeface="Arial" charset="0"/>
              </a:rPr>
              <a:t>2</a:t>
            </a:r>
            <a:r>
              <a:rPr lang="en-GB" sz="2000" dirty="0">
                <a:latin typeface="Arial" charset="0"/>
              </a:rPr>
              <a:t>. What pressure does the car put on the ground?</a:t>
            </a:r>
          </a:p>
          <a:p>
            <a:pPr marL="457200" indent="-457200">
              <a:spcBef>
                <a:spcPct val="50000"/>
              </a:spcBef>
              <a:buFontTx/>
              <a:buAutoNum type="arabicPeriod"/>
            </a:pPr>
            <a:endParaRPr lang="en-GB" sz="2000" dirty="0">
              <a:latin typeface="Arial" charset="0"/>
            </a:endParaRPr>
          </a:p>
        </p:txBody>
      </p:sp>
      <p:sp>
        <p:nvSpPr>
          <p:cNvPr id="122884" name="Text Box 4"/>
          <p:cNvSpPr txBox="1">
            <a:spLocks noChangeArrowheads="1"/>
          </p:cNvSpPr>
          <p:nvPr/>
        </p:nvSpPr>
        <p:spPr bwMode="auto">
          <a:xfrm>
            <a:off x="457200" y="1508125"/>
            <a:ext cx="7315200" cy="396875"/>
          </a:xfrm>
          <a:prstGeom prst="rect">
            <a:avLst/>
          </a:prstGeom>
          <a:noFill/>
          <a:ln w="9525">
            <a:noFill/>
            <a:miter lim="800000"/>
            <a:headEnd/>
            <a:tailEnd/>
          </a:ln>
          <a:effectLst/>
        </p:spPr>
        <p:txBody>
          <a:bodyPr>
            <a:spAutoFit/>
          </a:bodyPr>
          <a:lstStyle/>
          <a:p>
            <a:pPr>
              <a:spcBef>
                <a:spcPct val="50000"/>
              </a:spcBef>
            </a:pPr>
            <a:r>
              <a:rPr lang="en-GB" sz="2000" dirty="0" smtClean="0">
                <a:solidFill>
                  <a:srgbClr val="336600"/>
                </a:solidFill>
                <a:latin typeface="Arial" charset="0"/>
              </a:rPr>
              <a:t>    Pressure </a:t>
            </a:r>
            <a:r>
              <a:rPr lang="en-GB" sz="2000" dirty="0">
                <a:solidFill>
                  <a:srgbClr val="336600"/>
                </a:solidFill>
                <a:latin typeface="Arial" charset="0"/>
              </a:rPr>
              <a:t>measured in </a:t>
            </a:r>
            <a:r>
              <a:rPr lang="en-GB" sz="2000" dirty="0" err="1">
                <a:solidFill>
                  <a:srgbClr val="336600"/>
                </a:solidFill>
                <a:latin typeface="Arial" charset="0"/>
              </a:rPr>
              <a:t>Pascals</a:t>
            </a:r>
            <a:r>
              <a:rPr lang="en-GB" sz="2000" dirty="0">
                <a:solidFill>
                  <a:srgbClr val="336600"/>
                </a:solidFill>
                <a:latin typeface="Arial" charset="0"/>
              </a:rPr>
              <a:t>.</a:t>
            </a:r>
          </a:p>
        </p:txBody>
      </p:sp>
      <p:sp>
        <p:nvSpPr>
          <p:cNvPr id="122885" name="Text Box 5"/>
          <p:cNvSpPr txBox="1">
            <a:spLocks noChangeArrowheads="1"/>
          </p:cNvSpPr>
          <p:nvPr/>
        </p:nvSpPr>
        <p:spPr bwMode="auto">
          <a:xfrm>
            <a:off x="457200" y="3276600"/>
            <a:ext cx="7924800" cy="396875"/>
          </a:xfrm>
          <a:prstGeom prst="rect">
            <a:avLst/>
          </a:prstGeom>
          <a:noFill/>
          <a:ln w="9525">
            <a:noFill/>
            <a:miter lim="800000"/>
            <a:headEnd/>
            <a:tailEnd/>
          </a:ln>
          <a:effectLst/>
        </p:spPr>
        <p:txBody>
          <a:bodyPr>
            <a:spAutoFit/>
          </a:bodyPr>
          <a:lstStyle/>
          <a:p>
            <a:pPr>
              <a:spcBef>
                <a:spcPct val="50000"/>
              </a:spcBef>
            </a:pPr>
            <a:r>
              <a:rPr lang="en-GB" sz="2000" dirty="0" smtClean="0">
                <a:solidFill>
                  <a:srgbClr val="336600"/>
                </a:solidFill>
                <a:latin typeface="Arial" charset="0"/>
              </a:rPr>
              <a:t>     50 </a:t>
            </a:r>
            <a:r>
              <a:rPr lang="en-GB" sz="2000" dirty="0">
                <a:solidFill>
                  <a:srgbClr val="336600"/>
                </a:solidFill>
                <a:latin typeface="Arial" charset="0"/>
              </a:rPr>
              <a:t>Pa.</a:t>
            </a:r>
          </a:p>
        </p:txBody>
      </p:sp>
      <p:sp>
        <p:nvSpPr>
          <p:cNvPr id="122886" name="Text Box 6"/>
          <p:cNvSpPr txBox="1">
            <a:spLocks noChangeArrowheads="1"/>
          </p:cNvSpPr>
          <p:nvPr/>
        </p:nvSpPr>
        <p:spPr bwMode="auto">
          <a:xfrm>
            <a:off x="457200" y="4479925"/>
            <a:ext cx="7315200" cy="396875"/>
          </a:xfrm>
          <a:prstGeom prst="rect">
            <a:avLst/>
          </a:prstGeom>
          <a:noFill/>
          <a:ln w="9525">
            <a:noFill/>
            <a:miter lim="800000"/>
            <a:headEnd/>
            <a:tailEnd/>
          </a:ln>
          <a:effectLst/>
        </p:spPr>
        <p:txBody>
          <a:bodyPr>
            <a:spAutoFit/>
          </a:bodyPr>
          <a:lstStyle/>
          <a:p>
            <a:pPr>
              <a:spcBef>
                <a:spcPct val="50000"/>
              </a:spcBef>
            </a:pPr>
            <a:r>
              <a:rPr lang="en-GB" sz="2000" dirty="0" smtClean="0">
                <a:solidFill>
                  <a:srgbClr val="336600"/>
                </a:solidFill>
                <a:latin typeface="Arial" charset="0"/>
              </a:rPr>
              <a:t>    4 </a:t>
            </a:r>
            <a:r>
              <a:rPr lang="en-GB" sz="2000" dirty="0">
                <a:solidFill>
                  <a:srgbClr val="336600"/>
                </a:solidFill>
                <a:latin typeface="Arial" charset="0"/>
              </a:rPr>
              <a:t>N/cm</a:t>
            </a:r>
            <a:r>
              <a:rPr lang="en-GB" sz="2000" b="1" baseline="30000" dirty="0">
                <a:solidFill>
                  <a:srgbClr val="336600"/>
                </a:solidFill>
                <a:latin typeface="Arial" charset="0"/>
              </a:rPr>
              <a:t>2</a:t>
            </a:r>
            <a:r>
              <a:rPr lang="en-GB" sz="2000" dirty="0">
                <a:solidFill>
                  <a:srgbClr val="336600"/>
                </a:solidFill>
                <a:latin typeface="Arial" charset="0"/>
              </a:rPr>
              <a:t>.</a:t>
            </a:r>
          </a:p>
        </p:txBody>
      </p:sp>
      <p:sp>
        <p:nvSpPr>
          <p:cNvPr id="122887" name="Text Box 7"/>
          <p:cNvSpPr txBox="1">
            <a:spLocks noChangeArrowheads="1"/>
          </p:cNvSpPr>
          <p:nvPr/>
        </p:nvSpPr>
        <p:spPr bwMode="auto">
          <a:xfrm>
            <a:off x="457200" y="5715000"/>
            <a:ext cx="7315200" cy="396875"/>
          </a:xfrm>
          <a:prstGeom prst="rect">
            <a:avLst/>
          </a:prstGeom>
          <a:noFill/>
          <a:ln w="9525">
            <a:noFill/>
            <a:miter lim="800000"/>
            <a:headEnd/>
            <a:tailEnd/>
          </a:ln>
          <a:effectLst/>
        </p:spPr>
        <p:txBody>
          <a:bodyPr>
            <a:spAutoFit/>
          </a:bodyPr>
          <a:lstStyle/>
          <a:p>
            <a:pPr>
              <a:spcBef>
                <a:spcPct val="50000"/>
              </a:spcBef>
            </a:pPr>
            <a:r>
              <a:rPr lang="en-GB" sz="2000" dirty="0" smtClean="0">
                <a:solidFill>
                  <a:srgbClr val="336600"/>
                </a:solidFill>
                <a:latin typeface="Arial" charset="0"/>
              </a:rPr>
              <a:t>     20 </a:t>
            </a:r>
            <a:r>
              <a:rPr lang="en-GB" sz="2000" dirty="0">
                <a:solidFill>
                  <a:srgbClr val="336600"/>
                </a:solidFill>
                <a:latin typeface="Arial" charset="0"/>
              </a:rPr>
              <a:t>N/cm</a:t>
            </a:r>
            <a:r>
              <a:rPr lang="en-GB" sz="2000" b="1" baseline="30000" dirty="0">
                <a:solidFill>
                  <a:srgbClr val="336600"/>
                </a:solidFill>
                <a:latin typeface="Arial" charset="0"/>
              </a:rPr>
              <a:t>2</a:t>
            </a:r>
            <a:r>
              <a:rPr lang="en-GB" sz="2000" dirty="0">
                <a:solidFill>
                  <a:srgbClr val="336600"/>
                </a:solidFill>
                <a:latin typeface="Arial" charset="0"/>
              </a:rPr>
              <a:t>.</a:t>
            </a:r>
          </a:p>
        </p:txBody>
      </p:sp>
      <p:sp>
        <p:nvSpPr>
          <p:cNvPr id="122889" name="Text Box 9"/>
          <p:cNvSpPr txBox="1">
            <a:spLocks noChangeArrowheads="1"/>
          </p:cNvSpPr>
          <p:nvPr/>
        </p:nvSpPr>
        <p:spPr bwMode="auto">
          <a:xfrm>
            <a:off x="457200" y="1812925"/>
            <a:ext cx="7315200" cy="396875"/>
          </a:xfrm>
          <a:prstGeom prst="rect">
            <a:avLst/>
          </a:prstGeom>
          <a:noFill/>
          <a:ln w="9525">
            <a:noFill/>
            <a:miter lim="800000"/>
            <a:headEnd/>
            <a:tailEnd/>
          </a:ln>
          <a:effectLst/>
        </p:spPr>
        <p:txBody>
          <a:bodyPr>
            <a:spAutoFit/>
          </a:bodyPr>
          <a:lstStyle/>
          <a:p>
            <a:pPr>
              <a:spcBef>
                <a:spcPct val="50000"/>
              </a:spcBef>
            </a:pPr>
            <a:r>
              <a:rPr lang="en-GB" sz="2000" dirty="0" smtClean="0">
                <a:solidFill>
                  <a:srgbClr val="336600"/>
                </a:solidFill>
                <a:latin typeface="Arial" charset="0"/>
              </a:rPr>
              <a:t>    Force </a:t>
            </a:r>
            <a:r>
              <a:rPr lang="en-GB" sz="2000" dirty="0">
                <a:solidFill>
                  <a:srgbClr val="336600"/>
                </a:solidFill>
                <a:latin typeface="Arial" charset="0"/>
              </a:rPr>
              <a:t>measured in </a:t>
            </a:r>
            <a:r>
              <a:rPr lang="en-GB" sz="2000" dirty="0" err="1">
                <a:solidFill>
                  <a:srgbClr val="336600"/>
                </a:solidFill>
                <a:latin typeface="Arial" charset="0"/>
              </a:rPr>
              <a:t>Newtons</a:t>
            </a:r>
            <a:r>
              <a:rPr lang="en-GB" sz="2000" dirty="0">
                <a:solidFill>
                  <a:srgbClr val="336600"/>
                </a:solidFill>
                <a:latin typeface="Arial" charset="0"/>
              </a:rPr>
              <a:t>.</a:t>
            </a:r>
          </a:p>
        </p:txBody>
      </p:sp>
      <p:sp>
        <p:nvSpPr>
          <p:cNvPr id="122890" name="Text Box 10"/>
          <p:cNvSpPr txBox="1">
            <a:spLocks noChangeArrowheads="1"/>
          </p:cNvSpPr>
          <p:nvPr/>
        </p:nvSpPr>
        <p:spPr bwMode="auto">
          <a:xfrm>
            <a:off x="457200" y="2117725"/>
            <a:ext cx="7315200" cy="396875"/>
          </a:xfrm>
          <a:prstGeom prst="rect">
            <a:avLst/>
          </a:prstGeom>
          <a:noFill/>
          <a:ln w="9525">
            <a:noFill/>
            <a:miter lim="800000"/>
            <a:headEnd/>
            <a:tailEnd/>
          </a:ln>
          <a:effectLst/>
        </p:spPr>
        <p:txBody>
          <a:bodyPr>
            <a:spAutoFit/>
          </a:bodyPr>
          <a:lstStyle/>
          <a:p>
            <a:pPr>
              <a:spcBef>
                <a:spcPct val="50000"/>
              </a:spcBef>
            </a:pPr>
            <a:r>
              <a:rPr lang="en-GB" sz="2000" dirty="0" smtClean="0">
                <a:solidFill>
                  <a:srgbClr val="336600"/>
                </a:solidFill>
                <a:latin typeface="Arial" charset="0"/>
              </a:rPr>
              <a:t>    Area </a:t>
            </a:r>
            <a:r>
              <a:rPr lang="en-GB" sz="2000" dirty="0">
                <a:solidFill>
                  <a:srgbClr val="336600"/>
                </a:solidFill>
                <a:latin typeface="Arial" charset="0"/>
              </a:rPr>
              <a:t>measured in metres squared.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22883"/>
                                        </p:tgtEl>
                                        <p:attrNameLst>
                                          <p:attrName>style.visibility</p:attrName>
                                        </p:attrNameLst>
                                      </p:cBhvr>
                                      <p:to>
                                        <p:strVal val="visible"/>
                                      </p:to>
                                    </p:set>
                                    <p:anim calcmode="lin" valueType="num">
                                      <p:cBhvr additive="base">
                                        <p:cTn id="7" dur="500" fill="hold"/>
                                        <p:tgtEl>
                                          <p:spTgt spid="122883"/>
                                        </p:tgtEl>
                                        <p:attrNameLst>
                                          <p:attrName>ppt_x</p:attrName>
                                        </p:attrNameLst>
                                      </p:cBhvr>
                                      <p:tavLst>
                                        <p:tav tm="0">
                                          <p:val>
                                            <p:strVal val="#ppt_x"/>
                                          </p:val>
                                        </p:tav>
                                        <p:tav tm="100000">
                                          <p:val>
                                            <p:strVal val="#ppt_x"/>
                                          </p:val>
                                        </p:tav>
                                      </p:tavLst>
                                    </p:anim>
                                    <p:anim calcmode="lin" valueType="num">
                                      <p:cBhvr additive="base">
                                        <p:cTn id="8" dur="500" fill="hold"/>
                                        <p:tgtEl>
                                          <p:spTgt spid="12288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22884"/>
                                        </p:tgtEl>
                                        <p:attrNameLst>
                                          <p:attrName>style.visibility</p:attrName>
                                        </p:attrNameLst>
                                      </p:cBhvr>
                                      <p:to>
                                        <p:strVal val="visible"/>
                                      </p:to>
                                    </p:set>
                                    <p:anim calcmode="lin" valueType="num">
                                      <p:cBhvr additive="base">
                                        <p:cTn id="13" dur="500" fill="hold"/>
                                        <p:tgtEl>
                                          <p:spTgt spid="122884"/>
                                        </p:tgtEl>
                                        <p:attrNameLst>
                                          <p:attrName>ppt_x</p:attrName>
                                        </p:attrNameLst>
                                      </p:cBhvr>
                                      <p:tavLst>
                                        <p:tav tm="0">
                                          <p:val>
                                            <p:strVal val="#ppt_x"/>
                                          </p:val>
                                        </p:tav>
                                        <p:tav tm="100000">
                                          <p:val>
                                            <p:strVal val="#ppt_x"/>
                                          </p:val>
                                        </p:tav>
                                      </p:tavLst>
                                    </p:anim>
                                    <p:anim calcmode="lin" valueType="num">
                                      <p:cBhvr additive="base">
                                        <p:cTn id="14" dur="500" fill="hold"/>
                                        <p:tgtEl>
                                          <p:spTgt spid="122884"/>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889"/>
                                        </p:tgtEl>
                                        <p:attrNameLst>
                                          <p:attrName>style.visibility</p:attrName>
                                        </p:attrNameLst>
                                      </p:cBhvr>
                                      <p:to>
                                        <p:strVal val="visible"/>
                                      </p:to>
                                    </p:set>
                                    <p:anim calcmode="lin" valueType="num">
                                      <p:cBhvr additive="base">
                                        <p:cTn id="19" dur="500" fill="hold"/>
                                        <p:tgtEl>
                                          <p:spTgt spid="122889"/>
                                        </p:tgtEl>
                                        <p:attrNameLst>
                                          <p:attrName>ppt_x</p:attrName>
                                        </p:attrNameLst>
                                      </p:cBhvr>
                                      <p:tavLst>
                                        <p:tav tm="0">
                                          <p:val>
                                            <p:strVal val="#ppt_x"/>
                                          </p:val>
                                        </p:tav>
                                        <p:tav tm="100000">
                                          <p:val>
                                            <p:strVal val="#ppt_x"/>
                                          </p:val>
                                        </p:tav>
                                      </p:tavLst>
                                    </p:anim>
                                    <p:anim calcmode="lin" valueType="num">
                                      <p:cBhvr additive="base">
                                        <p:cTn id="20" dur="500" fill="hold"/>
                                        <p:tgtEl>
                                          <p:spTgt spid="122889"/>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22890"/>
                                        </p:tgtEl>
                                        <p:attrNameLst>
                                          <p:attrName>style.visibility</p:attrName>
                                        </p:attrNameLst>
                                      </p:cBhvr>
                                      <p:to>
                                        <p:strVal val="visible"/>
                                      </p:to>
                                    </p:set>
                                    <p:anim calcmode="lin" valueType="num">
                                      <p:cBhvr additive="base">
                                        <p:cTn id="25" dur="500" fill="hold"/>
                                        <p:tgtEl>
                                          <p:spTgt spid="122890"/>
                                        </p:tgtEl>
                                        <p:attrNameLst>
                                          <p:attrName>ppt_x</p:attrName>
                                        </p:attrNameLst>
                                      </p:cBhvr>
                                      <p:tavLst>
                                        <p:tav tm="0">
                                          <p:val>
                                            <p:strVal val="1+#ppt_w/2"/>
                                          </p:val>
                                        </p:tav>
                                        <p:tav tm="100000">
                                          <p:val>
                                            <p:strVal val="#ppt_x"/>
                                          </p:val>
                                        </p:tav>
                                      </p:tavLst>
                                    </p:anim>
                                    <p:anim calcmode="lin" valueType="num">
                                      <p:cBhvr additive="base">
                                        <p:cTn id="26" dur="500" fill="hold"/>
                                        <p:tgtEl>
                                          <p:spTgt spid="122890"/>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22885"/>
                                        </p:tgtEl>
                                        <p:attrNameLst>
                                          <p:attrName>style.visibility</p:attrName>
                                        </p:attrNameLst>
                                      </p:cBhvr>
                                      <p:to>
                                        <p:strVal val="visible"/>
                                      </p:to>
                                    </p:set>
                                    <p:anim calcmode="lin" valueType="num">
                                      <p:cBhvr additive="base">
                                        <p:cTn id="31" dur="1000" fill="hold"/>
                                        <p:tgtEl>
                                          <p:spTgt spid="122885"/>
                                        </p:tgtEl>
                                        <p:attrNameLst>
                                          <p:attrName>ppt_x</p:attrName>
                                        </p:attrNameLst>
                                      </p:cBhvr>
                                      <p:tavLst>
                                        <p:tav tm="0">
                                          <p:val>
                                            <p:strVal val="1+#ppt_w/2"/>
                                          </p:val>
                                        </p:tav>
                                        <p:tav tm="100000">
                                          <p:val>
                                            <p:strVal val="#ppt_x"/>
                                          </p:val>
                                        </p:tav>
                                      </p:tavLst>
                                    </p:anim>
                                    <p:anim calcmode="lin" valueType="num">
                                      <p:cBhvr additive="base">
                                        <p:cTn id="32" dur="1000" fill="hold"/>
                                        <p:tgtEl>
                                          <p:spTgt spid="122885"/>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22886"/>
                                        </p:tgtEl>
                                        <p:attrNameLst>
                                          <p:attrName>style.visibility</p:attrName>
                                        </p:attrNameLst>
                                      </p:cBhvr>
                                      <p:to>
                                        <p:strVal val="visible"/>
                                      </p:to>
                                    </p:set>
                                    <p:anim calcmode="lin" valueType="num">
                                      <p:cBhvr additive="base">
                                        <p:cTn id="37" dur="500" fill="hold"/>
                                        <p:tgtEl>
                                          <p:spTgt spid="122886"/>
                                        </p:tgtEl>
                                        <p:attrNameLst>
                                          <p:attrName>ppt_x</p:attrName>
                                        </p:attrNameLst>
                                      </p:cBhvr>
                                      <p:tavLst>
                                        <p:tav tm="0">
                                          <p:val>
                                            <p:strVal val="1+#ppt_w/2"/>
                                          </p:val>
                                        </p:tav>
                                        <p:tav tm="100000">
                                          <p:val>
                                            <p:strVal val="#ppt_x"/>
                                          </p:val>
                                        </p:tav>
                                      </p:tavLst>
                                    </p:anim>
                                    <p:anim calcmode="lin" valueType="num">
                                      <p:cBhvr additive="base">
                                        <p:cTn id="38" dur="500" fill="hold"/>
                                        <p:tgtEl>
                                          <p:spTgt spid="122886"/>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22887"/>
                                        </p:tgtEl>
                                        <p:attrNameLst>
                                          <p:attrName>style.visibility</p:attrName>
                                        </p:attrNameLst>
                                      </p:cBhvr>
                                      <p:to>
                                        <p:strVal val="visible"/>
                                      </p:to>
                                    </p:set>
                                    <p:anim calcmode="lin" valueType="num">
                                      <p:cBhvr additive="base">
                                        <p:cTn id="43" dur="500" fill="hold"/>
                                        <p:tgtEl>
                                          <p:spTgt spid="122887"/>
                                        </p:tgtEl>
                                        <p:attrNameLst>
                                          <p:attrName>ppt_x</p:attrName>
                                        </p:attrNameLst>
                                      </p:cBhvr>
                                      <p:tavLst>
                                        <p:tav tm="0">
                                          <p:val>
                                            <p:strVal val="1+#ppt_w/2"/>
                                          </p:val>
                                        </p:tav>
                                        <p:tav tm="100000">
                                          <p:val>
                                            <p:strVal val="#ppt_x"/>
                                          </p:val>
                                        </p:tav>
                                      </p:tavLst>
                                    </p:anim>
                                    <p:anim calcmode="lin" valueType="num">
                                      <p:cBhvr additive="base">
                                        <p:cTn id="44" dur="500" fill="hold"/>
                                        <p:tgtEl>
                                          <p:spTgt spid="1228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autoUpdateAnimBg="0"/>
      <p:bldP spid="122884" grpId="0" autoUpdateAnimBg="0"/>
      <p:bldP spid="122885" grpId="0" autoUpdateAnimBg="0"/>
      <p:bldP spid="122886" grpId="0" autoUpdateAnimBg="0"/>
      <p:bldP spid="122887" grpId="0" autoUpdateAnimBg="0"/>
      <p:bldP spid="122889" grpId="0" autoUpdateAnimBg="0"/>
      <p:bldP spid="122890"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4186</TotalTime>
  <Words>1373</Words>
  <Application>Microsoft Office PowerPoint</Application>
  <PresentationFormat>On-screen Show (4:3)</PresentationFormat>
  <Paragraphs>178</Paragraphs>
  <Slides>31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Office Theme</vt:lpstr>
      <vt:lpstr>Bitmap Image</vt:lpstr>
      <vt:lpstr>Pressure in solids, liquids Atmospheric pressure</vt:lpstr>
      <vt:lpstr>Pressure</vt:lpstr>
      <vt:lpstr>IGCSE  Pressure </vt:lpstr>
      <vt:lpstr>Pressure formula and triangle</vt:lpstr>
      <vt:lpstr>Exercise 1: words to use -  surface area , weight , pressure, sink </vt:lpstr>
      <vt:lpstr>Exercise 2: Pressure </vt:lpstr>
      <vt:lpstr>Pressure Formula</vt:lpstr>
      <vt:lpstr>Exercise 3: Hammer and Nail</vt:lpstr>
      <vt:lpstr>Exercise 4: Pressure Calculations 1</vt:lpstr>
      <vt:lpstr>Exercise 5: Pressure Calculations 2 – Pressure worksheet </vt:lpstr>
      <vt:lpstr>Fluid Pressure</vt:lpstr>
      <vt:lpstr>  Pressure in liquids </vt:lpstr>
      <vt:lpstr>Pressure in a liquid </vt:lpstr>
      <vt:lpstr>Pressure in water </vt:lpstr>
      <vt:lpstr>Pressure in Liquid</vt:lpstr>
      <vt:lpstr>Total Pressure in liquids </vt:lpstr>
      <vt:lpstr>PowerPoint Presentation</vt:lpstr>
      <vt:lpstr>Mark scheme</vt:lpstr>
      <vt:lpstr>PowerPoint Presentation</vt:lpstr>
      <vt:lpstr>Mark scheme</vt:lpstr>
      <vt:lpstr>  Air pressure  demonstration</vt:lpstr>
      <vt:lpstr> Air Pressure   </vt:lpstr>
      <vt:lpstr>        The mercury barometer</vt:lpstr>
      <vt:lpstr>Standard atmospheric pressure </vt:lpstr>
      <vt:lpstr>Manometer </vt:lpstr>
      <vt:lpstr>How to use manometer</vt:lpstr>
      <vt:lpstr>PowerPoint Presentation</vt:lpstr>
      <vt:lpstr>Difference between manometer and barometer</vt:lpstr>
      <vt:lpstr> Exam questions</vt:lpstr>
      <vt:lpstr>PowerPoint Presentation</vt:lpstr>
      <vt:lpstr>Useful links</vt:lpstr>
    </vt:vector>
  </TitlesOfParts>
  <Company>pre-installed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pressure</dc:title>
  <dc:creator>ZN</dc:creator>
  <cp:lastModifiedBy>Zorana Nikodijevic</cp:lastModifiedBy>
  <cp:revision>227</cp:revision>
  <cp:lastPrinted>2011-12-15T06:10:29Z</cp:lastPrinted>
  <dcterms:created xsi:type="dcterms:W3CDTF">2002-02-19T19:15:18Z</dcterms:created>
  <dcterms:modified xsi:type="dcterms:W3CDTF">2015-12-23T11:52:20Z</dcterms:modified>
</cp:coreProperties>
</file>