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975926-D3C6-4123-921D-8DBE21275B2A}" type="datetimeFigureOut">
              <a:rPr lang="en-US" smtClean="0"/>
              <a:t>8/24/2015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51D878-469F-499A-A459-04AC40E9BD13}" type="slidenum">
              <a:rPr lang="en-US" smtClean="0"/>
              <a:t>‹#›</a:t>
            </a:fld>
            <a:endParaRPr lang="en-US"/>
          </a:p>
        </p:txBody>
      </p:sp>
    </p:spTree>
    <p:extLst>
      <p:ext uri="{BB962C8B-B14F-4D97-AF65-F5344CB8AC3E}">
        <p14:creationId xmlns:p14="http://schemas.microsoft.com/office/powerpoint/2010/main" val="897229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975926-D3C6-4123-921D-8DBE21275B2A}" type="datetimeFigureOut">
              <a:rPr lang="en-US" smtClean="0"/>
              <a:t>8/24/2015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51D878-469F-499A-A459-04AC40E9BD13}" type="slidenum">
              <a:rPr lang="en-US" smtClean="0"/>
              <a:t>‹#›</a:t>
            </a:fld>
            <a:endParaRPr lang="en-US"/>
          </a:p>
        </p:txBody>
      </p:sp>
    </p:spTree>
    <p:extLst>
      <p:ext uri="{BB962C8B-B14F-4D97-AF65-F5344CB8AC3E}">
        <p14:creationId xmlns:p14="http://schemas.microsoft.com/office/powerpoint/2010/main" val="1640429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975926-D3C6-4123-921D-8DBE21275B2A}" type="datetimeFigureOut">
              <a:rPr lang="en-US" smtClean="0"/>
              <a:t>8/24/2015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51D878-469F-499A-A459-04AC40E9BD13}" type="slidenum">
              <a:rPr lang="en-US" smtClean="0"/>
              <a:t>‹#›</a:t>
            </a:fld>
            <a:endParaRPr lang="en-US"/>
          </a:p>
        </p:txBody>
      </p:sp>
    </p:spTree>
    <p:extLst>
      <p:ext uri="{BB962C8B-B14F-4D97-AF65-F5344CB8AC3E}">
        <p14:creationId xmlns:p14="http://schemas.microsoft.com/office/powerpoint/2010/main" val="2311333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975926-D3C6-4123-921D-8DBE21275B2A}" type="datetimeFigureOut">
              <a:rPr lang="en-US" smtClean="0"/>
              <a:t>8/24/2015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51D878-469F-499A-A459-04AC40E9BD13}" type="slidenum">
              <a:rPr lang="en-US" smtClean="0"/>
              <a:t>‹#›</a:t>
            </a:fld>
            <a:endParaRPr lang="en-US"/>
          </a:p>
        </p:txBody>
      </p:sp>
    </p:spTree>
    <p:extLst>
      <p:ext uri="{BB962C8B-B14F-4D97-AF65-F5344CB8AC3E}">
        <p14:creationId xmlns:p14="http://schemas.microsoft.com/office/powerpoint/2010/main" val="868801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975926-D3C6-4123-921D-8DBE21275B2A}" type="datetimeFigureOut">
              <a:rPr lang="en-US" smtClean="0"/>
              <a:t>8/24/2015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51D878-469F-499A-A459-04AC40E9BD13}" type="slidenum">
              <a:rPr lang="en-US" smtClean="0"/>
              <a:t>‹#›</a:t>
            </a:fld>
            <a:endParaRPr lang="en-US"/>
          </a:p>
        </p:txBody>
      </p:sp>
    </p:spTree>
    <p:extLst>
      <p:ext uri="{BB962C8B-B14F-4D97-AF65-F5344CB8AC3E}">
        <p14:creationId xmlns:p14="http://schemas.microsoft.com/office/powerpoint/2010/main" val="2055062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975926-D3C6-4123-921D-8DBE21275B2A}" type="datetimeFigureOut">
              <a:rPr lang="en-US" smtClean="0"/>
              <a:t>8/24/2015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51D878-469F-499A-A459-04AC40E9BD13}" type="slidenum">
              <a:rPr lang="en-US" smtClean="0"/>
              <a:t>‹#›</a:t>
            </a:fld>
            <a:endParaRPr lang="en-US"/>
          </a:p>
        </p:txBody>
      </p:sp>
    </p:spTree>
    <p:extLst>
      <p:ext uri="{BB962C8B-B14F-4D97-AF65-F5344CB8AC3E}">
        <p14:creationId xmlns:p14="http://schemas.microsoft.com/office/powerpoint/2010/main" val="4016829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975926-D3C6-4123-921D-8DBE21275B2A}" type="datetimeFigureOut">
              <a:rPr lang="en-US" smtClean="0"/>
              <a:t>8/24/2015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51D878-469F-499A-A459-04AC40E9BD13}" type="slidenum">
              <a:rPr lang="en-US" smtClean="0"/>
              <a:t>‹#›</a:t>
            </a:fld>
            <a:endParaRPr lang="en-US"/>
          </a:p>
        </p:txBody>
      </p:sp>
    </p:spTree>
    <p:extLst>
      <p:ext uri="{BB962C8B-B14F-4D97-AF65-F5344CB8AC3E}">
        <p14:creationId xmlns:p14="http://schemas.microsoft.com/office/powerpoint/2010/main" val="3819520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975926-D3C6-4123-921D-8DBE21275B2A}" type="datetimeFigureOut">
              <a:rPr lang="en-US" smtClean="0"/>
              <a:t>8/24/2015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51D878-469F-499A-A459-04AC40E9BD13}" type="slidenum">
              <a:rPr lang="en-US" smtClean="0"/>
              <a:t>‹#›</a:t>
            </a:fld>
            <a:endParaRPr lang="en-US"/>
          </a:p>
        </p:txBody>
      </p:sp>
    </p:spTree>
    <p:extLst>
      <p:ext uri="{BB962C8B-B14F-4D97-AF65-F5344CB8AC3E}">
        <p14:creationId xmlns:p14="http://schemas.microsoft.com/office/powerpoint/2010/main" val="4039892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975926-D3C6-4123-921D-8DBE21275B2A}" type="datetimeFigureOut">
              <a:rPr lang="en-US" smtClean="0"/>
              <a:t>8/24/2015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51D878-469F-499A-A459-04AC40E9BD13}" type="slidenum">
              <a:rPr lang="en-US" smtClean="0"/>
              <a:t>‹#›</a:t>
            </a:fld>
            <a:endParaRPr lang="en-US"/>
          </a:p>
        </p:txBody>
      </p:sp>
    </p:spTree>
    <p:extLst>
      <p:ext uri="{BB962C8B-B14F-4D97-AF65-F5344CB8AC3E}">
        <p14:creationId xmlns:p14="http://schemas.microsoft.com/office/powerpoint/2010/main" val="2365576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975926-D3C6-4123-921D-8DBE21275B2A}" type="datetimeFigureOut">
              <a:rPr lang="en-US" smtClean="0"/>
              <a:t>8/24/2015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51D878-469F-499A-A459-04AC40E9BD13}" type="slidenum">
              <a:rPr lang="en-US" smtClean="0"/>
              <a:t>‹#›</a:t>
            </a:fld>
            <a:endParaRPr lang="en-US"/>
          </a:p>
        </p:txBody>
      </p:sp>
    </p:spTree>
    <p:extLst>
      <p:ext uri="{BB962C8B-B14F-4D97-AF65-F5344CB8AC3E}">
        <p14:creationId xmlns:p14="http://schemas.microsoft.com/office/powerpoint/2010/main" val="732404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975926-D3C6-4123-921D-8DBE21275B2A}" type="datetimeFigureOut">
              <a:rPr lang="en-US" smtClean="0"/>
              <a:t>8/24/2015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51D878-469F-499A-A459-04AC40E9BD13}" type="slidenum">
              <a:rPr lang="en-US" smtClean="0"/>
              <a:t>‹#›</a:t>
            </a:fld>
            <a:endParaRPr lang="en-US"/>
          </a:p>
        </p:txBody>
      </p:sp>
    </p:spTree>
    <p:extLst>
      <p:ext uri="{BB962C8B-B14F-4D97-AF65-F5344CB8AC3E}">
        <p14:creationId xmlns:p14="http://schemas.microsoft.com/office/powerpoint/2010/main" val="2440662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975926-D3C6-4123-921D-8DBE21275B2A}" type="datetimeFigureOut">
              <a:rPr lang="en-US" smtClean="0"/>
              <a:t>8/24/2015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51D878-469F-499A-A459-04AC40E9BD13}" type="slidenum">
              <a:rPr lang="en-US" smtClean="0"/>
              <a:t>‹#›</a:t>
            </a:fld>
            <a:endParaRPr lang="en-US"/>
          </a:p>
        </p:txBody>
      </p:sp>
    </p:spTree>
    <p:extLst>
      <p:ext uri="{BB962C8B-B14F-4D97-AF65-F5344CB8AC3E}">
        <p14:creationId xmlns:p14="http://schemas.microsoft.com/office/powerpoint/2010/main" val="25520069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de.wikipedia.org/wiki/Umwelt" TargetMode="External"/><Relationship Id="rId2" Type="http://schemas.openxmlformats.org/officeDocument/2006/relationships/hyperlink" Target="https://de.wikipedia.org/wiki/Hel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wikipedia.org/wiki/Biografie" TargetMode="External"/><Relationship Id="rId2" Type="http://schemas.openxmlformats.org/officeDocument/2006/relationships/hyperlink" Target="https://de.wikipedia.org/wiki/Erz%C3%A4hlte_Zeit" TargetMode="External"/><Relationship Id="rId1" Type="http://schemas.openxmlformats.org/officeDocument/2006/relationships/slideLayout" Target="../slideLayouts/slideLayout2.xml"/><Relationship Id="rId4" Type="http://schemas.openxmlformats.org/officeDocument/2006/relationships/hyperlink" Target="https://de.wikipedia.org/wiki/Bildungsroman#cite_note-Selbmann39f-4"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de.wikipedia.org/wiki/Bildung" TargetMode="External"/><Relationship Id="rId2" Type="http://schemas.openxmlformats.org/officeDocument/2006/relationships/hyperlink" Target="https://de.wikipedia.org/wiki/Entwicklungsroman" TargetMode="External"/><Relationship Id="rId1" Type="http://schemas.openxmlformats.org/officeDocument/2006/relationships/slideLayout" Target="../slideLayouts/slideLayout2.xml"/><Relationship Id="rId5" Type="http://schemas.openxmlformats.org/officeDocument/2006/relationships/hyperlink" Target="https://de.wikipedia.org/wiki/Sturm_und_Drang" TargetMode="External"/><Relationship Id="rId4" Type="http://schemas.openxmlformats.org/officeDocument/2006/relationships/hyperlink" Target="https://de.wikipedia.org/wiki/Aufkl%C3%A4run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de.wikipedia.org/w/index.php?title=Aufkl%C3%A4rungsroman&amp;action=edit&amp;redlink=1" TargetMode="External"/><Relationship Id="rId2" Type="http://schemas.openxmlformats.org/officeDocument/2006/relationships/hyperlink" Target="https://de.wikipedia.org/wiki/Bildungsroman#cite_note-Selbmann37-8" TargetMode="External"/><Relationship Id="rId1" Type="http://schemas.openxmlformats.org/officeDocument/2006/relationships/slideLayout" Target="../slideLayouts/slideLayout2.xml"/><Relationship Id="rId6" Type="http://schemas.openxmlformats.org/officeDocument/2006/relationships/hyperlink" Target="https://de.wikipedia.org/wiki/Bildungsroman#cite_note-Selbmann27-10" TargetMode="External"/><Relationship Id="rId5" Type="http://schemas.openxmlformats.org/officeDocument/2006/relationships/hyperlink" Target="https://de.wikipedia.org/wiki/Bildungsroman#cite_note-Selbmann40-9" TargetMode="External"/><Relationship Id="rId4" Type="http://schemas.openxmlformats.org/officeDocument/2006/relationships/hyperlink" Target="https://de.wikipedia.org/wiki/Erz%C3%A4hler"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BILDUNGSROMAN</a:t>
            </a:r>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213246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de-DE" dirty="0" smtClean="0"/>
              <a:t>„Auseinandersetzung einer zentralen Figur mit verschiedenen Weltbereichen“. </a:t>
            </a:r>
          </a:p>
          <a:p>
            <a:r>
              <a:rPr lang="de-DE" dirty="0" smtClean="0"/>
              <a:t>Die zentrale Figur, der </a:t>
            </a:r>
            <a:r>
              <a:rPr lang="de-DE" dirty="0" smtClean="0">
                <a:hlinkClick r:id="rId2" tooltip="Held"/>
              </a:rPr>
              <a:t>Held</a:t>
            </a:r>
            <a:r>
              <a:rPr lang="de-DE" dirty="0" smtClean="0"/>
              <a:t>, macht eine Entwicklung durch, die von seinem Verhältnis zu den „verschiedenen Weltbereichen“, also seiner </a:t>
            </a:r>
            <a:r>
              <a:rPr lang="de-DE" dirty="0" smtClean="0">
                <a:hlinkClick r:id="rId3" tooltip="Umwelt"/>
              </a:rPr>
              <a:t>Umwelt</a:t>
            </a:r>
            <a:r>
              <a:rPr lang="de-DE" dirty="0" smtClean="0"/>
              <a:t>, bestimmt wird</a:t>
            </a:r>
            <a:endParaRPr lang="en-US" dirty="0"/>
          </a:p>
        </p:txBody>
      </p:sp>
    </p:spTree>
    <p:extLst>
      <p:ext uri="{BB962C8B-B14F-4D97-AF65-F5344CB8AC3E}">
        <p14:creationId xmlns:p14="http://schemas.microsoft.com/office/powerpoint/2010/main" val="904956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de-DE" dirty="0" smtClean="0"/>
              <a:t>Diese Entwicklung spielt sich meistens in der Jugend des Helden ab. Die </a:t>
            </a:r>
            <a:r>
              <a:rPr lang="de-DE" dirty="0" smtClean="0">
                <a:hlinkClick r:id="rId2" tooltip="Erzählte Zeit"/>
              </a:rPr>
              <a:t>erzählte Zeit</a:t>
            </a:r>
            <a:r>
              <a:rPr lang="de-DE" dirty="0" smtClean="0"/>
              <a:t> erstreckt sich über mehrere Jahre, oft sogar Jahrzehnte. Somit weist der Bildungsroman Elemente einer </a:t>
            </a:r>
            <a:r>
              <a:rPr lang="de-DE" dirty="0" smtClean="0">
                <a:hlinkClick r:id="rId3" tooltip="Biografie"/>
              </a:rPr>
              <a:t>Biografie</a:t>
            </a:r>
            <a:r>
              <a:rPr lang="de-DE" dirty="0" smtClean="0"/>
              <a:t> auf.</a:t>
            </a:r>
            <a:r>
              <a:rPr lang="de-DE" baseline="30000" dirty="0" smtClean="0">
                <a:hlinkClick r:id="rId4"/>
              </a:rPr>
              <a:t>[</a:t>
            </a:r>
            <a:endParaRPr lang="en-US" dirty="0"/>
          </a:p>
        </p:txBody>
      </p:sp>
    </p:spTree>
    <p:extLst>
      <p:ext uri="{BB962C8B-B14F-4D97-AF65-F5344CB8AC3E}">
        <p14:creationId xmlns:p14="http://schemas.microsoft.com/office/powerpoint/2010/main" val="4130442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de-DE" dirty="0" smtClean="0"/>
              <a:t>Eine zentrale Rolle bei der Entwicklung spielt – im Unterschied zum reinen </a:t>
            </a:r>
            <a:r>
              <a:rPr lang="de-DE" dirty="0" smtClean="0">
                <a:hlinkClick r:id="rId2" tooltip="Entwicklungsroman"/>
              </a:rPr>
              <a:t>Entwicklungsroman</a:t>
            </a:r>
            <a:r>
              <a:rPr lang="de-DE" dirty="0" smtClean="0"/>
              <a:t> – beim Bildungsroman ein bestimmter Bildungsbegriff. Aus der Antike abgeleitet, meint der Begriff </a:t>
            </a:r>
            <a:r>
              <a:rPr lang="de-DE" i="1" dirty="0" smtClean="0">
                <a:hlinkClick r:id="rId3" tooltip="Bildung"/>
              </a:rPr>
              <a:t>Bildung</a:t>
            </a:r>
            <a:r>
              <a:rPr lang="de-DE" dirty="0" smtClean="0"/>
              <a:t> seit der </a:t>
            </a:r>
            <a:r>
              <a:rPr lang="de-DE" dirty="0" smtClean="0">
                <a:hlinkClick r:id="rId4" tooltip="Aufklärung"/>
              </a:rPr>
              <a:t>Aufklärung</a:t>
            </a:r>
            <a:r>
              <a:rPr lang="de-DE" dirty="0" smtClean="0"/>
              <a:t> und dem </a:t>
            </a:r>
            <a:r>
              <a:rPr lang="de-DE" dirty="0" smtClean="0">
                <a:hlinkClick r:id="rId5" tooltip="Sturm und Drang"/>
              </a:rPr>
              <a:t>Sturm und Drang</a:t>
            </a:r>
            <a:r>
              <a:rPr lang="de-DE" dirty="0" smtClean="0"/>
              <a:t> die von staatlichen und gesellschaftlichen Normen freie individuelle Entwicklung des Einzelnen zu einem höheren, positiven Ziel.</a:t>
            </a:r>
            <a:endParaRPr lang="en-US" dirty="0"/>
          </a:p>
        </p:txBody>
      </p:sp>
    </p:spTree>
    <p:extLst>
      <p:ext uri="{BB962C8B-B14F-4D97-AF65-F5344CB8AC3E}">
        <p14:creationId xmlns:p14="http://schemas.microsoft.com/office/powerpoint/2010/main" val="2629975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9341"/>
            <a:ext cx="8229600" cy="1143000"/>
          </a:xfrm>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1371600" y="1582341"/>
            <a:ext cx="5486400" cy="3139321"/>
          </a:xfrm>
          <a:prstGeom prst="rect">
            <a:avLst/>
          </a:prstGeom>
        </p:spPr>
        <p:txBody>
          <a:bodyPr wrap="square">
            <a:spAutoFit/>
          </a:bodyPr>
          <a:lstStyle/>
          <a:p>
            <a:r>
              <a:rPr lang="de-DE" dirty="0" smtClean="0"/>
              <a:t>Bildung soll beim Bildungsroman nicht nur das Thema des Romans sein, sondern auch dem Leser vermittelt werden.</a:t>
            </a:r>
            <a:r>
              <a:rPr lang="de-DE" baseline="30000" dirty="0" smtClean="0">
                <a:hlinkClick r:id="rId2"/>
              </a:rPr>
              <a:t>[8]</a:t>
            </a:r>
            <a:r>
              <a:rPr lang="de-DE" dirty="0" smtClean="0"/>
              <a:t> Ähnlich wie im didaktischen </a:t>
            </a:r>
            <a:r>
              <a:rPr lang="de-DE" dirty="0" smtClean="0">
                <a:hlinkClick r:id="rId3" tooltip="Aufklärungsroman (Seite nicht vorhanden)"/>
              </a:rPr>
              <a:t>Aufklärungsroman</a:t>
            </a:r>
            <a:r>
              <a:rPr lang="de-DE" dirty="0" smtClean="0"/>
              <a:t> geschieht dies durch das „missionarische Überlegenheitsgefühl eines sich selbst bewussten </a:t>
            </a:r>
            <a:r>
              <a:rPr lang="de-DE" dirty="0" smtClean="0">
                <a:hlinkClick r:id="rId4" tooltip="Erzähler"/>
              </a:rPr>
              <a:t>Erzählers</a:t>
            </a:r>
            <a:r>
              <a:rPr lang="de-DE" dirty="0" smtClean="0"/>
              <a:t>, der seinen Bildungsvorsprung gegenüber Held und Leser geltend machen [kann]“.</a:t>
            </a:r>
            <a:r>
              <a:rPr lang="de-DE" baseline="30000" dirty="0" smtClean="0">
                <a:hlinkClick r:id="rId5"/>
              </a:rPr>
              <a:t>[9]</a:t>
            </a:r>
            <a:r>
              <a:rPr lang="de-DE" dirty="0" smtClean="0"/>
              <a:t> Dieser distanzierte, oft ironische Erzähler</a:t>
            </a:r>
            <a:r>
              <a:rPr lang="de-DE" baseline="30000" dirty="0" smtClean="0">
                <a:hlinkClick r:id="rId6"/>
              </a:rPr>
              <a:t>[10]</a:t>
            </a:r>
            <a:r>
              <a:rPr lang="de-DE" dirty="0" smtClean="0"/>
              <a:t> ist also neben dem Helden und dem Leser die wesentliche Figur eines Bildungsverhältnisses, das als </a:t>
            </a:r>
            <a:r>
              <a:rPr lang="de-DE" i="1" dirty="0" smtClean="0"/>
              <a:t>Bildungsgeschichte</a:t>
            </a:r>
            <a:r>
              <a:rPr lang="de-DE" dirty="0" smtClean="0"/>
              <a:t> bezeichnet wir</a:t>
            </a:r>
            <a:endParaRPr lang="en-US" dirty="0"/>
          </a:p>
        </p:txBody>
      </p:sp>
    </p:spTree>
    <p:extLst>
      <p:ext uri="{BB962C8B-B14F-4D97-AF65-F5344CB8AC3E}">
        <p14:creationId xmlns:p14="http://schemas.microsoft.com/office/powerpoint/2010/main" val="1448793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de-DE" dirty="0" smtClean="0"/>
              <a:t>Der Held eines Bildungsromans ist zunächst seiner Umwelt direkt entgegengesetzt. Während er noch jung, naiv und voller Ideale ist, steht ihm eine ablehnende, realistische Welt entgegen,</a:t>
            </a:r>
            <a:endParaRPr lang="en-US" dirty="0"/>
          </a:p>
        </p:txBody>
      </p:sp>
    </p:spTree>
    <p:extLst>
      <p:ext uri="{BB962C8B-B14F-4D97-AF65-F5344CB8AC3E}">
        <p14:creationId xmlns:p14="http://schemas.microsoft.com/office/powerpoint/2010/main" val="1711866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de-DE" dirty="0" smtClean="0"/>
              <a:t>Dieses Verhältnis des Helden zu seiner Umwelt setzt nun seine Entwicklung, seine Bildung, in Gang. Der Held macht in seiner Umwelt konkrete Erfahrungen, die ihn allmählich wachsen und reifen lassen. Es wird dargestellt, „wie er in glücklicher Dämmerung in das Leben eintritt, nach verwandten Seelen sucht, der Freundschaft begegnet und der Liebe.</a:t>
            </a:r>
            <a:endParaRPr lang="en-US" dirty="0"/>
          </a:p>
        </p:txBody>
      </p:sp>
    </p:spTree>
    <p:extLst>
      <p:ext uri="{BB962C8B-B14F-4D97-AF65-F5344CB8AC3E}">
        <p14:creationId xmlns:p14="http://schemas.microsoft.com/office/powerpoint/2010/main" val="33824973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299</Words>
  <Application>Microsoft Office PowerPoint</Application>
  <PresentationFormat>On-screen Show (4:3)</PresentationFormat>
  <Paragraphs>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BILDUNGSROMAN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BILDUNGSROMAN</dc:title>
  <dc:creator>Gordana Djordjevic</dc:creator>
  <cp:lastModifiedBy>Gordana Djordjevic</cp:lastModifiedBy>
  <cp:revision>2</cp:revision>
  <dcterms:created xsi:type="dcterms:W3CDTF">2015-08-24T10:23:35Z</dcterms:created>
  <dcterms:modified xsi:type="dcterms:W3CDTF">2015-08-24T10:33:43Z</dcterms:modified>
</cp:coreProperties>
</file>