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handoutMasterIdLst>
    <p:handoutMasterId r:id="rId10"/>
  </p:handoutMasterIdLst>
  <p:sldIdLst>
    <p:sldId id="256" r:id="rId2"/>
    <p:sldId id="257" r:id="rId3"/>
    <p:sldId id="258" r:id="rId4"/>
    <p:sldId id="259" r:id="rId5"/>
    <p:sldId id="260" r:id="rId6"/>
    <p:sldId id="261" r:id="rId7"/>
    <p:sldId id="263" r:id="rId8"/>
    <p:sldId id="262" r:id="rId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0653" autoAdjust="0"/>
    <p:restoredTop sz="94660"/>
  </p:normalViewPr>
  <p:slideViewPr>
    <p:cSldViewPr snapToGrid="0">
      <p:cViewPr>
        <p:scale>
          <a:sx n="100" d="100"/>
          <a:sy n="100" d="100"/>
        </p:scale>
        <p:origin x="918" y="42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38B277C-2260-44F4-A474-6C703255415B}" type="datetimeFigureOut">
              <a:rPr lang="de-DE" smtClean="0"/>
              <a:t>03.10.2016</a:t>
            </a:fld>
            <a:endParaRPr lang="de-DE"/>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C4E808B-3BCF-4EDA-9641-8460B1A7086F}" type="slidenum">
              <a:rPr lang="de-DE" smtClean="0"/>
              <a:t>‹#›</a:t>
            </a:fld>
            <a:endParaRPr lang="de-DE"/>
          </a:p>
        </p:txBody>
      </p:sp>
    </p:spTree>
    <p:extLst>
      <p:ext uri="{BB962C8B-B14F-4D97-AF65-F5344CB8AC3E}">
        <p14:creationId xmlns:p14="http://schemas.microsoft.com/office/powerpoint/2010/main" val="308955010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de-DE" smtClean="0"/>
              <a:t>Titelmasterformat durch Klicken bearbeiten</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CC2D25DD-0FEC-49F1-A951-282CDD4EBD62}" type="datetimeFigureOut">
              <a:rPr lang="de-DE" smtClean="0"/>
              <a:t>03.10.2016</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BD28EED-C5EE-4ECC-B3BA-4721939FC9F3}" type="slidenum">
              <a:rPr lang="de-DE" smtClean="0"/>
              <a:t>‹#›</a:t>
            </a:fld>
            <a:endParaRPr lang="de-DE"/>
          </a:p>
        </p:txBody>
      </p:sp>
    </p:spTree>
    <p:extLst>
      <p:ext uri="{BB962C8B-B14F-4D97-AF65-F5344CB8AC3E}">
        <p14:creationId xmlns:p14="http://schemas.microsoft.com/office/powerpoint/2010/main" val="2285205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de-DE" smtClean="0"/>
              <a:t>Titelmasterformat durch Klicken bearbeiten</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de-DE" smtClean="0"/>
              <a:t>Bild durch Klicken auf Symbol hinzufügen</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fld id="{CC2D25DD-0FEC-49F1-A951-282CDD4EBD62}" type="datetimeFigureOut">
              <a:rPr lang="de-DE" smtClean="0"/>
              <a:t>03.10.2016</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CBD28EED-C5EE-4ECC-B3BA-4721939FC9F3}" type="slidenum">
              <a:rPr lang="de-DE" smtClean="0"/>
              <a:t>‹#›</a:t>
            </a:fld>
            <a:endParaRPr lang="de-DE"/>
          </a:p>
        </p:txBody>
      </p:sp>
    </p:spTree>
    <p:extLst>
      <p:ext uri="{BB962C8B-B14F-4D97-AF65-F5344CB8AC3E}">
        <p14:creationId xmlns:p14="http://schemas.microsoft.com/office/powerpoint/2010/main" val="404343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de-DE" smtClean="0"/>
              <a:t>Textmasterformat bearbeiten</a:t>
            </a:r>
          </a:p>
        </p:txBody>
      </p:sp>
      <p:sp>
        <p:nvSpPr>
          <p:cNvPr id="4" name="Date Placeholder 3"/>
          <p:cNvSpPr>
            <a:spLocks noGrp="1"/>
          </p:cNvSpPr>
          <p:nvPr>
            <p:ph type="dt" sz="half" idx="10"/>
          </p:nvPr>
        </p:nvSpPr>
        <p:spPr/>
        <p:txBody>
          <a:bodyPr/>
          <a:lstStyle/>
          <a:p>
            <a:fld id="{CC2D25DD-0FEC-49F1-A951-282CDD4EBD62}" type="datetimeFigureOut">
              <a:rPr lang="de-DE" smtClean="0"/>
              <a:t>03.10.2016</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BD28EED-C5EE-4ECC-B3BA-4721939FC9F3}" type="slidenum">
              <a:rPr lang="de-DE" smtClean="0"/>
              <a:t>‹#›</a:t>
            </a:fld>
            <a:endParaRPr lang="de-DE"/>
          </a:p>
        </p:txBody>
      </p:sp>
    </p:spTree>
    <p:extLst>
      <p:ext uri="{BB962C8B-B14F-4D97-AF65-F5344CB8AC3E}">
        <p14:creationId xmlns:p14="http://schemas.microsoft.com/office/powerpoint/2010/main" val="1040331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de-DE" smtClean="0"/>
              <a:t>Titelmasterformat durch Klicken bearbeiten</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de-DE" smtClean="0"/>
              <a:t>Textmasterformat bearbeiten</a:t>
            </a:r>
          </a:p>
        </p:txBody>
      </p:sp>
      <p:sp>
        <p:nvSpPr>
          <p:cNvPr id="2" name="Date Placeholder 1"/>
          <p:cNvSpPr>
            <a:spLocks noGrp="1"/>
          </p:cNvSpPr>
          <p:nvPr>
            <p:ph type="dt" sz="half" idx="10"/>
          </p:nvPr>
        </p:nvSpPr>
        <p:spPr/>
        <p:txBody>
          <a:bodyPr/>
          <a:lstStyle/>
          <a:p>
            <a:fld id="{CC2D25DD-0FEC-49F1-A951-282CDD4EBD62}" type="datetimeFigureOut">
              <a:rPr lang="de-DE" smtClean="0"/>
              <a:t>03.10.2016</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CBD28EED-C5EE-4ECC-B3BA-4721939FC9F3}" type="slidenum">
              <a:rPr lang="de-DE" smtClean="0"/>
              <a:t>‹#›</a:t>
            </a:fld>
            <a:endParaRPr lang="de-DE"/>
          </a:p>
        </p:txBody>
      </p:sp>
    </p:spTree>
    <p:extLst>
      <p:ext uri="{BB962C8B-B14F-4D97-AF65-F5344CB8AC3E}">
        <p14:creationId xmlns:p14="http://schemas.microsoft.com/office/powerpoint/2010/main" val="30340062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ncho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CC2D25DD-0FEC-49F1-A951-282CDD4EBD62}" type="datetimeFigureOut">
              <a:rPr lang="de-DE" smtClean="0"/>
              <a:t>03.10.2016</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BD28EED-C5EE-4ECC-B3BA-4721939FC9F3}" type="slidenum">
              <a:rPr lang="de-DE" smtClean="0"/>
              <a:t>‹#›</a:t>
            </a:fld>
            <a:endParaRPr lang="de-DE"/>
          </a:p>
        </p:txBody>
      </p:sp>
    </p:spTree>
    <p:extLst>
      <p:ext uri="{BB962C8B-B14F-4D97-AF65-F5344CB8AC3E}">
        <p14:creationId xmlns:p14="http://schemas.microsoft.com/office/powerpoint/2010/main" val="21292554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CC2D25DD-0FEC-49F1-A951-282CDD4EBD62}" type="datetimeFigureOut">
              <a:rPr lang="de-DE" smtClean="0"/>
              <a:t>03.10.2016</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BD28EED-C5EE-4ECC-B3BA-4721939FC9F3}" type="slidenum">
              <a:rPr lang="de-DE" smtClean="0"/>
              <a:t>‹#›</a:t>
            </a:fld>
            <a:endParaRPr lang="de-DE"/>
          </a:p>
        </p:txBody>
      </p:sp>
    </p:spTree>
    <p:extLst>
      <p:ext uri="{BB962C8B-B14F-4D97-AF65-F5344CB8AC3E}">
        <p14:creationId xmlns:p14="http://schemas.microsoft.com/office/powerpoint/2010/main" val="3948648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de-DE" smtClean="0"/>
              <a:t>Titelmasterformat durch Klicken bearbeiten</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CC2D25DD-0FEC-49F1-A951-282CDD4EBD62}" type="datetimeFigureOut">
              <a:rPr lang="de-DE" smtClean="0"/>
              <a:t>03.10.2016</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BD28EED-C5EE-4ECC-B3BA-4721939FC9F3}" type="slidenum">
              <a:rPr lang="de-DE" smtClean="0"/>
              <a:t>‹#›</a:t>
            </a:fld>
            <a:endParaRPr lang="de-DE"/>
          </a:p>
        </p:txBody>
      </p:sp>
    </p:spTree>
    <p:extLst>
      <p:ext uri="{BB962C8B-B14F-4D97-AF65-F5344CB8AC3E}">
        <p14:creationId xmlns:p14="http://schemas.microsoft.com/office/powerpoint/2010/main" val="2663131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CC2D25DD-0FEC-49F1-A951-282CDD4EBD62}" type="datetimeFigureOut">
              <a:rPr lang="de-DE" smtClean="0"/>
              <a:t>03.10.2016</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BD28EED-C5EE-4ECC-B3BA-4721939FC9F3}" type="slidenum">
              <a:rPr lang="de-DE" smtClean="0"/>
              <a:t>‹#›</a:t>
            </a:fld>
            <a:endParaRPr lang="de-DE"/>
          </a:p>
        </p:txBody>
      </p:sp>
    </p:spTree>
    <p:extLst>
      <p:ext uri="{BB962C8B-B14F-4D97-AF65-F5344CB8AC3E}">
        <p14:creationId xmlns:p14="http://schemas.microsoft.com/office/powerpoint/2010/main" val="3311050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CC2D25DD-0FEC-49F1-A951-282CDD4EBD62}" type="datetimeFigureOut">
              <a:rPr lang="de-DE" smtClean="0"/>
              <a:t>03.10.2016</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CBD28EED-C5EE-4ECC-B3BA-4721939FC9F3}" type="slidenum">
              <a:rPr lang="de-DE" smtClean="0"/>
              <a:t>‹#›</a:t>
            </a:fld>
            <a:endParaRPr lang="de-DE"/>
          </a:p>
        </p:txBody>
      </p:sp>
    </p:spTree>
    <p:extLst>
      <p:ext uri="{BB962C8B-B14F-4D97-AF65-F5344CB8AC3E}">
        <p14:creationId xmlns:p14="http://schemas.microsoft.com/office/powerpoint/2010/main" val="607571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de-DE" smtClean="0"/>
              <a:t>Titelmasterformat durch Klicken bearbeiten</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CC2D25DD-0FEC-49F1-A951-282CDD4EBD62}" type="datetimeFigureOut">
              <a:rPr lang="de-DE" smtClean="0"/>
              <a:t>03.10.2016</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CBD28EED-C5EE-4ECC-B3BA-4721939FC9F3}" type="slidenum">
              <a:rPr lang="de-DE" smtClean="0"/>
              <a:t>‹#›</a:t>
            </a:fld>
            <a:endParaRPr lang="de-DE"/>
          </a:p>
        </p:txBody>
      </p:sp>
    </p:spTree>
    <p:extLst>
      <p:ext uri="{BB962C8B-B14F-4D97-AF65-F5344CB8AC3E}">
        <p14:creationId xmlns:p14="http://schemas.microsoft.com/office/powerpoint/2010/main" val="3824128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CC2D25DD-0FEC-49F1-A951-282CDD4EBD62}" type="datetimeFigureOut">
              <a:rPr lang="de-DE" smtClean="0"/>
              <a:t>03.10.2016</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CBD28EED-C5EE-4ECC-B3BA-4721939FC9F3}" type="slidenum">
              <a:rPr lang="de-DE" smtClean="0"/>
              <a:t>‹#›</a:t>
            </a:fld>
            <a:endParaRPr lang="de-DE"/>
          </a:p>
        </p:txBody>
      </p:sp>
    </p:spTree>
    <p:extLst>
      <p:ext uri="{BB962C8B-B14F-4D97-AF65-F5344CB8AC3E}">
        <p14:creationId xmlns:p14="http://schemas.microsoft.com/office/powerpoint/2010/main" val="3230289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2D25DD-0FEC-49F1-A951-282CDD4EBD62}" type="datetimeFigureOut">
              <a:rPr lang="de-DE" smtClean="0"/>
              <a:t>03.10.2016</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CBD28EED-C5EE-4ECC-B3BA-4721939FC9F3}" type="slidenum">
              <a:rPr lang="de-DE" smtClean="0"/>
              <a:t>‹#›</a:t>
            </a:fld>
            <a:endParaRPr lang="de-DE"/>
          </a:p>
        </p:txBody>
      </p:sp>
    </p:spTree>
    <p:extLst>
      <p:ext uri="{BB962C8B-B14F-4D97-AF65-F5344CB8AC3E}">
        <p14:creationId xmlns:p14="http://schemas.microsoft.com/office/powerpoint/2010/main" val="484033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de-DE" smtClean="0"/>
              <a:t>Titelmasterformat durch Klicken bearbeiten</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fld id="{CC2D25DD-0FEC-49F1-A951-282CDD4EBD62}" type="datetimeFigureOut">
              <a:rPr lang="de-DE" smtClean="0"/>
              <a:t>03.10.2016</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CBD28EED-C5EE-4ECC-B3BA-4721939FC9F3}" type="slidenum">
              <a:rPr lang="de-DE" smtClean="0"/>
              <a:t>‹#›</a:t>
            </a:fld>
            <a:endParaRPr lang="de-DE"/>
          </a:p>
        </p:txBody>
      </p:sp>
    </p:spTree>
    <p:extLst>
      <p:ext uri="{BB962C8B-B14F-4D97-AF65-F5344CB8AC3E}">
        <p14:creationId xmlns:p14="http://schemas.microsoft.com/office/powerpoint/2010/main" val="2346341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de-DE" smtClean="0"/>
              <a:t>Titelmasterformat durch Klicken bearbeiten</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de-DE" smtClean="0"/>
              <a:t>Bild durch Klicken auf Symbol hinzufügen</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a:xfrm>
            <a:off x="3885810" y="6041362"/>
            <a:ext cx="976879" cy="365125"/>
          </a:xfrm>
        </p:spPr>
        <p:txBody>
          <a:bodyPr/>
          <a:lstStyle/>
          <a:p>
            <a:fld id="{CC2D25DD-0FEC-49F1-A951-282CDD4EBD62}" type="datetimeFigureOut">
              <a:rPr lang="de-DE" smtClean="0"/>
              <a:t>03.10.2016</a:t>
            </a:fld>
            <a:endParaRPr lang="de-DE"/>
          </a:p>
        </p:txBody>
      </p:sp>
      <p:sp>
        <p:nvSpPr>
          <p:cNvPr id="6" name="Footer Placeholder 5"/>
          <p:cNvSpPr>
            <a:spLocks noGrp="1"/>
          </p:cNvSpPr>
          <p:nvPr>
            <p:ph type="ftr" sz="quarter" idx="11"/>
          </p:nvPr>
        </p:nvSpPr>
        <p:spPr>
          <a:xfrm>
            <a:off x="590396" y="6041362"/>
            <a:ext cx="3295413" cy="365125"/>
          </a:xfrm>
        </p:spPr>
        <p:txBody>
          <a:bodyPr/>
          <a:lstStyle/>
          <a:p>
            <a:endParaRPr lang="de-DE"/>
          </a:p>
        </p:txBody>
      </p:sp>
      <p:sp>
        <p:nvSpPr>
          <p:cNvPr id="7" name="Slide Number Placeholder 6"/>
          <p:cNvSpPr>
            <a:spLocks noGrp="1"/>
          </p:cNvSpPr>
          <p:nvPr>
            <p:ph type="sldNum" sz="quarter" idx="12"/>
          </p:nvPr>
        </p:nvSpPr>
        <p:spPr>
          <a:xfrm>
            <a:off x="4862689" y="5915888"/>
            <a:ext cx="1062155" cy="490599"/>
          </a:xfrm>
        </p:spPr>
        <p:txBody>
          <a:bodyPr/>
          <a:lstStyle/>
          <a:p>
            <a:fld id="{CBD28EED-C5EE-4ECC-B3BA-4721939FC9F3}" type="slidenum">
              <a:rPr lang="de-DE" smtClean="0"/>
              <a:t>‹#›</a:t>
            </a:fld>
            <a:endParaRPr lang="de-DE"/>
          </a:p>
        </p:txBody>
      </p:sp>
    </p:spTree>
    <p:extLst>
      <p:ext uri="{BB962C8B-B14F-4D97-AF65-F5344CB8AC3E}">
        <p14:creationId xmlns:p14="http://schemas.microsoft.com/office/powerpoint/2010/main" val="1668040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de-DE"/>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CC2D25DD-0FEC-49F1-A951-282CDD4EBD62}" type="datetimeFigureOut">
              <a:rPr lang="de-DE" smtClean="0"/>
              <a:t>03.10.2016</a:t>
            </a:fld>
            <a:endParaRPr lang="de-DE"/>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CBD28EED-C5EE-4ECC-B3BA-4721939FC9F3}" type="slidenum">
              <a:rPr lang="de-DE" smtClean="0"/>
              <a:t>‹#›</a:t>
            </a:fld>
            <a:endParaRPr lang="de-DE"/>
          </a:p>
        </p:txBody>
      </p:sp>
    </p:spTree>
    <p:extLst>
      <p:ext uri="{BB962C8B-B14F-4D97-AF65-F5344CB8AC3E}">
        <p14:creationId xmlns:p14="http://schemas.microsoft.com/office/powerpoint/2010/main" val="1375046650"/>
      </p:ext>
    </p:extLst>
  </p:cSld>
  <p:clrMap bg1="dk1" tx1="lt1" bg2="dk2" tx2="lt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706" r:id="rId13"/>
    <p:sldLayoutId id="2147483707"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sr-Latn-RS" dirty="0" smtClean="0"/>
              <a:t>Biedermann und die Brandstifter</a:t>
            </a:r>
            <a:endParaRPr lang="de-DE" dirty="0"/>
          </a:p>
        </p:txBody>
      </p:sp>
      <p:sp>
        <p:nvSpPr>
          <p:cNvPr id="3" name="Untertitel 2"/>
          <p:cNvSpPr>
            <a:spLocks noGrp="1"/>
          </p:cNvSpPr>
          <p:nvPr>
            <p:ph type="subTitle" idx="1"/>
          </p:nvPr>
        </p:nvSpPr>
        <p:spPr/>
        <p:txBody>
          <a:bodyPr/>
          <a:lstStyle/>
          <a:p>
            <a:r>
              <a:rPr lang="sr-Latn-RS" dirty="0" smtClean="0"/>
              <a:t>Ein Le</a:t>
            </a:r>
            <a:r>
              <a:rPr lang="de-DE" dirty="0" err="1" smtClean="0"/>
              <a:t>hrstück</a:t>
            </a:r>
            <a:r>
              <a:rPr lang="de-DE" dirty="0" smtClean="0"/>
              <a:t> ohne Lehre</a:t>
            </a:r>
            <a:endParaRPr lang="de-DE" dirty="0"/>
          </a:p>
        </p:txBody>
      </p:sp>
    </p:spTree>
    <p:extLst>
      <p:ext uri="{BB962C8B-B14F-4D97-AF65-F5344CB8AC3E}">
        <p14:creationId xmlns:p14="http://schemas.microsoft.com/office/powerpoint/2010/main" val="158134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Max Frisch</a:t>
            </a:r>
            <a:endParaRPr lang="de-DE" dirty="0"/>
          </a:p>
        </p:txBody>
      </p:sp>
      <p:sp>
        <p:nvSpPr>
          <p:cNvPr id="5" name="Inhaltsplatzhalter 4"/>
          <p:cNvSpPr>
            <a:spLocks noGrp="1"/>
          </p:cNvSpPr>
          <p:nvPr>
            <p:ph idx="1"/>
          </p:nvPr>
        </p:nvSpPr>
        <p:spPr/>
        <p:txBody>
          <a:bodyPr>
            <a:normAutofit/>
          </a:bodyPr>
          <a:lstStyle/>
          <a:p>
            <a:r>
              <a:rPr lang="en-US" dirty="0" smtClean="0"/>
              <a:t>Mai 15, 1911 – April 4, 1991</a:t>
            </a:r>
            <a:endParaRPr lang="sr-Latn-RS" dirty="0" smtClean="0"/>
          </a:p>
          <a:p>
            <a:r>
              <a:rPr lang="de-DE" dirty="0" smtClean="0"/>
              <a:t>Schweizer Schriftsteller </a:t>
            </a:r>
            <a:r>
              <a:rPr lang="de-DE" dirty="0"/>
              <a:t>und </a:t>
            </a:r>
            <a:r>
              <a:rPr lang="de-DE" dirty="0" smtClean="0"/>
              <a:t>Architekt</a:t>
            </a:r>
            <a:endParaRPr lang="sr-Latn-RS" dirty="0"/>
          </a:p>
          <a:p>
            <a:r>
              <a:rPr lang="de-DE" dirty="0"/>
              <a:t>Themen: Auseinandersetzung mit sich selbst, Suche nach eigener Identität, die Rolle des Mannes und der </a:t>
            </a:r>
            <a:r>
              <a:rPr lang="de-DE" dirty="0" smtClean="0"/>
              <a:t>Frau</a:t>
            </a:r>
            <a:r>
              <a:rPr lang="sr-Latn-RS" dirty="0" smtClean="0"/>
              <a:t>,</a:t>
            </a:r>
            <a:r>
              <a:rPr lang="de-DE" dirty="0" smtClean="0"/>
              <a:t> daneben typische Themen für Nachkriegsliteratur wie zum Beispiel: die Suche nach den Ursachen von Entstehung des Faschismus und die Probleme die Menschen nach dem zweiten Weltkrieg hatten(Hunger, Obdachlosigkeit, Arbeitslosigkeit, Armut)  </a:t>
            </a:r>
            <a:endParaRPr lang="sr-Latn-RS" dirty="0" smtClean="0"/>
          </a:p>
          <a:p>
            <a:r>
              <a:rPr lang="de-DE" dirty="0" smtClean="0"/>
              <a:t>Hörspiele</a:t>
            </a:r>
            <a:r>
              <a:rPr lang="sr-Latn-RS" dirty="0" smtClean="0"/>
              <a:t>, Erzählungen, Romane und</a:t>
            </a:r>
            <a:r>
              <a:rPr lang="de-DE" dirty="0" smtClean="0"/>
              <a:t> </a:t>
            </a:r>
            <a:r>
              <a:rPr lang="de-DE" dirty="0"/>
              <a:t>zwei literarische </a:t>
            </a:r>
            <a:r>
              <a:rPr lang="de-DE" dirty="0" smtClean="0"/>
              <a:t>Tagebücher</a:t>
            </a:r>
          </a:p>
          <a:p>
            <a:r>
              <a:rPr lang="de-DE" dirty="0" smtClean="0"/>
              <a:t>Dramen: Andorra, Biedermann und die Brandstifter</a:t>
            </a:r>
          </a:p>
          <a:p>
            <a:r>
              <a:rPr lang="de-DE" dirty="0" smtClean="0"/>
              <a:t>Romane: Homo Faber, Stiller, Mein Name sei </a:t>
            </a:r>
            <a:r>
              <a:rPr lang="de-DE" dirty="0" err="1" smtClean="0"/>
              <a:t>Gantenbein</a:t>
            </a:r>
            <a:endParaRPr lang="de-DE" dirty="0"/>
          </a:p>
        </p:txBody>
      </p:sp>
    </p:spTree>
    <p:extLst>
      <p:ext uri="{BB962C8B-B14F-4D97-AF65-F5344CB8AC3E}">
        <p14:creationId xmlns:p14="http://schemas.microsoft.com/office/powerpoint/2010/main" val="24527628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Die Struktur</a:t>
            </a:r>
            <a:endParaRPr lang="de-DE" dirty="0"/>
          </a:p>
        </p:txBody>
      </p:sp>
      <p:sp>
        <p:nvSpPr>
          <p:cNvPr id="3" name="Inhaltsplatzhalter 2"/>
          <p:cNvSpPr>
            <a:spLocks noGrp="1"/>
          </p:cNvSpPr>
          <p:nvPr>
            <p:ph idx="1"/>
          </p:nvPr>
        </p:nvSpPr>
        <p:spPr/>
        <p:txBody>
          <a:bodyPr/>
          <a:lstStyle/>
          <a:p>
            <a:r>
              <a:rPr lang="de-DE" dirty="0" smtClean="0"/>
              <a:t>6 Szenen</a:t>
            </a:r>
            <a:r>
              <a:rPr lang="sr-Latn-RS" dirty="0"/>
              <a:t> (</a:t>
            </a:r>
            <a:r>
              <a:rPr lang="de-DE" dirty="0"/>
              <a:t>Zeit und Ort bleiben unverändert</a:t>
            </a:r>
            <a:r>
              <a:rPr lang="sr-Latn-RS" dirty="0" smtClean="0"/>
              <a:t>)</a:t>
            </a:r>
            <a:endParaRPr lang="de-DE" dirty="0" smtClean="0"/>
          </a:p>
          <a:p>
            <a:r>
              <a:rPr lang="de-DE" dirty="0" smtClean="0"/>
              <a:t>ein Nachspiel</a:t>
            </a:r>
          </a:p>
        </p:txBody>
      </p:sp>
    </p:spTree>
    <p:extLst>
      <p:ext uri="{BB962C8B-B14F-4D97-AF65-F5344CB8AC3E}">
        <p14:creationId xmlns:p14="http://schemas.microsoft.com/office/powerpoint/2010/main" val="34224687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Inhaltsangabe </a:t>
            </a:r>
            <a:endParaRPr lang="de-DE" dirty="0"/>
          </a:p>
        </p:txBody>
      </p:sp>
      <p:sp>
        <p:nvSpPr>
          <p:cNvPr id="3" name="Inhaltsplatzhalter 2"/>
          <p:cNvSpPr>
            <a:spLocks noGrp="1"/>
          </p:cNvSpPr>
          <p:nvPr>
            <p:ph idx="1"/>
          </p:nvPr>
        </p:nvSpPr>
        <p:spPr/>
        <p:txBody>
          <a:bodyPr/>
          <a:lstStyle/>
          <a:p>
            <a:endParaRPr lang="de-DE" dirty="0" smtClean="0"/>
          </a:p>
          <a:p>
            <a:r>
              <a:rPr lang="de-DE" dirty="0" smtClean="0"/>
              <a:t>Gottlieb Biedermann, ein Haarwasserfabrikant nimmt zwei Brandstifter in sein Haus auf</a:t>
            </a:r>
          </a:p>
          <a:p>
            <a:r>
              <a:rPr lang="de-DE" dirty="0" smtClean="0"/>
              <a:t>Angst, sein Haus könnte auch in Brand gesetzt werden</a:t>
            </a:r>
          </a:p>
          <a:p>
            <a:r>
              <a:rPr lang="de-DE" dirty="0" smtClean="0"/>
              <a:t>Höflich zu ihnen, versucht ihr Freund zu sein</a:t>
            </a:r>
            <a:endParaRPr lang="sr-Latn-RS" dirty="0" smtClean="0"/>
          </a:p>
          <a:p>
            <a:r>
              <a:rPr lang="sr-Latn-RS" dirty="0" smtClean="0"/>
              <a:t>Die Brandstifter brennen sein Haus nieder</a:t>
            </a:r>
            <a:endParaRPr lang="de-DE" dirty="0" smtClean="0"/>
          </a:p>
          <a:p>
            <a:pPr marL="0" indent="0">
              <a:buNone/>
            </a:pPr>
            <a:endParaRPr lang="de-DE" dirty="0"/>
          </a:p>
        </p:txBody>
      </p:sp>
    </p:spTree>
    <p:extLst>
      <p:ext uri="{BB962C8B-B14F-4D97-AF65-F5344CB8AC3E}">
        <p14:creationId xmlns:p14="http://schemas.microsoft.com/office/powerpoint/2010/main" val="23363321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Personen</a:t>
            </a:r>
            <a:endParaRPr lang="de-DE" dirty="0"/>
          </a:p>
        </p:txBody>
      </p:sp>
      <p:sp>
        <p:nvSpPr>
          <p:cNvPr id="4" name="Inhaltsplatzhalter 3"/>
          <p:cNvSpPr>
            <a:spLocks noGrp="1"/>
          </p:cNvSpPr>
          <p:nvPr>
            <p:ph idx="1"/>
          </p:nvPr>
        </p:nvSpPr>
        <p:spPr/>
        <p:txBody>
          <a:bodyPr>
            <a:normAutofit/>
          </a:bodyPr>
          <a:lstStyle/>
          <a:p>
            <a:r>
              <a:rPr lang="de-DE" sz="1400" b="1" dirty="0"/>
              <a:t>Gottlieb </a:t>
            </a:r>
            <a:r>
              <a:rPr lang="de-DE" sz="1400" b="1" dirty="0" smtClean="0"/>
              <a:t>Biedermann, Haarwasserfabrikant, </a:t>
            </a:r>
            <a:r>
              <a:rPr lang="de-DE" sz="1400" b="1" dirty="0" err="1" smtClean="0"/>
              <a:t>ehrgezig</a:t>
            </a:r>
            <a:r>
              <a:rPr lang="de-DE" sz="1400" b="1" dirty="0" smtClean="0"/>
              <a:t>, unmenschlich gegenüber </a:t>
            </a:r>
            <a:r>
              <a:rPr lang="de-DE" sz="1400" b="1" dirty="0" err="1" smtClean="0"/>
              <a:t>Knechtling</a:t>
            </a:r>
            <a:r>
              <a:rPr lang="de-DE" sz="1400" b="1" dirty="0" smtClean="0"/>
              <a:t>, aber tatsächlich feige, behauptet seine Unschuld</a:t>
            </a:r>
          </a:p>
          <a:p>
            <a:r>
              <a:rPr lang="de-DE" sz="1400" b="1" dirty="0" smtClean="0"/>
              <a:t>Babette, seine Frau, ängstlich wie Gottlieb, überlässt alle Entscheidungen ihrem Mann</a:t>
            </a:r>
          </a:p>
          <a:p>
            <a:r>
              <a:rPr lang="de-DE" sz="1400" b="1" dirty="0" smtClean="0"/>
              <a:t>Josef Schmitz, Sepp, einer der Brandstifter, ehemaliger Ringer, versucht Mitleid zu erwecken, im Nachspiel ist er Beelzebub </a:t>
            </a:r>
          </a:p>
          <a:p>
            <a:r>
              <a:rPr lang="de-DE" sz="1400" b="1" dirty="0" smtClean="0"/>
              <a:t>Wilhelm Maria Eisenring, Willi, Kellner, höfliches auftreten </a:t>
            </a:r>
          </a:p>
          <a:p>
            <a:r>
              <a:rPr lang="de-DE" sz="1400" b="1" dirty="0" err="1" smtClean="0"/>
              <a:t>Dr.Phill</a:t>
            </a:r>
            <a:r>
              <a:rPr lang="de-DE" sz="1400" b="1" dirty="0" smtClean="0"/>
              <a:t>, der Akademiker, tritt nur zweimal auf, distanziert sich vom Verbrechen im Nachspiel ist er der </a:t>
            </a:r>
            <a:r>
              <a:rPr lang="de-DE" sz="1400" b="1" dirty="0"/>
              <a:t>T</a:t>
            </a:r>
            <a:r>
              <a:rPr lang="de-DE" sz="1400" b="1" dirty="0" smtClean="0"/>
              <a:t>ürwerter zwischen der Vorhölle und der Holle </a:t>
            </a:r>
          </a:p>
          <a:p>
            <a:r>
              <a:rPr lang="de-DE" sz="1400" b="1" dirty="0" smtClean="0"/>
              <a:t>Anna, das Dienstmädchen, erledigt gehorsam alle ihre aufgaben </a:t>
            </a:r>
          </a:p>
          <a:p>
            <a:r>
              <a:rPr lang="de-DE" sz="1400" b="1" dirty="0" smtClean="0"/>
              <a:t>Polizist, wird auch von den Brandstiftern angelogen</a:t>
            </a:r>
          </a:p>
          <a:p>
            <a:r>
              <a:rPr lang="de-DE" sz="1400" b="1" dirty="0" smtClean="0"/>
              <a:t>De Chor, besteht aus </a:t>
            </a:r>
            <a:r>
              <a:rPr lang="de-DE" sz="1400" b="1" dirty="0" err="1" smtClean="0"/>
              <a:t>Feuermannern</a:t>
            </a:r>
            <a:r>
              <a:rPr lang="de-DE" sz="1400" b="1" dirty="0" smtClean="0"/>
              <a:t> hat die Rolle, Biedermann von der Gefahr zu warnen </a:t>
            </a:r>
            <a:endParaRPr lang="de-DE" sz="1400" b="1" dirty="0"/>
          </a:p>
          <a:p>
            <a:endParaRPr lang="de-DE" dirty="0"/>
          </a:p>
        </p:txBody>
      </p:sp>
    </p:spTree>
    <p:extLst>
      <p:ext uri="{BB962C8B-B14F-4D97-AF65-F5344CB8AC3E}">
        <p14:creationId xmlns:p14="http://schemas.microsoft.com/office/powerpoint/2010/main" val="27660979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Themen und Motive</a:t>
            </a:r>
            <a:endParaRPr lang="de-DE" dirty="0"/>
          </a:p>
        </p:txBody>
      </p:sp>
      <p:sp>
        <p:nvSpPr>
          <p:cNvPr id="3" name="Inhaltsplatzhalter 2"/>
          <p:cNvSpPr>
            <a:spLocks noGrp="1"/>
          </p:cNvSpPr>
          <p:nvPr>
            <p:ph idx="1"/>
          </p:nvPr>
        </p:nvSpPr>
        <p:spPr>
          <a:xfrm>
            <a:off x="943896" y="3657600"/>
            <a:ext cx="10429389" cy="2201198"/>
          </a:xfrm>
        </p:spPr>
        <p:txBody>
          <a:bodyPr>
            <a:normAutofit fontScale="40000" lnSpcReduction="20000"/>
          </a:bodyPr>
          <a:lstStyle/>
          <a:p>
            <a:r>
              <a:rPr lang="de-DE" dirty="0"/>
              <a:t>t</a:t>
            </a:r>
            <a:r>
              <a:rPr lang="de-DE" dirty="0" smtClean="0"/>
              <a:t>ypische Themen von Max Frisch kommen auch hier vor:</a:t>
            </a:r>
          </a:p>
          <a:p>
            <a:r>
              <a:rPr lang="de-DE" b="1" dirty="0" smtClean="0"/>
              <a:t>Identitätsfrage</a:t>
            </a:r>
            <a:r>
              <a:rPr lang="de-DE" dirty="0" smtClean="0"/>
              <a:t> (Biedermann-Herr im Haus, anderseits keinen Mut, sich mit den Verbrechern auseinanderzusetzen, Anna, die als Dienstmädchen arbeitet, wäre lieber ein gleichberechtigter Familienmitglied)</a:t>
            </a:r>
          </a:p>
          <a:p>
            <a:r>
              <a:rPr lang="de-DE" b="1" dirty="0" smtClean="0"/>
              <a:t>Die Rolle von dem Mann und der Frau </a:t>
            </a:r>
            <a:r>
              <a:rPr lang="de-DE" dirty="0" smtClean="0"/>
              <a:t>(Babette ist gehorsam und überlässt alle Entscheidungen ihrem Mann)</a:t>
            </a:r>
          </a:p>
          <a:p>
            <a:r>
              <a:rPr lang="de-DE" dirty="0"/>
              <a:t>t</a:t>
            </a:r>
            <a:r>
              <a:rPr lang="de-DE" dirty="0" smtClean="0"/>
              <a:t>ypische Themen der Nachkriegsliteratur:</a:t>
            </a:r>
          </a:p>
          <a:p>
            <a:r>
              <a:rPr lang="de-DE" b="1" dirty="0" smtClean="0"/>
              <a:t>1. die Suche nach den Ursachen vom Faschismus </a:t>
            </a:r>
            <a:r>
              <a:rPr lang="de-DE" dirty="0" smtClean="0"/>
              <a:t>(die Feigheit als Schuld)</a:t>
            </a:r>
          </a:p>
          <a:p>
            <a:r>
              <a:rPr lang="de-DE" b="1" dirty="0" smtClean="0"/>
              <a:t>Angst und Egoismus </a:t>
            </a:r>
            <a:r>
              <a:rPr lang="de-DE" dirty="0" smtClean="0"/>
              <a:t>(Herr Biedermann war gleichgültig gegenüber der Tatsache, was die Brandstifter anderen Menschen angetan haben, ihm war nur wichtig, dass sie sein </a:t>
            </a:r>
            <a:r>
              <a:rPr lang="de-DE" dirty="0"/>
              <a:t>H</a:t>
            </a:r>
            <a:r>
              <a:rPr lang="de-DE" dirty="0" smtClean="0"/>
              <a:t>aus verschonen)</a:t>
            </a:r>
          </a:p>
          <a:p>
            <a:r>
              <a:rPr lang="de-DE" b="1" dirty="0" smtClean="0"/>
              <a:t>Schuld</a:t>
            </a:r>
            <a:r>
              <a:rPr lang="de-DE" dirty="0" smtClean="0"/>
              <a:t> (auch wenn man das Verbrechen erlaubt)</a:t>
            </a:r>
          </a:p>
          <a:p>
            <a:r>
              <a:rPr lang="de-DE" b="1" dirty="0" smtClean="0"/>
              <a:t>Distanzieren vom Verbrechen </a:t>
            </a:r>
            <a:r>
              <a:rPr lang="de-DE" dirty="0" smtClean="0"/>
              <a:t>(was Intellektuellen offensichtlich leichter ist)-Dr. </a:t>
            </a:r>
            <a:r>
              <a:rPr lang="de-DE" dirty="0" err="1" smtClean="0"/>
              <a:t>Phill</a:t>
            </a:r>
            <a:endParaRPr lang="de-DE" dirty="0" smtClean="0"/>
          </a:p>
          <a:p>
            <a:r>
              <a:rPr lang="de-DE" dirty="0" smtClean="0"/>
              <a:t>2. Armut (</a:t>
            </a:r>
            <a:r>
              <a:rPr lang="de-DE" dirty="0" err="1" smtClean="0"/>
              <a:t>Knechtling</a:t>
            </a:r>
            <a:r>
              <a:rPr lang="de-DE" dirty="0" smtClean="0"/>
              <a:t> beging Selbstmord, nachdem B ihn entlassen hatte</a:t>
            </a:r>
          </a:p>
          <a:p>
            <a:endParaRPr lang="de-DE" dirty="0" smtClean="0"/>
          </a:p>
          <a:p>
            <a:endParaRPr lang="de-DE" dirty="0" smtClean="0"/>
          </a:p>
          <a:p>
            <a:endParaRPr lang="de-DE" dirty="0" smtClean="0"/>
          </a:p>
          <a:p>
            <a:endParaRPr lang="de-DE" dirty="0"/>
          </a:p>
        </p:txBody>
      </p:sp>
    </p:spTree>
    <p:extLst>
      <p:ext uri="{BB962C8B-B14F-4D97-AF65-F5344CB8AC3E}">
        <p14:creationId xmlns:p14="http://schemas.microsoft.com/office/powerpoint/2010/main" val="29071759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Zitat aus dem Buch</a:t>
            </a:r>
            <a:endParaRPr lang="de-DE" dirty="0"/>
          </a:p>
        </p:txBody>
      </p:sp>
      <p:sp>
        <p:nvSpPr>
          <p:cNvPr id="3" name="Inhaltsplatzhalter 2"/>
          <p:cNvSpPr>
            <a:spLocks noGrp="1"/>
          </p:cNvSpPr>
          <p:nvPr>
            <p:ph idx="1"/>
          </p:nvPr>
        </p:nvSpPr>
        <p:spPr/>
        <p:txBody>
          <a:bodyPr/>
          <a:lstStyle/>
          <a:p>
            <a:r>
              <a:rPr lang="de-DE" dirty="0" smtClean="0"/>
              <a:t>Nachspiel, S. 77 Meerkatze liest zehn Gebote, und entscheidet wer woran schuldig ist, obwohl sie Dr. </a:t>
            </a:r>
            <a:r>
              <a:rPr lang="de-DE" dirty="0" err="1" smtClean="0"/>
              <a:t>Phill</a:t>
            </a:r>
            <a:r>
              <a:rPr lang="de-DE" dirty="0" smtClean="0"/>
              <a:t> ist, d.h. auch einer von </a:t>
            </a:r>
            <a:r>
              <a:rPr lang="de-DE" smtClean="0"/>
              <a:t>den Verbrechern</a:t>
            </a:r>
            <a:endParaRPr lang="de-DE" dirty="0"/>
          </a:p>
        </p:txBody>
      </p:sp>
    </p:spTree>
    <p:extLst>
      <p:ext uri="{BB962C8B-B14F-4D97-AF65-F5344CB8AC3E}">
        <p14:creationId xmlns:p14="http://schemas.microsoft.com/office/powerpoint/2010/main" val="1090569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Schluss</a:t>
            </a:r>
            <a:endParaRPr lang="de-DE" dirty="0"/>
          </a:p>
        </p:txBody>
      </p:sp>
      <p:sp>
        <p:nvSpPr>
          <p:cNvPr id="3" name="Inhaltsplatzhalter 2"/>
          <p:cNvSpPr>
            <a:spLocks noGrp="1"/>
          </p:cNvSpPr>
          <p:nvPr>
            <p:ph idx="1"/>
          </p:nvPr>
        </p:nvSpPr>
        <p:spPr/>
        <p:txBody>
          <a:bodyPr/>
          <a:lstStyle/>
          <a:p>
            <a:r>
              <a:rPr lang="de-DE" dirty="0" smtClean="0"/>
              <a:t>Mir hat das Buch besonders gut gefallen, weil die Frage </a:t>
            </a:r>
            <a:r>
              <a:rPr lang="de-DE" smtClean="0"/>
              <a:t>der </a:t>
            </a:r>
            <a:r>
              <a:rPr lang="de-DE" smtClean="0"/>
              <a:t>Schuld </a:t>
            </a:r>
            <a:r>
              <a:rPr lang="de-DE" dirty="0" smtClean="0"/>
              <a:t>immer aktuell ist. Heute haben wir einerseits viele gefährliche Ideologien, anderseits haben wir die Menschen, die keinen Mut haben, mit diesen Ideologien zu konfrontieren, nur weil sie sich selbst nicht gefährdet fühlen.</a:t>
            </a:r>
            <a:endParaRPr lang="de-DE" dirty="0"/>
          </a:p>
        </p:txBody>
      </p:sp>
    </p:spTree>
    <p:extLst>
      <p:ext uri="{BB962C8B-B14F-4D97-AF65-F5344CB8AC3E}">
        <p14:creationId xmlns:p14="http://schemas.microsoft.com/office/powerpoint/2010/main" val="32854641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itierfähig">
  <a:themeElements>
    <a:clrScheme name="Rot">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Zitierfähig">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Zitierfähig">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xmlns="" name="Quotable" id="{39EC5628-30ED-4578-ACD8-9820EDB8E15A}" vid="{ACECE1E4-636E-48DB-87ED-4A76DC93378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TM03457503[[fn=Zitierfähig]]</Template>
  <TotalTime>0</TotalTime>
  <Words>517</Words>
  <Application>Microsoft Office PowerPoint</Application>
  <PresentationFormat>Custom</PresentationFormat>
  <Paragraphs>43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Zitierfähig</vt:lpstr>
      <vt:lpstr>Biedermann und die Brandstifter</vt:lpstr>
      <vt:lpstr>Max Frisch</vt:lpstr>
      <vt:lpstr>Die Struktur</vt:lpstr>
      <vt:lpstr>Inhaltsangabe </vt:lpstr>
      <vt:lpstr>Personen</vt:lpstr>
      <vt:lpstr>Themen und Motive</vt:lpstr>
      <vt:lpstr>Zitat aus dem Buch</vt:lpstr>
      <vt:lpstr>Schluss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Biedermann und die Brandstifter</dc:title>
  <dc:creator>aleksa lukovic</dc:creator>
  <cp:lastModifiedBy>Gordana Djordjevic</cp:lastModifiedBy>
  <cp:revision>29</cp:revision>
  <dcterms:created xsi:type="dcterms:W3CDTF">2016-09-04T10:13:42Z</dcterms:created>
  <dcterms:modified xsi:type="dcterms:W3CDTF">2016-10-03T11:16:51Z</dcterms:modified>
</cp:coreProperties>
</file>