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56" r:id="rId4"/>
    <p:sldId id="260" r:id="rId5"/>
    <p:sldId id="257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69" r:id="rId15"/>
    <p:sldId id="271" r:id="rId1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8C3DA-9171-47C4-AF5A-426B3132C683}" type="datetimeFigureOut">
              <a:rPr lang="en-US" smtClean="0"/>
              <a:pPr/>
              <a:t>9/22/2014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0846F-00BB-4647-B6CF-1AFB8C917A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14757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8C3DA-9171-47C4-AF5A-426B3132C683}" type="datetimeFigureOut">
              <a:rPr lang="en-US" smtClean="0"/>
              <a:pPr/>
              <a:t>9/22/2014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0846F-00BB-4647-B6CF-1AFB8C917A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33942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8C3DA-9171-47C4-AF5A-426B3132C683}" type="datetimeFigureOut">
              <a:rPr lang="en-US" smtClean="0"/>
              <a:pPr/>
              <a:t>9/22/2014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0846F-00BB-4647-B6CF-1AFB8C917A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15228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8C3DA-9171-47C4-AF5A-426B3132C683}" type="datetimeFigureOut">
              <a:rPr lang="en-US" smtClean="0"/>
              <a:pPr/>
              <a:t>9/22/2014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0846F-00BB-4647-B6CF-1AFB8C917A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8763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8C3DA-9171-47C4-AF5A-426B3132C683}" type="datetimeFigureOut">
              <a:rPr lang="en-US" smtClean="0"/>
              <a:pPr/>
              <a:t>9/22/2014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0846F-00BB-4647-B6CF-1AFB8C917A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22069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8C3DA-9171-47C4-AF5A-426B3132C683}" type="datetimeFigureOut">
              <a:rPr lang="en-US" smtClean="0"/>
              <a:pPr/>
              <a:t>9/22/2014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0846F-00BB-4647-B6CF-1AFB8C917A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2143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8C3DA-9171-47C4-AF5A-426B3132C683}" type="datetimeFigureOut">
              <a:rPr lang="en-US" smtClean="0"/>
              <a:pPr/>
              <a:t>9/22/2014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0846F-00BB-4647-B6CF-1AFB8C917A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07257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8C3DA-9171-47C4-AF5A-426B3132C683}" type="datetimeFigureOut">
              <a:rPr lang="en-US" smtClean="0"/>
              <a:pPr/>
              <a:t>9/22/2014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0846F-00BB-4647-B6CF-1AFB8C917A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30967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8C3DA-9171-47C4-AF5A-426B3132C683}" type="datetimeFigureOut">
              <a:rPr lang="en-US" smtClean="0"/>
              <a:pPr/>
              <a:t>9/22/2014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0846F-00BB-4647-B6CF-1AFB8C917A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24415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8C3DA-9171-47C4-AF5A-426B3132C683}" type="datetimeFigureOut">
              <a:rPr lang="en-US" smtClean="0"/>
              <a:pPr/>
              <a:t>9/22/2014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0846F-00BB-4647-B6CF-1AFB8C917A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37318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8C3DA-9171-47C4-AF5A-426B3132C683}" type="datetimeFigureOut">
              <a:rPr lang="en-US" smtClean="0"/>
              <a:pPr/>
              <a:t>9/22/2014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0846F-00BB-4647-B6CF-1AFB8C917A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87872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18C3DA-9171-47C4-AF5A-426B3132C683}" type="datetimeFigureOut">
              <a:rPr lang="en-US" smtClean="0"/>
              <a:pPr/>
              <a:t>9/22/2014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30846F-00BB-4647-B6CF-1AFB8C917A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62536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1470025"/>
          </a:xfrm>
        </p:spPr>
        <p:txBody>
          <a:bodyPr/>
          <a:lstStyle/>
          <a:p>
            <a:r>
              <a:rPr lang="en-US" dirty="0" smtClean="0"/>
              <a:t>As-</a:t>
            </a:r>
            <a:r>
              <a:rPr lang="en-US" dirty="0" err="1" smtClean="0"/>
              <a:t>tu</a:t>
            </a:r>
            <a:r>
              <a:rPr lang="en-US" dirty="0" smtClean="0"/>
              <a:t> un animal à la </a:t>
            </a:r>
            <a:r>
              <a:rPr lang="en-US" dirty="0" err="1" smtClean="0"/>
              <a:t>maison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12409" y="24384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As-</a:t>
            </a:r>
            <a:r>
              <a:rPr lang="en-US" dirty="0" err="1" smtClean="0"/>
              <a:t>tu</a:t>
            </a:r>
            <a:r>
              <a:rPr lang="en-US" dirty="0" smtClean="0"/>
              <a:t> un animal </a:t>
            </a:r>
            <a:r>
              <a:rPr lang="en-US" dirty="0" err="1" smtClean="0"/>
              <a:t>domestique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12409" y="44196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As-</a:t>
            </a:r>
            <a:r>
              <a:rPr lang="en-US" dirty="0" err="1" smtClean="0"/>
              <a:t>tu</a:t>
            </a:r>
            <a:r>
              <a:rPr lang="en-US" dirty="0" smtClean="0"/>
              <a:t> des </a:t>
            </a:r>
            <a:r>
              <a:rPr lang="en-US" dirty="0" err="1" smtClean="0"/>
              <a:t>animaux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9857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17"/>
            <a:ext cx="8229600" cy="1143000"/>
          </a:xfrm>
        </p:spPr>
        <p:txBody>
          <a:bodyPr/>
          <a:lstStyle/>
          <a:p>
            <a:r>
              <a:rPr lang="sr-Latn-RS" b="1" dirty="0" smtClean="0"/>
              <a:t>Boje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60585"/>
            <a:ext cx="3276600" cy="51816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noir</a:t>
            </a:r>
            <a:r>
              <a:rPr lang="en-US" dirty="0" smtClean="0"/>
              <a:t> – </a:t>
            </a:r>
            <a:r>
              <a:rPr lang="en-US" dirty="0" smtClean="0">
                <a:solidFill>
                  <a:srgbClr val="FF0000"/>
                </a:solidFill>
              </a:rPr>
              <a:t>noire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bleu</a:t>
            </a:r>
            <a:r>
              <a:rPr lang="en-US" dirty="0" smtClean="0"/>
              <a:t> - </a:t>
            </a:r>
            <a:r>
              <a:rPr lang="en-US" dirty="0" err="1" smtClean="0">
                <a:solidFill>
                  <a:srgbClr val="FF0000"/>
                </a:solidFill>
              </a:rPr>
              <a:t>bleue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err="1">
                <a:solidFill>
                  <a:srgbClr val="00B0F0"/>
                </a:solidFill>
              </a:rPr>
              <a:t>v</a:t>
            </a:r>
            <a:r>
              <a:rPr lang="en-US" dirty="0" err="1" smtClean="0">
                <a:solidFill>
                  <a:srgbClr val="00B0F0"/>
                </a:solidFill>
              </a:rPr>
              <a:t>ert</a:t>
            </a:r>
            <a:r>
              <a:rPr lang="en-US" dirty="0" smtClean="0"/>
              <a:t> - </a:t>
            </a:r>
            <a:r>
              <a:rPr lang="en-US" dirty="0" err="1" smtClean="0">
                <a:solidFill>
                  <a:srgbClr val="FF0000"/>
                </a:solidFill>
              </a:rPr>
              <a:t>verte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err="1">
                <a:solidFill>
                  <a:srgbClr val="00B0F0"/>
                </a:solidFill>
              </a:rPr>
              <a:t>b</a:t>
            </a:r>
            <a:r>
              <a:rPr lang="en-US" dirty="0" err="1" smtClean="0">
                <a:solidFill>
                  <a:srgbClr val="00B0F0"/>
                </a:solidFill>
              </a:rPr>
              <a:t>run</a:t>
            </a:r>
            <a:r>
              <a:rPr lang="en-US" dirty="0" smtClean="0"/>
              <a:t> – </a:t>
            </a:r>
            <a:r>
              <a:rPr lang="en-US" dirty="0" err="1" smtClean="0">
                <a:solidFill>
                  <a:srgbClr val="FF0000"/>
                </a:solidFill>
              </a:rPr>
              <a:t>brune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err="1" smtClean="0">
                <a:solidFill>
                  <a:srgbClr val="00B0F0"/>
                </a:solidFill>
              </a:rPr>
              <a:t>gris</a:t>
            </a:r>
            <a:r>
              <a:rPr lang="en-US" dirty="0" smtClean="0"/>
              <a:t> - </a:t>
            </a:r>
            <a:r>
              <a:rPr lang="en-US" dirty="0" err="1" smtClean="0">
                <a:solidFill>
                  <a:srgbClr val="FF0000"/>
                </a:solidFill>
              </a:rPr>
              <a:t>grise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00B0F0"/>
                </a:solidFill>
              </a:rPr>
              <a:t>violet</a:t>
            </a:r>
            <a:r>
              <a:rPr lang="en-US" dirty="0" smtClean="0"/>
              <a:t> - </a:t>
            </a:r>
            <a:r>
              <a:rPr lang="en-US" dirty="0" err="1" smtClean="0">
                <a:solidFill>
                  <a:srgbClr val="FF0000"/>
                </a:solidFill>
              </a:rPr>
              <a:t>violette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err="1" smtClean="0">
                <a:solidFill>
                  <a:srgbClr val="00B0F0"/>
                </a:solidFill>
              </a:rPr>
              <a:t>blanc</a:t>
            </a:r>
            <a:r>
              <a:rPr lang="en-US" dirty="0" smtClean="0"/>
              <a:t> – </a:t>
            </a:r>
            <a:r>
              <a:rPr lang="en-US" dirty="0" smtClean="0">
                <a:solidFill>
                  <a:srgbClr val="FF0000"/>
                </a:solidFill>
              </a:rPr>
              <a:t>blanche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rouge</a:t>
            </a:r>
            <a:r>
              <a:rPr lang="en-US" dirty="0" smtClean="0"/>
              <a:t> – </a:t>
            </a:r>
            <a:r>
              <a:rPr lang="en-US" dirty="0" smtClean="0">
                <a:solidFill>
                  <a:srgbClr val="FF0000"/>
                </a:solidFill>
              </a:rPr>
              <a:t>rouge</a:t>
            </a:r>
          </a:p>
          <a:p>
            <a:r>
              <a:rPr lang="en-US" dirty="0" err="1" smtClean="0">
                <a:solidFill>
                  <a:srgbClr val="00B0F0"/>
                </a:solidFill>
              </a:rPr>
              <a:t>jaune</a:t>
            </a:r>
            <a:r>
              <a:rPr lang="en-US" dirty="0" smtClean="0"/>
              <a:t> - </a:t>
            </a:r>
            <a:r>
              <a:rPr lang="en-US" dirty="0" err="1" smtClean="0">
                <a:solidFill>
                  <a:srgbClr val="FF0000"/>
                </a:solidFill>
              </a:rPr>
              <a:t>jaune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876800" y="1143000"/>
            <a:ext cx="3810000" cy="381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B0F0"/>
                </a:solidFill>
              </a:rPr>
              <a:t>orange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–</a:t>
            </a:r>
            <a:r>
              <a:rPr lang="en-US" dirty="0" smtClean="0">
                <a:solidFill>
                  <a:srgbClr val="FF0000"/>
                </a:solidFill>
              </a:rPr>
              <a:t> orange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rose</a:t>
            </a:r>
            <a:r>
              <a:rPr lang="en-US" dirty="0" smtClean="0"/>
              <a:t> - </a:t>
            </a:r>
            <a:r>
              <a:rPr lang="en-US" dirty="0" smtClean="0">
                <a:solidFill>
                  <a:srgbClr val="FF0000"/>
                </a:solidFill>
              </a:rPr>
              <a:t>rose</a:t>
            </a:r>
          </a:p>
          <a:p>
            <a:r>
              <a:rPr lang="en-US" dirty="0" err="1" smtClean="0">
                <a:solidFill>
                  <a:srgbClr val="00B0F0"/>
                </a:solidFill>
              </a:rPr>
              <a:t>marron</a:t>
            </a:r>
            <a:r>
              <a:rPr lang="en-US" dirty="0" smtClean="0"/>
              <a:t> - </a:t>
            </a:r>
            <a:r>
              <a:rPr lang="en-US" dirty="0" err="1" smtClean="0">
                <a:solidFill>
                  <a:srgbClr val="FF0000"/>
                </a:solidFill>
              </a:rPr>
              <a:t>marron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err="1" smtClean="0">
                <a:solidFill>
                  <a:srgbClr val="00B050"/>
                </a:solidFill>
              </a:rPr>
              <a:t>vert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foncé</a:t>
            </a:r>
            <a:endParaRPr lang="en-US" dirty="0" smtClean="0">
              <a:solidFill>
                <a:srgbClr val="00B050"/>
              </a:solidFill>
            </a:endParaRPr>
          </a:p>
          <a:p>
            <a:r>
              <a:rPr lang="en-US" dirty="0" err="1" smtClean="0">
                <a:solidFill>
                  <a:srgbClr val="92D050"/>
                </a:solidFill>
              </a:rPr>
              <a:t>vert</a:t>
            </a:r>
            <a:r>
              <a:rPr lang="en-US" dirty="0" smtClean="0">
                <a:solidFill>
                  <a:srgbClr val="92D050"/>
                </a:solidFill>
              </a:rPr>
              <a:t> </a:t>
            </a:r>
            <a:r>
              <a:rPr lang="en-US" dirty="0" err="1" smtClean="0">
                <a:solidFill>
                  <a:srgbClr val="92D050"/>
                </a:solidFill>
              </a:rPr>
              <a:t>clair</a:t>
            </a:r>
            <a:endParaRPr lang="en-US" dirty="0" smtClean="0">
              <a:solidFill>
                <a:srgbClr val="92D050"/>
              </a:solidFill>
            </a:endParaRPr>
          </a:p>
          <a:p>
            <a:r>
              <a:rPr lang="en-US" dirty="0" smtClean="0">
                <a:solidFill>
                  <a:srgbClr val="00B0F0"/>
                </a:solidFill>
              </a:rPr>
              <a:t>beige</a:t>
            </a:r>
            <a:r>
              <a:rPr lang="en-US" dirty="0" smtClean="0"/>
              <a:t> - </a:t>
            </a:r>
            <a:r>
              <a:rPr lang="en-US" dirty="0" smtClean="0">
                <a:solidFill>
                  <a:srgbClr val="FF0000"/>
                </a:solidFill>
              </a:rPr>
              <a:t>beige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419600" y="5486400"/>
            <a:ext cx="4038600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RS" dirty="0" smtClean="0"/>
              <a:t>Pridevi koji označavaju boju stoje uvek iza imenice.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5515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Latn-RS" sz="3600" dirty="0" smtClean="0"/>
              <a:t>Neki od prideva koje možemo upotrebiti da opišemo ljude i životinje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gros</a:t>
            </a:r>
            <a:r>
              <a:rPr lang="en-US" dirty="0" smtClean="0"/>
              <a:t> – </a:t>
            </a:r>
            <a:r>
              <a:rPr lang="en-US" dirty="0" err="1" smtClean="0"/>
              <a:t>grosse</a:t>
            </a:r>
            <a:endParaRPr lang="en-US" dirty="0" smtClean="0"/>
          </a:p>
          <a:p>
            <a:r>
              <a:rPr lang="en-US" dirty="0" smtClean="0"/>
              <a:t>mince – mince</a:t>
            </a:r>
          </a:p>
          <a:p>
            <a:r>
              <a:rPr lang="en-US" dirty="0" smtClean="0"/>
              <a:t>mignon – </a:t>
            </a:r>
            <a:r>
              <a:rPr lang="en-US" dirty="0" err="1" smtClean="0"/>
              <a:t>mignonne</a:t>
            </a:r>
            <a:endParaRPr lang="en-US" dirty="0" smtClean="0"/>
          </a:p>
          <a:p>
            <a:r>
              <a:rPr lang="en-US" dirty="0" err="1" smtClean="0"/>
              <a:t>méchant</a:t>
            </a:r>
            <a:r>
              <a:rPr lang="en-US" dirty="0" smtClean="0"/>
              <a:t> – </a:t>
            </a:r>
            <a:r>
              <a:rPr lang="en-US" dirty="0" err="1" smtClean="0"/>
              <a:t>méchante</a:t>
            </a:r>
            <a:endParaRPr lang="en-US" dirty="0" smtClean="0"/>
          </a:p>
          <a:p>
            <a:r>
              <a:rPr lang="en-US" dirty="0" smtClean="0"/>
              <a:t>qui sent </a:t>
            </a:r>
            <a:r>
              <a:rPr lang="en-US" dirty="0" err="1" smtClean="0"/>
              <a:t>mauvais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892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</a:t>
            </a:r>
            <a:r>
              <a:rPr lang="sr-Latn-RS" dirty="0" smtClean="0"/>
              <a:t>risvojni pridevi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</a:t>
            </a:r>
            <a:r>
              <a:rPr lang="sr-Latn-RS" dirty="0" smtClean="0"/>
              <a:t>oj/a, tvoj/a, itd.</a:t>
            </a:r>
            <a:endParaRPr lang="en-US" dirty="0" smtClean="0"/>
          </a:p>
          <a:p>
            <a:r>
              <a:rPr lang="en-US" dirty="0" smtClean="0"/>
              <a:t>K</a:t>
            </a:r>
            <a:r>
              <a:rPr lang="sr-Latn-RS" dirty="0" smtClean="0"/>
              <a:t>ap što smo već rekli, prisvojni pridevi se takođe slažu sa imenicom u rodu i broju</a:t>
            </a:r>
            <a:r>
              <a:rPr lang="en-US" dirty="0" smtClean="0"/>
              <a:t>: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96845937"/>
              </p:ext>
            </p:extLst>
          </p:nvPr>
        </p:nvGraphicFramePr>
        <p:xfrm>
          <a:off x="1676400" y="3276600"/>
          <a:ext cx="4572000" cy="3270758"/>
        </p:xfrm>
        <a:graphic>
          <a:graphicData uri="http://schemas.openxmlformats.org/drawingml/2006/table">
            <a:tbl>
              <a:tblPr firstRow="1" firstCol="1" bandRow="1"/>
              <a:tblGrid>
                <a:gridCol w="1319561"/>
                <a:gridCol w="966439"/>
                <a:gridCol w="1263805"/>
                <a:gridCol w="1022195"/>
              </a:tblGrid>
              <a:tr h="4572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err="1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masc</a:t>
                      </a:r>
                      <a:r>
                        <a:rPr lang="en-US" sz="1100" b="1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en-US" sz="1100" b="1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sing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LE/UN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nouns</a:t>
                      </a:r>
                      <a:endParaRPr lang="en-US" sz="11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Fem sing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LA/UNE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nouns</a:t>
                      </a:r>
                      <a:endParaRPr lang="en-US" sz="11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00B05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Plural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B05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LES/DES</a:t>
                      </a:r>
                      <a:r>
                        <a:rPr lang="en-US" sz="1100" b="1" baseline="0" dirty="0" smtClean="0">
                          <a:solidFill>
                            <a:srgbClr val="00B05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nouns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M</a:t>
                      </a:r>
                      <a:r>
                        <a:rPr lang="sr-Latn-RS" sz="1800" b="1" dirty="0" smtClean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oj/a/e</a:t>
                      </a:r>
                      <a:endParaRPr lang="en-US" sz="18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 </a:t>
                      </a:r>
                      <a:r>
                        <a:rPr lang="en-US" sz="1800" dirty="0" err="1" smtClean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mon</a:t>
                      </a:r>
                      <a:endParaRPr lang="en-US" sz="18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   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ma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</a:t>
                      </a:r>
                      <a:r>
                        <a:rPr lang="en-US" sz="1800" dirty="0" smtClean="0">
                          <a:solidFill>
                            <a:srgbClr val="00B05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rgbClr val="00B05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mes</a:t>
                      </a:r>
                      <a:endParaRPr lang="en-US" sz="1800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b="1" dirty="0" smtClean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Tvoj/a/e</a:t>
                      </a:r>
                      <a:endParaRPr lang="en-US" sz="18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</a:t>
                      </a:r>
                      <a:r>
                        <a:rPr lang="en-US" sz="1800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ton</a:t>
                      </a:r>
                      <a:endParaRPr lang="en-US" sz="18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        </a:t>
                      </a:r>
                      <a:r>
                        <a:rPr lang="en-US" sz="11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ta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 </a:t>
                      </a:r>
                      <a:r>
                        <a:rPr lang="en-US" sz="1800" dirty="0">
                          <a:solidFill>
                            <a:srgbClr val="00B05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US" sz="1800" dirty="0" err="1" smtClean="0">
                          <a:solidFill>
                            <a:srgbClr val="00B05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tes</a:t>
                      </a:r>
                      <a:endParaRPr lang="en-US" sz="1800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600" b="1" dirty="0" smtClean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Njegov/njen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600" b="1" dirty="0" smtClean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Njegovi/njeni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 </a:t>
                      </a:r>
                      <a:r>
                        <a:rPr lang="en-US" sz="1800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US" sz="1800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son</a:t>
                      </a:r>
                      <a:endParaRPr lang="en-US" sz="18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    </a:t>
                      </a:r>
                      <a:r>
                        <a:rPr lang="en-US" sz="1800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sa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 </a:t>
                      </a: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US" sz="1800" dirty="0" err="1" smtClean="0">
                          <a:solidFill>
                            <a:srgbClr val="00B05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ses</a:t>
                      </a:r>
                      <a:endParaRPr lang="en-US" sz="1800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our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</a:t>
                      </a:r>
                      <a:r>
                        <a:rPr lang="en-US" sz="1800" dirty="0" err="1" smtClean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notre</a:t>
                      </a:r>
                      <a:endParaRPr lang="en-US" sz="18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   </a:t>
                      </a:r>
                      <a:r>
                        <a:rPr lang="en-US" sz="1800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notre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</a:t>
                      </a:r>
                      <a:r>
                        <a:rPr lang="en-US" sz="1800" dirty="0" err="1" smtClean="0">
                          <a:solidFill>
                            <a:srgbClr val="00B05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nos</a:t>
                      </a:r>
                      <a:endParaRPr lang="en-US" sz="1800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your (</a:t>
                      </a:r>
                      <a:r>
                        <a:rPr lang="en-US" sz="1800" b="1" dirty="0" err="1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vous</a:t>
                      </a:r>
                      <a:r>
                        <a:rPr lang="en-US" sz="1800" b="1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</a:t>
                      </a:r>
                      <a:r>
                        <a:rPr lang="en-US" sz="1800" dirty="0" err="1" smtClean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votre</a:t>
                      </a:r>
                      <a:endParaRPr lang="en-US" sz="18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   </a:t>
                      </a:r>
                      <a:r>
                        <a:rPr lang="en-US" sz="11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US" sz="1800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votre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</a:t>
                      </a:r>
                      <a:r>
                        <a:rPr lang="en-US" sz="1800" dirty="0" smtClean="0">
                          <a:solidFill>
                            <a:srgbClr val="00B05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rgbClr val="00B05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vos</a:t>
                      </a:r>
                      <a:endParaRPr lang="en-US" sz="1800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their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</a:t>
                      </a:r>
                      <a:r>
                        <a:rPr lang="en-US" sz="1800" dirty="0" err="1" smtClean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leur</a:t>
                      </a:r>
                      <a:endParaRPr lang="en-US" sz="18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  </a:t>
                      </a:r>
                      <a:r>
                        <a:rPr lang="en-US" sz="1800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leur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</a:t>
                      </a:r>
                      <a:r>
                        <a:rPr lang="en-US" sz="1800" dirty="0" smtClean="0">
                          <a:solidFill>
                            <a:srgbClr val="00B05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rgbClr val="00B05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leurs</a:t>
                      </a:r>
                      <a:endParaRPr lang="en-US" sz="1800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705600" y="5257800"/>
            <a:ext cx="236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Videti lekciju o prisvojnim pridevima sa prethodnog časa.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0621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Lisez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r-Latn-RS" dirty="0" smtClean="0"/>
              <a:t>Pročitajte tekst na sledećoj strani</a:t>
            </a:r>
            <a:r>
              <a:rPr lang="en-US" dirty="0" smtClean="0"/>
              <a:t>: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sr-Latn-RS" dirty="0" smtClean="0"/>
              <a:t>Podvucite prisvojne prideve i objasnite zašto su upotrebljeni u obliku u kom su napisani.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sr-Latn-RS" dirty="0" smtClean="0"/>
              <a:t>Zaokružite prisvojne prideve i objasnite kako se slažu sa imenicom u rodu i broju</a:t>
            </a:r>
            <a:r>
              <a:rPr lang="en-US" dirty="0" smtClean="0"/>
              <a:t>.</a:t>
            </a:r>
            <a:endParaRPr lang="sr-Latn-RS" dirty="0" smtClean="0"/>
          </a:p>
          <a:p>
            <a:pPr marL="514350" indent="-514350">
              <a:buFont typeface="+mj-lt"/>
              <a:buAutoNum type="arabicPeriod"/>
            </a:pPr>
            <a:r>
              <a:rPr lang="sr-Latn-RS" dirty="0" smtClean="0"/>
              <a:t>Odgovorite na pitanja koja se odnose na tekst. </a:t>
            </a:r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216221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582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Mes</a:t>
            </a:r>
            <a:r>
              <a:rPr lang="en-US" dirty="0" smtClean="0"/>
              <a:t> </a:t>
            </a:r>
            <a:r>
              <a:rPr lang="en-US" dirty="0" err="1" smtClean="0"/>
              <a:t>animaux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143000"/>
            <a:ext cx="84582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Voici</a:t>
            </a:r>
            <a:r>
              <a:rPr lang="en-US" sz="2400" dirty="0"/>
              <a:t> </a:t>
            </a:r>
            <a:r>
              <a:rPr lang="en-US" sz="2400" dirty="0" err="1"/>
              <a:t>mes</a:t>
            </a:r>
            <a:r>
              <a:rPr lang="en-US" sz="2400" dirty="0"/>
              <a:t> </a:t>
            </a:r>
            <a:r>
              <a:rPr lang="en-US" sz="2400" dirty="0" err="1"/>
              <a:t>animaux</a:t>
            </a:r>
            <a:r>
              <a:rPr lang="en-US" sz="2400" dirty="0"/>
              <a:t>. </a:t>
            </a:r>
            <a:r>
              <a:rPr lang="en-US" sz="2400" dirty="0" err="1"/>
              <a:t>J’ai</a:t>
            </a:r>
            <a:r>
              <a:rPr lang="en-US" sz="2400" dirty="0"/>
              <a:t> </a:t>
            </a:r>
            <a:r>
              <a:rPr lang="en-US" sz="2400" dirty="0" err="1"/>
              <a:t>deux</a:t>
            </a:r>
            <a:r>
              <a:rPr lang="en-US" sz="2400" dirty="0"/>
              <a:t> chats, un petit </a:t>
            </a:r>
            <a:r>
              <a:rPr lang="en-US" sz="2400" dirty="0" err="1"/>
              <a:t>poisson</a:t>
            </a:r>
            <a:r>
              <a:rPr lang="en-US" sz="2400" dirty="0"/>
              <a:t> rouge et </a:t>
            </a:r>
            <a:r>
              <a:rPr lang="en-US" sz="2400" dirty="0" err="1"/>
              <a:t>une</a:t>
            </a:r>
            <a:r>
              <a:rPr lang="en-US" sz="2400" dirty="0"/>
              <a:t> </a:t>
            </a:r>
            <a:r>
              <a:rPr lang="en-US" sz="2400" dirty="0" err="1"/>
              <a:t>tarentule</a:t>
            </a:r>
            <a:r>
              <a:rPr lang="en-US" sz="2400" dirty="0"/>
              <a:t>. </a:t>
            </a:r>
            <a:r>
              <a:rPr lang="en-US" sz="2400" dirty="0" err="1"/>
              <a:t>Une</a:t>
            </a:r>
            <a:r>
              <a:rPr lang="en-US" sz="2400" dirty="0"/>
              <a:t> </a:t>
            </a:r>
            <a:r>
              <a:rPr lang="en-US" sz="2400" dirty="0" err="1"/>
              <a:t>tarentule</a:t>
            </a:r>
            <a:r>
              <a:rPr lang="en-US" sz="2400" dirty="0"/>
              <a:t> </a:t>
            </a:r>
            <a:r>
              <a:rPr lang="en-US" sz="2400" dirty="0" err="1"/>
              <a:t>est</a:t>
            </a:r>
            <a:r>
              <a:rPr lang="en-US" sz="2400" dirty="0"/>
              <a:t> </a:t>
            </a:r>
            <a:r>
              <a:rPr lang="en-US" sz="2400" dirty="0" err="1"/>
              <a:t>une</a:t>
            </a:r>
            <a:r>
              <a:rPr lang="en-US" sz="2400" dirty="0"/>
              <a:t> </a:t>
            </a:r>
            <a:r>
              <a:rPr lang="en-US" sz="2400" dirty="0" err="1"/>
              <a:t>grande</a:t>
            </a:r>
            <a:r>
              <a:rPr lang="en-US" sz="2400" dirty="0"/>
              <a:t> </a:t>
            </a:r>
            <a:r>
              <a:rPr lang="en-US" sz="2400" dirty="0" err="1"/>
              <a:t>araignée</a:t>
            </a:r>
            <a:r>
              <a:rPr lang="en-US" sz="2400" dirty="0"/>
              <a:t> </a:t>
            </a:r>
            <a:r>
              <a:rPr lang="en-US" sz="2400" dirty="0" err="1"/>
              <a:t>très</a:t>
            </a:r>
            <a:r>
              <a:rPr lang="en-US" sz="2400" dirty="0"/>
              <a:t> </a:t>
            </a:r>
            <a:r>
              <a:rPr lang="en-US" sz="2400" dirty="0" err="1"/>
              <a:t>poileuse</a:t>
            </a:r>
            <a:r>
              <a:rPr lang="en-US" sz="2400" dirty="0"/>
              <a:t>. Ma </a:t>
            </a:r>
            <a:r>
              <a:rPr lang="en-US" sz="2400" dirty="0" err="1"/>
              <a:t>tarentule</a:t>
            </a:r>
            <a:r>
              <a:rPr lang="en-US" sz="2400" dirty="0"/>
              <a:t> </a:t>
            </a:r>
            <a:r>
              <a:rPr lang="en-US" sz="2400" dirty="0" err="1"/>
              <a:t>s’appelle</a:t>
            </a:r>
            <a:r>
              <a:rPr lang="en-US" sz="2400" dirty="0"/>
              <a:t> Caroline et </a:t>
            </a:r>
            <a:r>
              <a:rPr lang="en-US" sz="2400" dirty="0" err="1"/>
              <a:t>elle</a:t>
            </a:r>
            <a:r>
              <a:rPr lang="en-US" sz="2400" dirty="0"/>
              <a:t> a un an. Elle </a:t>
            </a:r>
            <a:r>
              <a:rPr lang="en-US" sz="2400" dirty="0" err="1"/>
              <a:t>habite</a:t>
            </a:r>
            <a:r>
              <a:rPr lang="en-US" sz="2400" dirty="0"/>
              <a:t> </a:t>
            </a:r>
            <a:r>
              <a:rPr lang="en-US" sz="2400" dirty="0" err="1"/>
              <a:t>dans</a:t>
            </a:r>
            <a:r>
              <a:rPr lang="en-US" sz="2400" dirty="0"/>
              <a:t> </a:t>
            </a:r>
            <a:r>
              <a:rPr lang="en-US" sz="2400" dirty="0" err="1"/>
              <a:t>une</a:t>
            </a:r>
            <a:r>
              <a:rPr lang="en-US" sz="2400" dirty="0"/>
              <a:t> </a:t>
            </a:r>
            <a:r>
              <a:rPr lang="en-US" sz="2400" dirty="0" err="1"/>
              <a:t>grande</a:t>
            </a:r>
            <a:r>
              <a:rPr lang="en-US" sz="2400" dirty="0"/>
              <a:t> cage </a:t>
            </a:r>
            <a:r>
              <a:rPr lang="en-US" sz="2400" dirty="0" err="1"/>
              <a:t>dans</a:t>
            </a:r>
            <a:r>
              <a:rPr lang="en-US" sz="2400" dirty="0"/>
              <a:t> ma </a:t>
            </a:r>
            <a:r>
              <a:rPr lang="en-US" sz="2400" dirty="0" err="1"/>
              <a:t>chambre</a:t>
            </a:r>
            <a:r>
              <a:rPr lang="en-US" sz="2400" dirty="0"/>
              <a:t>. Elle </a:t>
            </a:r>
            <a:r>
              <a:rPr lang="en-US" sz="2400" dirty="0" err="1"/>
              <a:t>est</a:t>
            </a:r>
            <a:r>
              <a:rPr lang="en-US" sz="2400" dirty="0"/>
              <a:t> un </a:t>
            </a:r>
            <a:r>
              <a:rPr lang="en-US" sz="2400" dirty="0" err="1"/>
              <a:t>peu</a:t>
            </a:r>
            <a:r>
              <a:rPr lang="en-US" sz="2400" dirty="0"/>
              <a:t> </a:t>
            </a:r>
            <a:r>
              <a:rPr lang="en-US" sz="2400" dirty="0" err="1"/>
              <a:t>méchante</a:t>
            </a:r>
            <a:r>
              <a:rPr lang="en-US" sz="2400" dirty="0"/>
              <a:t>, </a:t>
            </a:r>
            <a:r>
              <a:rPr lang="en-US" sz="2400" dirty="0" err="1"/>
              <a:t>parce</a:t>
            </a:r>
            <a:r>
              <a:rPr lang="en-US" sz="2400" dirty="0"/>
              <a:t> </a:t>
            </a:r>
            <a:r>
              <a:rPr lang="en-US" sz="2400" dirty="0" err="1"/>
              <a:t>qu’elle</a:t>
            </a:r>
            <a:r>
              <a:rPr lang="en-US" sz="2400" dirty="0"/>
              <a:t> </a:t>
            </a:r>
            <a:r>
              <a:rPr lang="en-US" sz="2400" dirty="0" err="1"/>
              <a:t>aime</a:t>
            </a:r>
            <a:r>
              <a:rPr lang="en-US" sz="2400" dirty="0"/>
              <a:t> </a:t>
            </a:r>
            <a:r>
              <a:rPr lang="en-US" sz="2400" dirty="0" err="1"/>
              <a:t>s’échapper</a:t>
            </a:r>
            <a:r>
              <a:rPr lang="en-US" sz="2400" dirty="0"/>
              <a:t>, </a:t>
            </a:r>
            <a:r>
              <a:rPr lang="en-US" sz="2400" dirty="0" err="1"/>
              <a:t>mais</a:t>
            </a:r>
            <a:r>
              <a:rPr lang="en-US" sz="2400" dirty="0"/>
              <a:t> je </a:t>
            </a:r>
            <a:r>
              <a:rPr lang="en-US" sz="2400" dirty="0" err="1"/>
              <a:t>l’adore</a:t>
            </a:r>
            <a:r>
              <a:rPr lang="en-US" sz="2400" dirty="0"/>
              <a:t>! </a:t>
            </a:r>
            <a:r>
              <a:rPr lang="en-US" sz="2400" dirty="0" err="1"/>
              <a:t>Malheureusement</a:t>
            </a:r>
            <a:r>
              <a:rPr lang="en-US" sz="2400" dirty="0"/>
              <a:t> ma </a:t>
            </a:r>
            <a:r>
              <a:rPr lang="en-US" sz="2400" dirty="0" err="1"/>
              <a:t>mère</a:t>
            </a:r>
            <a:r>
              <a:rPr lang="en-US" sz="2400" dirty="0"/>
              <a:t> </a:t>
            </a:r>
            <a:r>
              <a:rPr lang="en-US" sz="2400" dirty="0" err="1"/>
              <a:t>déteste</a:t>
            </a:r>
            <a:r>
              <a:rPr lang="en-US" sz="2400" dirty="0"/>
              <a:t> ma </a:t>
            </a:r>
            <a:r>
              <a:rPr lang="en-US" sz="2400" dirty="0" err="1"/>
              <a:t>tarentule</a:t>
            </a:r>
            <a:r>
              <a:rPr lang="en-US" sz="2400" dirty="0" smtClean="0"/>
              <a:t>!</a:t>
            </a:r>
          </a:p>
          <a:p>
            <a:endParaRPr lang="en-US" sz="2400" dirty="0"/>
          </a:p>
          <a:p>
            <a:r>
              <a:rPr lang="en-US" sz="2400" dirty="0"/>
              <a:t>Mon </a:t>
            </a:r>
            <a:r>
              <a:rPr lang="en-US" sz="2400" dirty="0" err="1"/>
              <a:t>poisson</a:t>
            </a:r>
            <a:r>
              <a:rPr lang="en-US" sz="2400" dirty="0"/>
              <a:t> rouge </a:t>
            </a:r>
            <a:r>
              <a:rPr lang="en-US" sz="2400" dirty="0" err="1"/>
              <a:t>est</a:t>
            </a:r>
            <a:r>
              <a:rPr lang="en-US" sz="2400" dirty="0"/>
              <a:t> minuscule et </a:t>
            </a:r>
            <a:r>
              <a:rPr lang="en-US" sz="2400" dirty="0" err="1"/>
              <a:t>il</a:t>
            </a:r>
            <a:r>
              <a:rPr lang="en-US" sz="2400" dirty="0"/>
              <a:t> </a:t>
            </a:r>
            <a:r>
              <a:rPr lang="en-US" sz="2400" dirty="0" err="1"/>
              <a:t>s’appelle</a:t>
            </a:r>
            <a:r>
              <a:rPr lang="en-US" sz="2400" dirty="0"/>
              <a:t> Admiral </a:t>
            </a:r>
            <a:r>
              <a:rPr lang="en-US" sz="2400" dirty="0" err="1"/>
              <a:t>Bulles</a:t>
            </a:r>
            <a:r>
              <a:rPr lang="en-US" sz="2400" dirty="0"/>
              <a:t>. Il </a:t>
            </a:r>
            <a:r>
              <a:rPr lang="en-US" sz="2400" dirty="0" err="1"/>
              <a:t>est</a:t>
            </a:r>
            <a:r>
              <a:rPr lang="en-US" sz="2400" dirty="0"/>
              <a:t> un </a:t>
            </a:r>
            <a:r>
              <a:rPr lang="en-US" sz="2400" dirty="0" err="1"/>
              <a:t>peu</a:t>
            </a:r>
            <a:r>
              <a:rPr lang="en-US" sz="2400" dirty="0"/>
              <a:t> </a:t>
            </a:r>
            <a:r>
              <a:rPr lang="en-US" sz="2400" dirty="0" err="1"/>
              <a:t>ennuyeux</a:t>
            </a:r>
            <a:r>
              <a:rPr lang="en-US" sz="2400" dirty="0"/>
              <a:t>. Il </a:t>
            </a:r>
            <a:r>
              <a:rPr lang="en-US" sz="2400" dirty="0" err="1"/>
              <a:t>nage</a:t>
            </a:r>
            <a:r>
              <a:rPr lang="en-US" sz="2400" dirty="0"/>
              <a:t>, </a:t>
            </a:r>
            <a:r>
              <a:rPr lang="en-US" sz="2400" dirty="0" err="1"/>
              <a:t>il</a:t>
            </a:r>
            <a:r>
              <a:rPr lang="en-US" sz="2400" dirty="0"/>
              <a:t> </a:t>
            </a:r>
            <a:r>
              <a:rPr lang="en-US" sz="2400" dirty="0" err="1"/>
              <a:t>nage</a:t>
            </a:r>
            <a:r>
              <a:rPr lang="en-US" sz="2400" dirty="0"/>
              <a:t> et </a:t>
            </a:r>
            <a:r>
              <a:rPr lang="en-US" sz="2400" dirty="0" err="1"/>
              <a:t>il</a:t>
            </a:r>
            <a:r>
              <a:rPr lang="en-US" sz="2400" dirty="0"/>
              <a:t> </a:t>
            </a:r>
            <a:r>
              <a:rPr lang="en-US" sz="2400" dirty="0" err="1"/>
              <a:t>nage</a:t>
            </a:r>
            <a:r>
              <a:rPr lang="en-US" sz="2400" dirty="0"/>
              <a:t>. </a:t>
            </a:r>
            <a:r>
              <a:rPr lang="en-US" sz="2400" dirty="0" err="1"/>
              <a:t>C’est</a:t>
            </a:r>
            <a:r>
              <a:rPr lang="en-US" sz="2400" dirty="0"/>
              <a:t> tout</a:t>
            </a:r>
            <a:r>
              <a:rPr lang="en-US" sz="2400" dirty="0" smtClean="0"/>
              <a:t>!</a:t>
            </a:r>
          </a:p>
          <a:p>
            <a:endParaRPr lang="en-US" sz="2400" dirty="0"/>
          </a:p>
          <a:p>
            <a:r>
              <a:rPr lang="en-US" sz="2400" dirty="0" err="1"/>
              <a:t>Finalement</a:t>
            </a:r>
            <a:r>
              <a:rPr lang="en-US" sz="2400" dirty="0"/>
              <a:t>, </a:t>
            </a:r>
            <a:r>
              <a:rPr lang="en-US" sz="2400" dirty="0" err="1"/>
              <a:t>mes</a:t>
            </a:r>
            <a:r>
              <a:rPr lang="en-US" sz="2400" dirty="0"/>
              <a:t> </a:t>
            </a:r>
            <a:r>
              <a:rPr lang="en-US" sz="2400" dirty="0" err="1"/>
              <a:t>deux</a:t>
            </a:r>
            <a:r>
              <a:rPr lang="en-US" sz="2400" dirty="0"/>
              <a:t> chats </a:t>
            </a:r>
            <a:r>
              <a:rPr lang="en-US" sz="2400" dirty="0" err="1"/>
              <a:t>s’appellent</a:t>
            </a:r>
            <a:r>
              <a:rPr lang="en-US" sz="2400" dirty="0"/>
              <a:t> </a:t>
            </a:r>
            <a:r>
              <a:rPr lang="en-US" sz="2400" dirty="0" err="1"/>
              <a:t>Astérix</a:t>
            </a:r>
            <a:r>
              <a:rPr lang="en-US" sz="2400" dirty="0"/>
              <a:t> et </a:t>
            </a:r>
            <a:r>
              <a:rPr lang="en-US" sz="2400" dirty="0" err="1"/>
              <a:t>Obélix</a:t>
            </a:r>
            <a:r>
              <a:rPr lang="en-US" sz="2400" dirty="0"/>
              <a:t>. </a:t>
            </a:r>
            <a:r>
              <a:rPr lang="en-US" sz="2400" dirty="0" err="1"/>
              <a:t>Ils</a:t>
            </a:r>
            <a:r>
              <a:rPr lang="en-US" sz="2400" dirty="0"/>
              <a:t> </a:t>
            </a:r>
            <a:r>
              <a:rPr lang="en-US" sz="2400" dirty="0" err="1"/>
              <a:t>sont</a:t>
            </a:r>
            <a:r>
              <a:rPr lang="en-US" sz="2400" dirty="0"/>
              <a:t> </a:t>
            </a:r>
            <a:r>
              <a:rPr lang="en-US" sz="2400" dirty="0" smtClean="0"/>
              <a:t>noirs </a:t>
            </a:r>
            <a:r>
              <a:rPr lang="en-US" sz="2400" dirty="0"/>
              <a:t>et </a:t>
            </a:r>
            <a:r>
              <a:rPr lang="en-US" sz="2400" dirty="0" err="1"/>
              <a:t>blancs</a:t>
            </a:r>
            <a:r>
              <a:rPr lang="en-US" sz="2400" dirty="0"/>
              <a:t>. </a:t>
            </a:r>
            <a:r>
              <a:rPr lang="en-US" sz="2400" dirty="0" err="1"/>
              <a:t>Ils</a:t>
            </a:r>
            <a:r>
              <a:rPr lang="en-US" sz="2400" dirty="0"/>
              <a:t> </a:t>
            </a:r>
            <a:r>
              <a:rPr lang="en-US" sz="2400" dirty="0" err="1"/>
              <a:t>sont</a:t>
            </a:r>
            <a:r>
              <a:rPr lang="en-US" sz="2400" dirty="0"/>
              <a:t> </a:t>
            </a:r>
            <a:r>
              <a:rPr lang="en-US" sz="2400" dirty="0" err="1"/>
              <a:t>très</a:t>
            </a:r>
            <a:r>
              <a:rPr lang="en-US" sz="2400" dirty="0"/>
              <a:t> </a:t>
            </a:r>
            <a:r>
              <a:rPr lang="en-US" sz="2400" dirty="0" err="1"/>
              <a:t>parresseux</a:t>
            </a:r>
            <a:r>
              <a:rPr lang="en-US" sz="2400" dirty="0"/>
              <a:t> – </a:t>
            </a:r>
            <a:r>
              <a:rPr lang="en-US" sz="2400" dirty="0" err="1"/>
              <a:t>ils</a:t>
            </a:r>
            <a:r>
              <a:rPr lang="en-US" sz="2400" dirty="0"/>
              <a:t> </a:t>
            </a:r>
            <a:r>
              <a:rPr lang="en-US" sz="2400" dirty="0" err="1"/>
              <a:t>aiment</a:t>
            </a:r>
            <a:r>
              <a:rPr lang="en-US" sz="2400" dirty="0"/>
              <a:t> </a:t>
            </a:r>
            <a:r>
              <a:rPr lang="en-US" sz="2400" dirty="0" err="1"/>
              <a:t>toujours</a:t>
            </a:r>
            <a:r>
              <a:rPr lang="en-US" sz="2400" dirty="0"/>
              <a:t> </a:t>
            </a:r>
            <a:r>
              <a:rPr lang="en-US" sz="2400" dirty="0" err="1"/>
              <a:t>dormir</a:t>
            </a:r>
            <a:r>
              <a:rPr lang="en-US" sz="2400" dirty="0"/>
              <a:t>. </a:t>
            </a:r>
            <a:r>
              <a:rPr lang="en-US" sz="2400" dirty="0" err="1"/>
              <a:t>Cependant</a:t>
            </a:r>
            <a:r>
              <a:rPr lang="en-US" sz="2400" dirty="0"/>
              <a:t> </a:t>
            </a:r>
            <a:r>
              <a:rPr lang="en-US" sz="2400" dirty="0" err="1"/>
              <a:t>j’aime</a:t>
            </a:r>
            <a:r>
              <a:rPr lang="en-US" sz="2400" dirty="0"/>
              <a:t> </a:t>
            </a:r>
            <a:r>
              <a:rPr lang="en-US" sz="2400" dirty="0" err="1"/>
              <a:t>mes</a:t>
            </a:r>
            <a:r>
              <a:rPr lang="en-US" sz="2400" dirty="0"/>
              <a:t> chats </a:t>
            </a:r>
            <a:r>
              <a:rPr lang="en-US" sz="2400" dirty="0" err="1"/>
              <a:t>parce</a:t>
            </a:r>
            <a:r>
              <a:rPr lang="en-US" sz="2400" dirty="0"/>
              <a:t> </a:t>
            </a:r>
            <a:r>
              <a:rPr lang="en-US" sz="2400" dirty="0" err="1"/>
              <a:t>qu’ils</a:t>
            </a:r>
            <a:r>
              <a:rPr lang="en-US" sz="2400" dirty="0"/>
              <a:t> </a:t>
            </a:r>
            <a:r>
              <a:rPr lang="en-US" sz="2400" dirty="0" err="1"/>
              <a:t>sont</a:t>
            </a:r>
            <a:r>
              <a:rPr lang="en-US" sz="2400" dirty="0"/>
              <a:t> </a:t>
            </a:r>
            <a:r>
              <a:rPr lang="en-US" sz="2400" dirty="0" err="1"/>
              <a:t>doux</a:t>
            </a:r>
            <a:r>
              <a:rPr lang="en-US" sz="2400" dirty="0"/>
              <a:t> et </a:t>
            </a:r>
            <a:r>
              <a:rPr lang="en-US" sz="2400" dirty="0" err="1"/>
              <a:t>j’aime</a:t>
            </a:r>
            <a:r>
              <a:rPr lang="en-US" sz="2400" dirty="0"/>
              <a:t> </a:t>
            </a:r>
            <a:r>
              <a:rPr lang="en-US" sz="2400" dirty="0" smtClean="0"/>
              <a:t>les caresser . </a:t>
            </a:r>
            <a:r>
              <a:rPr lang="en-US" sz="2400" dirty="0"/>
              <a:t>De temps en temps </a:t>
            </a:r>
            <a:r>
              <a:rPr lang="en-US" sz="2400" dirty="0" err="1"/>
              <a:t>ils</a:t>
            </a:r>
            <a:r>
              <a:rPr lang="en-US" sz="2400" dirty="0"/>
              <a:t> </a:t>
            </a:r>
            <a:r>
              <a:rPr lang="en-US" sz="2400" dirty="0" err="1"/>
              <a:t>attrapent</a:t>
            </a:r>
            <a:r>
              <a:rPr lang="en-US" sz="2400" dirty="0"/>
              <a:t> les </a:t>
            </a:r>
            <a:r>
              <a:rPr lang="en-US" sz="2400" dirty="0" err="1"/>
              <a:t>souris</a:t>
            </a:r>
            <a:r>
              <a:rPr lang="en-US" sz="2400" dirty="0"/>
              <a:t> qui </a:t>
            </a:r>
            <a:r>
              <a:rPr lang="en-US" sz="2400" dirty="0" err="1" smtClean="0"/>
              <a:t>habitent</a:t>
            </a:r>
            <a:r>
              <a:rPr lang="en-US" sz="2400" dirty="0" smtClean="0"/>
              <a:t> </a:t>
            </a:r>
            <a:r>
              <a:rPr lang="en-US" sz="2400" dirty="0" err="1"/>
              <a:t>dans</a:t>
            </a:r>
            <a:r>
              <a:rPr lang="en-US" sz="2400" dirty="0"/>
              <a:t> </a:t>
            </a:r>
            <a:r>
              <a:rPr lang="en-US" sz="2400" dirty="0" err="1"/>
              <a:t>notre</a:t>
            </a:r>
            <a:r>
              <a:rPr lang="en-US" sz="2400" dirty="0"/>
              <a:t> </a:t>
            </a:r>
            <a:r>
              <a:rPr lang="en-US" sz="2400" dirty="0" err="1"/>
              <a:t>jardin</a:t>
            </a:r>
            <a:r>
              <a:rPr lang="en-US" sz="2400" dirty="0" smtClean="0"/>
              <a:t>.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828624575"/>
              </p:ext>
            </p:extLst>
          </p:nvPr>
        </p:nvGraphicFramePr>
        <p:xfrm>
          <a:off x="7772400" y="228600"/>
          <a:ext cx="914400" cy="771525"/>
        </p:xfrm>
        <a:graphic>
          <a:graphicData uri="http://schemas.openxmlformats.org/presentationml/2006/ole">
            <p:oleObj spid="_x0000_s4104" name="Document" showAsIcon="1" r:id="rId3" imgW="914400" imgH="771480" progId="Word.Document.12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273287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 questions </a:t>
            </a:r>
            <a:r>
              <a:rPr lang="en-US" dirty="0" err="1" smtClean="0"/>
              <a:t>sur</a:t>
            </a:r>
            <a:r>
              <a:rPr lang="en-US" dirty="0" smtClean="0"/>
              <a:t> le </a:t>
            </a:r>
            <a:r>
              <a:rPr lang="en-US" dirty="0" err="1" smtClean="0"/>
              <a:t>texte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 err="1" smtClean="0"/>
              <a:t>Combien</a:t>
            </a:r>
            <a:r>
              <a:rPr lang="en-US" sz="1600" dirty="0" smtClean="0"/>
              <a:t> </a:t>
            </a:r>
            <a:r>
              <a:rPr lang="en-US" sz="1600" dirty="0" err="1" smtClean="0"/>
              <a:t>d’animaux</a:t>
            </a:r>
            <a:r>
              <a:rPr lang="en-US" sz="1600" dirty="0" smtClean="0"/>
              <a:t> </a:t>
            </a:r>
            <a:r>
              <a:rPr lang="en-US" sz="1600" dirty="0" err="1" smtClean="0"/>
              <a:t>celui</a:t>
            </a:r>
            <a:r>
              <a:rPr lang="en-US" sz="1600" dirty="0" smtClean="0"/>
              <a:t>/</a:t>
            </a:r>
            <a:r>
              <a:rPr lang="en-US" sz="1600" dirty="0" err="1" smtClean="0"/>
              <a:t>celle</a:t>
            </a:r>
            <a:r>
              <a:rPr lang="en-US" sz="1600" dirty="0" smtClean="0"/>
              <a:t> qui </a:t>
            </a:r>
            <a:r>
              <a:rPr lang="en-US" sz="1600" dirty="0" err="1" smtClean="0"/>
              <a:t>écrit</a:t>
            </a:r>
            <a:r>
              <a:rPr lang="en-US" sz="1600" dirty="0" smtClean="0"/>
              <a:t> a-t-</a:t>
            </a:r>
            <a:r>
              <a:rPr lang="en-US" sz="1600" dirty="0" err="1" smtClean="0"/>
              <a:t>il</a:t>
            </a:r>
            <a:r>
              <a:rPr lang="en-US" sz="1600" dirty="0" smtClean="0"/>
              <a:t>/</a:t>
            </a:r>
            <a:r>
              <a:rPr lang="en-US" sz="1600" dirty="0" err="1" smtClean="0"/>
              <a:t>elle</a:t>
            </a:r>
            <a:r>
              <a:rPr lang="en-US" sz="1600" dirty="0" smtClean="0"/>
              <a:t>?</a:t>
            </a:r>
          </a:p>
          <a:p>
            <a:r>
              <a:rPr lang="en-US" sz="1600" dirty="0" smtClean="0"/>
              <a:t>………………………………………………………………………………………………</a:t>
            </a:r>
          </a:p>
          <a:p>
            <a:r>
              <a:rPr lang="en-US" sz="1600" dirty="0" err="1" smtClean="0"/>
              <a:t>Quel</a:t>
            </a:r>
            <a:r>
              <a:rPr lang="en-US" sz="1600" dirty="0" smtClean="0"/>
              <a:t> </a:t>
            </a:r>
            <a:r>
              <a:rPr lang="en-US" sz="1600" dirty="0" err="1" smtClean="0"/>
              <a:t>âge</a:t>
            </a:r>
            <a:r>
              <a:rPr lang="en-US" sz="1600" dirty="0" smtClean="0"/>
              <a:t> a </a:t>
            </a:r>
            <a:r>
              <a:rPr lang="en-US" sz="1600" dirty="0" err="1" smtClean="0"/>
              <a:t>sa</a:t>
            </a:r>
            <a:r>
              <a:rPr lang="en-US" sz="1600" dirty="0" smtClean="0"/>
              <a:t> </a:t>
            </a:r>
            <a:r>
              <a:rPr lang="en-US" sz="1600" dirty="0" err="1" smtClean="0"/>
              <a:t>tarantule</a:t>
            </a:r>
            <a:r>
              <a:rPr lang="en-US" sz="1600" dirty="0" smtClean="0"/>
              <a:t>?</a:t>
            </a:r>
          </a:p>
          <a:p>
            <a:r>
              <a:rPr lang="en-US" sz="1600" dirty="0" smtClean="0"/>
              <a:t>………………………………………………………………………………………………</a:t>
            </a:r>
          </a:p>
          <a:p>
            <a:r>
              <a:rPr lang="en-US" sz="1600" dirty="0" smtClean="0"/>
              <a:t>Comment </a:t>
            </a:r>
            <a:r>
              <a:rPr lang="en-US" sz="1600" dirty="0" err="1" smtClean="0"/>
              <a:t>est</a:t>
            </a:r>
            <a:r>
              <a:rPr lang="en-US" sz="1600" dirty="0" smtClean="0"/>
              <a:t> </a:t>
            </a:r>
            <a:r>
              <a:rPr lang="en-US" sz="1600" dirty="0" err="1" smtClean="0"/>
              <a:t>sa</a:t>
            </a:r>
            <a:r>
              <a:rPr lang="en-US" sz="1600" dirty="0" smtClean="0"/>
              <a:t> </a:t>
            </a:r>
            <a:r>
              <a:rPr lang="en-US" sz="1600" dirty="0" err="1" smtClean="0"/>
              <a:t>tarantule</a:t>
            </a:r>
            <a:r>
              <a:rPr lang="en-US" sz="1600" dirty="0" smtClean="0"/>
              <a:t>?</a:t>
            </a:r>
          </a:p>
          <a:p>
            <a:r>
              <a:rPr lang="en-US" sz="1600" dirty="0" smtClean="0"/>
              <a:t>………………………………………………………………………………………………</a:t>
            </a:r>
          </a:p>
          <a:p>
            <a:r>
              <a:rPr lang="en-US" sz="1600" dirty="0" err="1" smtClean="0"/>
              <a:t>Est-ce</a:t>
            </a:r>
            <a:r>
              <a:rPr lang="en-US" sz="1600" dirty="0" smtClean="0"/>
              <a:t> </a:t>
            </a:r>
            <a:r>
              <a:rPr lang="en-US" sz="1600" dirty="0" err="1" smtClean="0"/>
              <a:t>que</a:t>
            </a:r>
            <a:r>
              <a:rPr lang="en-US" sz="1600" dirty="0" smtClean="0"/>
              <a:t> la </a:t>
            </a:r>
            <a:r>
              <a:rPr lang="en-US" sz="1600" dirty="0" err="1" smtClean="0"/>
              <a:t>mère</a:t>
            </a:r>
            <a:r>
              <a:rPr lang="en-US" sz="1600" dirty="0" smtClean="0"/>
              <a:t> de </a:t>
            </a:r>
            <a:r>
              <a:rPr lang="en-US" sz="1600" dirty="0" err="1" smtClean="0"/>
              <a:t>celui</a:t>
            </a:r>
            <a:r>
              <a:rPr lang="en-US" sz="1600" dirty="0" smtClean="0"/>
              <a:t>/</a:t>
            </a:r>
            <a:r>
              <a:rPr lang="en-US" sz="1600" dirty="0" err="1" smtClean="0"/>
              <a:t>celle</a:t>
            </a:r>
            <a:r>
              <a:rPr lang="en-US" sz="1600" dirty="0" smtClean="0"/>
              <a:t> qui </a:t>
            </a:r>
            <a:r>
              <a:rPr lang="en-US" sz="1600" dirty="0" err="1" smtClean="0"/>
              <a:t>écrit</a:t>
            </a:r>
            <a:r>
              <a:rPr lang="en-US" sz="1600" dirty="0" smtClean="0"/>
              <a:t> </a:t>
            </a:r>
            <a:r>
              <a:rPr lang="en-US" sz="1600" dirty="0" err="1" smtClean="0"/>
              <a:t>aime</a:t>
            </a:r>
            <a:r>
              <a:rPr lang="en-US" sz="1600" dirty="0" smtClean="0"/>
              <a:t> </a:t>
            </a:r>
            <a:r>
              <a:rPr lang="en-US" sz="1600" dirty="0" err="1" smtClean="0"/>
              <a:t>sa</a:t>
            </a:r>
            <a:r>
              <a:rPr lang="en-US" sz="1600" dirty="0" smtClean="0"/>
              <a:t> </a:t>
            </a:r>
            <a:r>
              <a:rPr lang="en-US" sz="1600" dirty="0" err="1" smtClean="0"/>
              <a:t>tarantule</a:t>
            </a:r>
            <a:r>
              <a:rPr lang="en-US" sz="1600" dirty="0" smtClean="0"/>
              <a:t>?</a:t>
            </a:r>
          </a:p>
          <a:p>
            <a:r>
              <a:rPr lang="en-US" sz="1600" dirty="0" smtClean="0"/>
              <a:t>………………………………………………………………………………………………</a:t>
            </a:r>
          </a:p>
          <a:p>
            <a:r>
              <a:rPr lang="en-US" sz="1600" dirty="0" err="1" smtClean="0"/>
              <a:t>Est-ce</a:t>
            </a:r>
            <a:r>
              <a:rPr lang="en-US" sz="1600" dirty="0" smtClean="0"/>
              <a:t> </a:t>
            </a:r>
            <a:r>
              <a:rPr lang="en-US" sz="1600" dirty="0" err="1" smtClean="0"/>
              <a:t>que</a:t>
            </a:r>
            <a:r>
              <a:rPr lang="en-US" sz="1600" dirty="0" smtClean="0"/>
              <a:t> son </a:t>
            </a:r>
            <a:r>
              <a:rPr lang="en-US" sz="1600" dirty="0" err="1" smtClean="0"/>
              <a:t>poisson</a:t>
            </a:r>
            <a:r>
              <a:rPr lang="en-US" sz="1600" dirty="0" smtClean="0"/>
              <a:t> </a:t>
            </a:r>
            <a:r>
              <a:rPr lang="en-US" sz="1600" dirty="0" err="1" smtClean="0"/>
              <a:t>est</a:t>
            </a:r>
            <a:r>
              <a:rPr lang="en-US" sz="1600" dirty="0" smtClean="0"/>
              <a:t> petit?</a:t>
            </a:r>
          </a:p>
          <a:p>
            <a:r>
              <a:rPr lang="en-US" sz="1600" dirty="0" smtClean="0"/>
              <a:t>………………………………………………………………………………………………</a:t>
            </a:r>
          </a:p>
          <a:p>
            <a:r>
              <a:rPr lang="en-US" sz="1600" dirty="0" smtClean="0"/>
              <a:t>Comment </a:t>
            </a:r>
            <a:r>
              <a:rPr lang="en-US" sz="1600" dirty="0" err="1" smtClean="0"/>
              <a:t>sont</a:t>
            </a:r>
            <a:r>
              <a:rPr lang="en-US" sz="1600" dirty="0" smtClean="0"/>
              <a:t> </a:t>
            </a:r>
            <a:r>
              <a:rPr lang="en-US" sz="1600" dirty="0" err="1" smtClean="0"/>
              <a:t>Astérix</a:t>
            </a:r>
            <a:r>
              <a:rPr lang="en-US" sz="1600" dirty="0" smtClean="0"/>
              <a:t> et </a:t>
            </a:r>
            <a:r>
              <a:rPr lang="en-US" sz="1600" dirty="0" err="1" smtClean="0"/>
              <a:t>Obélix</a:t>
            </a:r>
            <a:r>
              <a:rPr lang="en-US" sz="1600" dirty="0" smtClean="0"/>
              <a:t>?</a:t>
            </a:r>
          </a:p>
          <a:p>
            <a:r>
              <a:rPr lang="en-US" sz="1600" dirty="0" smtClean="0"/>
              <a:t>………………………………………………………………………………………………</a:t>
            </a:r>
          </a:p>
          <a:p>
            <a:r>
              <a:rPr lang="en-US" sz="1600" dirty="0" smtClean="0"/>
              <a:t>De quoi </a:t>
            </a:r>
            <a:r>
              <a:rPr lang="en-US" sz="1600" dirty="0" err="1" smtClean="0"/>
              <a:t>mangent</a:t>
            </a:r>
            <a:r>
              <a:rPr lang="en-US" sz="1600" dirty="0" smtClean="0"/>
              <a:t> </a:t>
            </a:r>
            <a:r>
              <a:rPr lang="en-US" sz="1600" dirty="0" err="1" smtClean="0"/>
              <a:t>ses</a:t>
            </a:r>
            <a:r>
              <a:rPr lang="en-US" sz="1600" dirty="0" smtClean="0"/>
              <a:t> </a:t>
            </a:r>
            <a:r>
              <a:rPr lang="en-US" sz="1600" dirty="0" err="1" smtClean="0"/>
              <a:t>souris</a:t>
            </a:r>
            <a:r>
              <a:rPr lang="en-US" sz="1600" dirty="0" smtClean="0"/>
              <a:t>?</a:t>
            </a:r>
          </a:p>
          <a:p>
            <a:r>
              <a:rPr lang="en-US" sz="1600" dirty="0" smtClean="0"/>
              <a:t>………………………………………………………………………………………………</a:t>
            </a:r>
          </a:p>
          <a:p>
            <a:endParaRPr lang="en-US" sz="1600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sz="6000" dirty="0" err="1" smtClean="0"/>
              <a:t>Oui</a:t>
            </a:r>
            <a:r>
              <a:rPr lang="en-US" sz="6000" dirty="0" smtClean="0"/>
              <a:t>, </a:t>
            </a:r>
            <a:r>
              <a:rPr lang="en-US" sz="6000" dirty="0" err="1" smtClean="0"/>
              <a:t>j’ai</a:t>
            </a:r>
            <a:r>
              <a:rPr lang="en-US" sz="6000" dirty="0" smtClean="0"/>
              <a:t>……………….</a:t>
            </a:r>
            <a:endParaRPr lang="en-US" sz="60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29418" y="2209800"/>
            <a:ext cx="8610600" cy="1143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 smtClean="0"/>
              <a:t>Non, je </a:t>
            </a:r>
            <a:r>
              <a:rPr lang="en-US" sz="6000" dirty="0" err="1" smtClean="0"/>
              <a:t>n’ai</a:t>
            </a:r>
            <a:r>
              <a:rPr lang="en-US" sz="6000" dirty="0" smtClean="0"/>
              <a:t> pas de………</a:t>
            </a:r>
            <a:endParaRPr lang="en-US" sz="60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3400" y="4159044"/>
            <a:ext cx="7696200" cy="178455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5400" dirty="0" smtClean="0"/>
          </a:p>
          <a:p>
            <a:r>
              <a:rPr lang="en-US" sz="5400" dirty="0" err="1" smtClean="0"/>
              <a:t>mais</a:t>
            </a:r>
            <a:r>
              <a:rPr lang="en-US" sz="5400" dirty="0" smtClean="0"/>
              <a:t>, je </a:t>
            </a:r>
            <a:r>
              <a:rPr lang="en-US" sz="5400" dirty="0" err="1" smtClean="0"/>
              <a:t>voudrais</a:t>
            </a:r>
            <a:r>
              <a:rPr lang="en-US" sz="5400" dirty="0" smtClean="0"/>
              <a:t> </a:t>
            </a:r>
            <a:r>
              <a:rPr lang="en-US" sz="5400" dirty="0" err="1" smtClean="0"/>
              <a:t>bien</a:t>
            </a:r>
            <a:r>
              <a:rPr lang="en-US" sz="5400" dirty="0" smtClean="0"/>
              <a:t> </a:t>
            </a:r>
            <a:r>
              <a:rPr lang="en-US" sz="5400" dirty="0" err="1" smtClean="0"/>
              <a:t>avoir</a:t>
            </a:r>
            <a:r>
              <a:rPr lang="en-US" sz="5400" dirty="0" smtClean="0"/>
              <a:t>………</a:t>
            </a:r>
          </a:p>
          <a:p>
            <a:endParaRPr lang="en-US" sz="5400" dirty="0"/>
          </a:p>
        </p:txBody>
      </p:sp>
    </p:spTree>
    <p:extLst>
      <p:ext uri="{BB962C8B-B14F-4D97-AF65-F5344CB8AC3E}">
        <p14:creationId xmlns="" xmlns:p14="http://schemas.microsoft.com/office/powerpoint/2010/main" val="55360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C:\Users\sthomas\AppData\Local\Microsoft\Windows\Temporary Internet Files\Content.IE5\4LR648PH\MP910221094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902206"/>
            <a:ext cx="2281486" cy="17880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sthomas\AppData\Local\Microsoft\Windows\Temporary Internet Files\Content.IE5\R0IGR3JF\MP900422257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1236"/>
            <a:ext cx="1219200" cy="18279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thomas\AppData\Local\Microsoft\Windows\Temporary Internet Files\Content.IE5\YJ3E03Y5\MP900262250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59168"/>
            <a:ext cx="1676400" cy="16624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sthomas\AppData\Local\Microsoft\Windows\Temporary Internet Files\Content.IE5\4LR648PH\MP900314407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614" y="253711"/>
            <a:ext cx="2444034" cy="15153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sthomas\AppData\Local\Microsoft\Windows\Temporary Internet Files\Content.IE5\YJ3E03Y5\MP900427744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648" y="152399"/>
            <a:ext cx="1581443" cy="15814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sthomas\AppData\Local\Microsoft\Windows\Temporary Internet Files\Content.IE5\4LR648PH\MP900427743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2275156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sthomas\AppData\Local\Microsoft\Windows\Temporary Internet Files\Content.IE5\YJ3E03Y5\MP900448371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315" y="2438400"/>
            <a:ext cx="1397000" cy="2095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sthomas\AppData\Local\Microsoft\Windows\Temporary Internet Files\Content.IE5\EUJO6AZ2\MP900442406[1]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362200"/>
            <a:ext cx="1517266" cy="22479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https://encrypted-tbn0.gstatic.com/images?q=tbn:ANd9GcQg9zntRJsuyEVo79ItbN7QG9Ld1xMLw-njy-8kXZuPL-Vb3zYN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4800601"/>
            <a:ext cx="2262188" cy="16944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sthomas\AppData\Local\Microsoft\Windows\Temporary Internet Files\Content.IE5\R0IGR3JF\MP900433157[1]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9182" y="2362200"/>
            <a:ext cx="1984567" cy="19845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sthomas\AppData\Local\Microsoft\Windows\Temporary Internet Files\Content.IE5\4LR648PH\MP900314296[1]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815" y="5264485"/>
            <a:ext cx="2146485" cy="10768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263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04800"/>
            <a:ext cx="4038600" cy="4525963"/>
          </a:xfrm>
        </p:spPr>
        <p:txBody>
          <a:bodyPr>
            <a:noAutofit/>
          </a:bodyPr>
          <a:lstStyle/>
          <a:p>
            <a:r>
              <a:rPr lang="en-US" dirty="0"/>
              <a:t>un </a:t>
            </a:r>
            <a:r>
              <a:rPr lang="en-US" dirty="0" err="1"/>
              <a:t>chien</a:t>
            </a:r>
            <a:endParaRPr lang="en-US" dirty="0"/>
          </a:p>
          <a:p>
            <a:r>
              <a:rPr lang="en-US" dirty="0"/>
              <a:t>un chat</a:t>
            </a:r>
          </a:p>
          <a:p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souris</a:t>
            </a:r>
            <a:endParaRPr lang="en-US" dirty="0"/>
          </a:p>
          <a:p>
            <a:r>
              <a:rPr lang="en-US" dirty="0"/>
              <a:t>un hamster</a:t>
            </a:r>
          </a:p>
          <a:p>
            <a:r>
              <a:rPr lang="en-US" dirty="0"/>
              <a:t>un </a:t>
            </a:r>
            <a:r>
              <a:rPr lang="en-US" dirty="0" err="1"/>
              <a:t>perroquet</a:t>
            </a:r>
            <a:endParaRPr lang="en-US" dirty="0"/>
          </a:p>
          <a:p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perruche</a:t>
            </a:r>
            <a:endParaRPr lang="en-US" dirty="0"/>
          </a:p>
          <a:p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tortue</a:t>
            </a:r>
            <a:r>
              <a:rPr lang="en-US" dirty="0"/>
              <a:t> (marine)</a:t>
            </a:r>
          </a:p>
          <a:p>
            <a:r>
              <a:rPr lang="en-US" dirty="0"/>
              <a:t>un </a:t>
            </a:r>
            <a:r>
              <a:rPr lang="en-US" dirty="0" err="1"/>
              <a:t>cochon</a:t>
            </a:r>
            <a:r>
              <a:rPr lang="en-US" dirty="0"/>
              <a:t> </a:t>
            </a:r>
            <a:r>
              <a:rPr lang="en-US" dirty="0" err="1"/>
              <a:t>d’Inde</a:t>
            </a:r>
            <a:endParaRPr lang="en-US" dirty="0"/>
          </a:p>
          <a:p>
            <a:r>
              <a:rPr lang="en-US" dirty="0"/>
              <a:t>u</a:t>
            </a:r>
            <a:r>
              <a:rPr lang="en-US" dirty="0" smtClean="0"/>
              <a:t>n lapin</a:t>
            </a:r>
            <a:endParaRPr lang="en-US" dirty="0"/>
          </a:p>
          <a:p>
            <a:r>
              <a:rPr lang="en-US" dirty="0"/>
              <a:t>un cheval</a:t>
            </a:r>
          </a:p>
          <a:p>
            <a:r>
              <a:rPr lang="en-US" dirty="0"/>
              <a:t>un </a:t>
            </a:r>
            <a:r>
              <a:rPr lang="en-US" dirty="0" err="1"/>
              <a:t>poisson</a:t>
            </a:r>
            <a:r>
              <a:rPr lang="en-US" dirty="0"/>
              <a:t> </a:t>
            </a:r>
            <a:r>
              <a:rPr lang="en-US" dirty="0" smtClean="0"/>
              <a:t>rouge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982308" y="317212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3200" dirty="0"/>
              <a:t>u</a:t>
            </a:r>
            <a:r>
              <a:rPr lang="en-US" sz="3200" dirty="0" smtClean="0"/>
              <a:t>n </a:t>
            </a:r>
            <a:r>
              <a:rPr lang="en-US" sz="3200" dirty="0" err="1" smtClean="0"/>
              <a:t>oiseau</a:t>
            </a:r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185417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thomas\AppData\Local\Microsoft\Windows\Temporary Internet Files\Content.IE5\YJ3E03Y5\MP900441097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238898"/>
            <a:ext cx="1447800" cy="21717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thomas\AppData\Local\Microsoft\Windows\Temporary Internet Files\Content.IE5\EUJO6AZ2\MP900314282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34302"/>
            <a:ext cx="2951053" cy="14902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sthomas\AppData\Local\Microsoft\Windows\Temporary Internet Files\Content.IE5\YJ3E03Y5\MP900401528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34302"/>
            <a:ext cx="2255520" cy="15030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sthomas\AppData\Local\Microsoft\Windows\Temporary Internet Files\Content.IE5\YJ3E03Y5\MP900439296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2880360"/>
            <a:ext cx="2514600" cy="1676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http://www.4seasonsoutdoorservices.com/Images/LawnPests/ant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025530"/>
            <a:ext cx="1553849" cy="27750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sthomas\AppData\Local\Microsoft\Windows\Temporary Internet Files\Content.IE5\YJ3E03Y5\MP900431017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837395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C:\Users\sthomas\AppData\Local\Microsoft\Windows\Temporary Internet Files\Content.IE5\YJ3E03Y5\MP900444588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53" y="4800600"/>
            <a:ext cx="2423347" cy="18175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C:\Users\sthomas\AppData\Local\Microsoft\Windows\Temporary Internet Files\Content.IE5\4LR648PH\MP900262667[1]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909394"/>
            <a:ext cx="2563074" cy="17087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C:\Users\sthomas\AppData\Local\Microsoft\Windows\Temporary Internet Files\Content.IE5\YJ3E03Y5\MP900432870[1]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332110"/>
            <a:ext cx="1524000" cy="2286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2512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57200"/>
            <a:ext cx="8229600" cy="4525963"/>
          </a:xfrm>
        </p:spPr>
        <p:txBody>
          <a:bodyPr>
            <a:noAutofit/>
          </a:bodyPr>
          <a:lstStyle/>
          <a:p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chèvre</a:t>
            </a:r>
            <a:endParaRPr lang="en-US" dirty="0"/>
          </a:p>
          <a:p>
            <a:r>
              <a:rPr lang="en-US" dirty="0"/>
              <a:t>un serpent</a:t>
            </a:r>
          </a:p>
          <a:p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grenouille</a:t>
            </a:r>
            <a:endParaRPr lang="en-US" dirty="0"/>
          </a:p>
          <a:p>
            <a:r>
              <a:rPr lang="en-US" dirty="0"/>
              <a:t>des </a:t>
            </a:r>
            <a:r>
              <a:rPr lang="en-US" dirty="0" err="1"/>
              <a:t>fourmis</a:t>
            </a:r>
            <a:endParaRPr lang="en-US" dirty="0"/>
          </a:p>
          <a:p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vache</a:t>
            </a:r>
            <a:endParaRPr lang="en-US" dirty="0"/>
          </a:p>
          <a:p>
            <a:r>
              <a:rPr lang="en-US" dirty="0"/>
              <a:t>un mouton</a:t>
            </a:r>
          </a:p>
          <a:p>
            <a:r>
              <a:rPr lang="en-US" dirty="0"/>
              <a:t>un singe</a:t>
            </a:r>
          </a:p>
          <a:p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poule</a:t>
            </a:r>
            <a:endParaRPr lang="en-US" dirty="0"/>
          </a:p>
          <a:p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araignée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6290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Pridevi</a:t>
            </a:r>
            <a:r>
              <a:rPr lang="en-US" dirty="0" smtClean="0"/>
              <a:t> –</a:t>
            </a:r>
            <a:r>
              <a:rPr lang="en-US" dirty="0" err="1" smtClean="0"/>
              <a:t>pravilo</a:t>
            </a:r>
            <a:r>
              <a:rPr lang="en-US" dirty="0" smtClean="0"/>
              <a:t> </a:t>
            </a:r>
            <a:r>
              <a:rPr lang="en-US" dirty="0" err="1" smtClean="0"/>
              <a:t>broj</a:t>
            </a:r>
            <a:r>
              <a:rPr lang="en-US" dirty="0" smtClean="0"/>
              <a:t>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Svi</a:t>
            </a:r>
            <a:r>
              <a:rPr lang="en-US" dirty="0" smtClean="0"/>
              <a:t> </a:t>
            </a:r>
            <a:r>
              <a:rPr lang="en-US" dirty="0" err="1" smtClean="0"/>
              <a:t>pridevi</a:t>
            </a:r>
            <a:r>
              <a:rPr lang="en-US" dirty="0" smtClean="0"/>
              <a:t> se </a:t>
            </a:r>
            <a:r>
              <a:rPr lang="en-US" dirty="0" err="1" smtClean="0"/>
              <a:t>sla</a:t>
            </a:r>
            <a:r>
              <a:rPr lang="sr-Latn-RS" dirty="0" smtClean="0"/>
              <a:t>žu sa imenicom ispred ili iza koje stoje, u rodu i broju.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Feminine singular 	la</a:t>
            </a:r>
            <a:r>
              <a:rPr lang="en-US" dirty="0" smtClean="0"/>
              <a:t> </a:t>
            </a:r>
            <a:r>
              <a:rPr lang="en-US" dirty="0" err="1" smtClean="0"/>
              <a:t>souris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grand</a:t>
            </a:r>
            <a:r>
              <a:rPr lang="en-US" dirty="0" err="1" smtClean="0">
                <a:solidFill>
                  <a:srgbClr val="FF0000"/>
                </a:solidFill>
              </a:rPr>
              <a:t>e</a:t>
            </a:r>
            <a:r>
              <a:rPr lang="en-US" dirty="0" smtClean="0"/>
              <a:t>  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Masculine singular	le </a:t>
            </a:r>
            <a:r>
              <a:rPr lang="en-US" dirty="0" err="1" smtClean="0"/>
              <a:t>chien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grand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Feminine plural		les </a:t>
            </a:r>
            <a:r>
              <a:rPr lang="en-US" dirty="0" err="1" smtClean="0"/>
              <a:t>souris</a:t>
            </a:r>
            <a:r>
              <a:rPr lang="en-US" dirty="0" smtClean="0"/>
              <a:t> </a:t>
            </a:r>
            <a:r>
              <a:rPr lang="en-US" dirty="0" err="1" smtClean="0"/>
              <a:t>sont</a:t>
            </a:r>
            <a:r>
              <a:rPr lang="en-US" dirty="0" smtClean="0"/>
              <a:t> </a:t>
            </a:r>
            <a:r>
              <a:rPr lang="en-US" dirty="0" err="1" smtClean="0"/>
              <a:t>grand</a:t>
            </a:r>
            <a:r>
              <a:rPr lang="en-US" dirty="0" err="1" smtClean="0">
                <a:solidFill>
                  <a:srgbClr val="FF0000"/>
                </a:solidFill>
              </a:rPr>
              <a:t>es</a:t>
            </a:r>
            <a:endParaRPr lang="en-US" dirty="0" smtClean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Masculine plural	les </a:t>
            </a:r>
            <a:r>
              <a:rPr lang="en-US" dirty="0" err="1" smtClean="0"/>
              <a:t>chiens</a:t>
            </a:r>
            <a:r>
              <a:rPr lang="en-US" dirty="0" smtClean="0"/>
              <a:t> </a:t>
            </a:r>
            <a:r>
              <a:rPr lang="en-US" dirty="0" err="1" smtClean="0"/>
              <a:t>sont</a:t>
            </a:r>
            <a:r>
              <a:rPr lang="en-US" dirty="0" smtClean="0"/>
              <a:t> </a:t>
            </a:r>
            <a:r>
              <a:rPr lang="en-US" dirty="0" err="1" smtClean="0"/>
              <a:t>grand</a:t>
            </a: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</a:t>
            </a:r>
            <a:endParaRPr lang="en-US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2507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P</a:t>
            </a:r>
            <a:r>
              <a:rPr lang="sr-Latn-RS" dirty="0" smtClean="0"/>
              <a:t>ridevi</a:t>
            </a:r>
            <a:r>
              <a:rPr lang="en-US" dirty="0" smtClean="0"/>
              <a:t>– </a:t>
            </a:r>
            <a:r>
              <a:rPr lang="sr-Latn-RS" dirty="0" smtClean="0"/>
              <a:t>Pravilo</a:t>
            </a:r>
            <a:r>
              <a:rPr lang="en-US" dirty="0" smtClean="0"/>
              <a:t> 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sr-Latn-RS" dirty="0" smtClean="0"/>
              <a:t> </a:t>
            </a:r>
            <a:r>
              <a:rPr lang="sr-Latn-RS" dirty="0" smtClean="0"/>
              <a:t>Pridev uglavnom stoji iza imenice: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souris</a:t>
            </a:r>
            <a:r>
              <a:rPr lang="en-US" dirty="0" smtClean="0"/>
              <a:t> </a:t>
            </a:r>
            <a:r>
              <a:rPr lang="en-US" u="sng" dirty="0" err="1" smtClean="0"/>
              <a:t>grise</a:t>
            </a:r>
            <a:r>
              <a:rPr lang="en-US" dirty="0" smtClean="0"/>
              <a:t>		des </a:t>
            </a:r>
            <a:r>
              <a:rPr lang="en-US" dirty="0" err="1" smtClean="0"/>
              <a:t>souris</a:t>
            </a:r>
            <a:r>
              <a:rPr lang="en-US" dirty="0" smtClean="0"/>
              <a:t> </a:t>
            </a:r>
            <a:r>
              <a:rPr lang="en-US" u="sng" dirty="0" err="1" smtClean="0"/>
              <a:t>grises</a:t>
            </a:r>
            <a:endParaRPr lang="en-US" u="sng" dirty="0" smtClean="0"/>
          </a:p>
          <a:p>
            <a:pPr marL="0" indent="0">
              <a:buNone/>
            </a:pPr>
            <a:r>
              <a:rPr lang="en-US" dirty="0"/>
              <a:t>u</a:t>
            </a:r>
            <a:r>
              <a:rPr lang="en-US" dirty="0" smtClean="0"/>
              <a:t>n chat </a:t>
            </a:r>
            <a:r>
              <a:rPr lang="en-US" u="sng" dirty="0" err="1" smtClean="0"/>
              <a:t>brun</a:t>
            </a:r>
            <a:r>
              <a:rPr lang="en-US" dirty="0" smtClean="0"/>
              <a:t>		des chats </a:t>
            </a:r>
            <a:r>
              <a:rPr lang="en-US" u="sng" dirty="0" err="1" smtClean="0"/>
              <a:t>bruns</a:t>
            </a:r>
            <a:endParaRPr lang="en-US" u="sng" dirty="0" smtClean="0"/>
          </a:p>
          <a:p>
            <a:pPr marL="0" indent="0">
              <a:buNone/>
            </a:pPr>
            <a:endParaRPr lang="en-US" u="sng" dirty="0"/>
          </a:p>
          <a:p>
            <a:pPr marL="0" indent="0">
              <a:buNone/>
            </a:pPr>
            <a:endParaRPr lang="en-US" u="sng" dirty="0"/>
          </a:p>
        </p:txBody>
      </p:sp>
    </p:spTree>
    <p:extLst>
      <p:ext uri="{BB962C8B-B14F-4D97-AF65-F5344CB8AC3E}">
        <p14:creationId xmlns="" xmlns:p14="http://schemas.microsoft.com/office/powerpoint/2010/main" val="185543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Izuzeci od pravila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r>
              <a:rPr lang="sr-Latn-RS" dirty="0" smtClean="0"/>
              <a:t>Neki pridevi stoje ispred imenice. To su pridevi koji su kraći (ne više od jednog sloga) i često se upotrebljavaju:</a:t>
            </a:r>
            <a:endParaRPr lang="en-US" dirty="0"/>
          </a:p>
          <a:p>
            <a:r>
              <a:rPr lang="en-US" dirty="0" smtClean="0"/>
              <a:t>- </a:t>
            </a:r>
            <a:r>
              <a:rPr lang="en-US" dirty="0" smtClean="0"/>
              <a:t>beau/belle, </a:t>
            </a:r>
            <a:r>
              <a:rPr lang="en-US" dirty="0" err="1" smtClean="0"/>
              <a:t>joli</a:t>
            </a:r>
            <a:r>
              <a:rPr lang="en-US" dirty="0" smtClean="0"/>
              <a:t>/e</a:t>
            </a:r>
          </a:p>
          <a:p>
            <a:r>
              <a:rPr lang="en-US" dirty="0" smtClean="0"/>
              <a:t>- </a:t>
            </a:r>
            <a:r>
              <a:rPr lang="en-US" dirty="0" err="1" smtClean="0"/>
              <a:t>jeune</a:t>
            </a:r>
            <a:r>
              <a:rPr lang="en-US" dirty="0" smtClean="0"/>
              <a:t>, </a:t>
            </a:r>
            <a:r>
              <a:rPr lang="en-US" dirty="0" err="1" smtClean="0"/>
              <a:t>vieux</a:t>
            </a:r>
            <a:r>
              <a:rPr lang="en-US" dirty="0" smtClean="0"/>
              <a:t>/</a:t>
            </a:r>
            <a:r>
              <a:rPr lang="en-US" dirty="0" err="1" smtClean="0"/>
              <a:t>vieille</a:t>
            </a:r>
            <a:endParaRPr lang="en-US" dirty="0" smtClean="0"/>
          </a:p>
          <a:p>
            <a:r>
              <a:rPr lang="sr-Latn-RS" dirty="0" smtClean="0"/>
              <a:t>-</a:t>
            </a:r>
            <a:r>
              <a:rPr lang="en-US" dirty="0" smtClean="0"/>
              <a:t> </a:t>
            </a:r>
            <a:r>
              <a:rPr lang="en-US" dirty="0" smtClean="0"/>
              <a:t>bon/bonne, </a:t>
            </a:r>
            <a:r>
              <a:rPr lang="en-US" dirty="0" err="1" smtClean="0"/>
              <a:t>mauvais</a:t>
            </a:r>
            <a:r>
              <a:rPr lang="en-US" dirty="0" smtClean="0"/>
              <a:t>/e</a:t>
            </a:r>
          </a:p>
          <a:p>
            <a:r>
              <a:rPr lang="sr-Latn-RS" dirty="0" smtClean="0"/>
              <a:t>-</a:t>
            </a:r>
            <a:r>
              <a:rPr lang="en-US" dirty="0" smtClean="0"/>
              <a:t> </a:t>
            </a:r>
            <a:r>
              <a:rPr lang="en-US" dirty="0" smtClean="0"/>
              <a:t>grand/e, petit/e</a:t>
            </a:r>
          </a:p>
          <a:p>
            <a:pPr marL="0" indent="0">
              <a:buNone/>
            </a:pPr>
            <a:r>
              <a:rPr lang="en-US" dirty="0" smtClean="0"/>
              <a:t>e.g. </a:t>
            </a:r>
            <a:r>
              <a:rPr lang="en-US" dirty="0" err="1" smtClean="0"/>
              <a:t>j’ai</a:t>
            </a:r>
            <a:r>
              <a:rPr lang="en-US" dirty="0" smtClean="0"/>
              <a:t> </a:t>
            </a:r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u="sng" dirty="0" smtClean="0"/>
              <a:t>petite</a:t>
            </a:r>
            <a:r>
              <a:rPr lang="en-US" dirty="0" smtClean="0"/>
              <a:t> </a:t>
            </a:r>
            <a:r>
              <a:rPr lang="en-US" dirty="0" err="1" smtClean="0"/>
              <a:t>souris</a:t>
            </a:r>
            <a:r>
              <a:rPr lang="en-US" dirty="0" smtClean="0"/>
              <a:t> </a:t>
            </a:r>
            <a:r>
              <a:rPr lang="en-US" u="sng" dirty="0" err="1" smtClean="0"/>
              <a:t>brune</a:t>
            </a:r>
            <a:endParaRPr lang="en-US" u="sng" dirty="0"/>
          </a:p>
        </p:txBody>
      </p:sp>
    </p:spTree>
    <p:extLst>
      <p:ext uri="{BB962C8B-B14F-4D97-AF65-F5344CB8AC3E}">
        <p14:creationId xmlns="" xmlns:p14="http://schemas.microsoft.com/office/powerpoint/2010/main" val="146228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</TotalTime>
  <Words>591</Words>
  <Application>Microsoft Office PowerPoint</Application>
  <PresentationFormat>On-screen Show (4:3)</PresentationFormat>
  <Paragraphs>135</Paragraphs>
  <Slides>15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Document</vt:lpstr>
      <vt:lpstr>As-tu un animal à la maison?</vt:lpstr>
      <vt:lpstr>Oui, j’ai……………….</vt:lpstr>
      <vt:lpstr>Slide 3</vt:lpstr>
      <vt:lpstr>Slide 4</vt:lpstr>
      <vt:lpstr>Slide 5</vt:lpstr>
      <vt:lpstr>Slide 6</vt:lpstr>
      <vt:lpstr>Pridevi –pravilo broj 1</vt:lpstr>
      <vt:lpstr>Pridevi– Pravilo 2</vt:lpstr>
      <vt:lpstr>Izuzeci od pravila</vt:lpstr>
      <vt:lpstr>Boje</vt:lpstr>
      <vt:lpstr>Neki od prideva koje možemo upotrebiti da opišemo ljude i životinje</vt:lpstr>
      <vt:lpstr>Prisvojni pridevi</vt:lpstr>
      <vt:lpstr>Lisez!</vt:lpstr>
      <vt:lpstr>Mes animaux</vt:lpstr>
      <vt:lpstr>Les questions sur le texte: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Thomas</dc:creator>
  <cp:lastModifiedBy>darko.miletic</cp:lastModifiedBy>
  <cp:revision>30</cp:revision>
  <dcterms:created xsi:type="dcterms:W3CDTF">2012-09-30T17:16:18Z</dcterms:created>
  <dcterms:modified xsi:type="dcterms:W3CDTF">2014-09-22T08:06:00Z</dcterms:modified>
</cp:coreProperties>
</file>